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71" r:id="rId6"/>
    <p:sldId id="272" r:id="rId7"/>
    <p:sldId id="273" r:id="rId8"/>
    <p:sldId id="274" r:id="rId9"/>
    <p:sldId id="259" r:id="rId10"/>
    <p:sldId id="264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BA8D-10B4-4804-8BDB-CAA2A796FE0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510-91EE-442D-9097-9A6A126A1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BA8D-10B4-4804-8BDB-CAA2A796FE0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510-91EE-442D-9097-9A6A126A1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BA8D-10B4-4804-8BDB-CAA2A796FE0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510-91EE-442D-9097-9A6A126A1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BA8D-10B4-4804-8BDB-CAA2A796FE0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510-91EE-442D-9097-9A6A126A1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BA8D-10B4-4804-8BDB-CAA2A796FE0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510-91EE-442D-9097-9A6A126A1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BA8D-10B4-4804-8BDB-CAA2A796FE0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510-91EE-442D-9097-9A6A126A1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BA8D-10B4-4804-8BDB-CAA2A796FE0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510-91EE-442D-9097-9A6A126A1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BA8D-10B4-4804-8BDB-CAA2A796FE0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510-91EE-442D-9097-9A6A126A1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BA8D-10B4-4804-8BDB-CAA2A796FE0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510-91EE-442D-9097-9A6A126A1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BA8D-10B4-4804-8BDB-CAA2A796FE0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510-91EE-442D-9097-9A6A126A1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EBBA8D-10B4-4804-8BDB-CAA2A796FE0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5F33510-91EE-442D-9097-9A6A126A1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EBBA8D-10B4-4804-8BDB-CAA2A796FE07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F33510-91EE-442D-9097-9A6A126A1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myxDMTpQ4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bS7reecXZg" TargetMode="External"/><Relationship Id="rId2" Type="http://schemas.openxmlformats.org/officeDocument/2006/relationships/hyperlink" Target="https://www.youtube.com/watch?v=eyWMLmC-9R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14800"/>
            <a:ext cx="8077200" cy="609600"/>
          </a:xfrm>
        </p:spPr>
        <p:txBody>
          <a:bodyPr>
            <a:noAutofit/>
          </a:bodyPr>
          <a:lstStyle/>
          <a:p>
            <a:pPr algn="r"/>
            <a:r>
              <a:rPr lang="en-US" dirty="0" smtClean="0"/>
              <a:t>Bhuvaneshwari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VQ - compression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3746" y="2057400"/>
            <a:ext cx="8324881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447800" y="57912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https://www.youtube.com/watch?v=JmyxDMTpQ4o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5410200" cy="231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343400"/>
            <a:ext cx="5067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172200" y="4419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the signal  (2D)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4876800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Decode the signal:	          0  0  1  3  2  1	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the Euclidian distance with code book values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5867400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Quantization error:	          0  -1  -1  0  0  1	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2819400" y="2971800"/>
            <a:ext cx="1981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52800" y="2743200"/>
            <a:ext cx="21336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3352800" y="3048000"/>
            <a:ext cx="15240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1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 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731" y="1981200"/>
            <a:ext cx="8524469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</a:t>
            </a:r>
            <a:r>
              <a:rPr lang="en-US" dirty="0" err="1" smtClean="0"/>
              <a:t>Organising</a:t>
            </a:r>
            <a:r>
              <a:rPr lang="en-US" dirty="0" smtClean="0"/>
              <a:t> Feature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competitive learning algorithm</a:t>
            </a:r>
          </a:p>
          <a:p>
            <a:r>
              <a:rPr lang="en-US" dirty="0" smtClean="0"/>
              <a:t>proposed by </a:t>
            </a:r>
            <a:r>
              <a:rPr lang="en-US" dirty="0" err="1" smtClean="0"/>
              <a:t>Teuvo</a:t>
            </a:r>
            <a:r>
              <a:rPr lang="en-US" dirty="0" smtClean="0"/>
              <a:t> </a:t>
            </a:r>
            <a:r>
              <a:rPr lang="en-US" dirty="0" err="1" smtClean="0"/>
              <a:t>Kohonen</a:t>
            </a:r>
            <a:r>
              <a:rPr lang="en-US" dirty="0" smtClean="0"/>
              <a:t> in 1988</a:t>
            </a:r>
          </a:p>
          <a:p>
            <a:r>
              <a:rPr lang="en-US" dirty="0" smtClean="0"/>
              <a:t>feature mapping</a:t>
            </a:r>
          </a:p>
          <a:p>
            <a:pPr lvl="1"/>
            <a:r>
              <a:rPr lang="en-US" dirty="0" smtClean="0"/>
              <a:t>the relative locations of the neurons in the network</a:t>
            </a:r>
          </a:p>
          <a:p>
            <a:r>
              <a:rPr lang="en-US" dirty="0" smtClean="0"/>
              <a:t>the neurons are arranged in a grid with connections between the neurons</a:t>
            </a:r>
          </a:p>
          <a:p>
            <a:pPr lvl="1"/>
            <a:r>
              <a:rPr lang="en-US" dirty="0" smtClean="0"/>
              <a:t> rather than in layers with connections only between the different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8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Self-</a:t>
            </a:r>
            <a:r>
              <a:rPr lang="en-US" dirty="0" err="1" smtClean="0"/>
              <a:t>Organising</a:t>
            </a:r>
            <a:r>
              <a:rPr lang="en-US" dirty="0" smtClean="0"/>
              <a:t> Map network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0225" y="2420937"/>
            <a:ext cx="55435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208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SOM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5475" y="1609725"/>
            <a:ext cx="53530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4876800"/>
            <a:ext cx="861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inputs in 1D (a straight line), a 2D grid, and a 3D cube are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represented by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2D grid of neurons, the relative ordering is not perfectly preserved. 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1D line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bent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which means that points that used to be a long way apart (such as the first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sixth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line) are now close together, while the cube becomes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</a:t>
            </a:r>
            <a:r>
              <a:rPr 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omplicated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lines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bottom part of the figure represent connections that are meant to be close.</a:t>
            </a:r>
          </a:p>
        </p:txBody>
      </p:sp>
    </p:spTree>
    <p:extLst>
      <p:ext uri="{BB962C8B-B14F-4D97-AF65-F5344CB8AC3E}">
        <p14:creationId xmlns:p14="http://schemas.microsoft.com/office/powerpoint/2010/main" val="10713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type of learning is done without the supervision of a </a:t>
            </a:r>
            <a:r>
              <a:rPr lang="en-US" dirty="0" smtClean="0"/>
              <a:t>teacher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would be no feedback from the environment as to what should be the desired output and whether it is correct or incorrect.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type of learning the network itself must discover the patterns, features from the input data and the relation for the input data over the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Competitive learning for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534400" cy="49304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form of unsupervised learning in artificial neural networks, in which nodes </a:t>
            </a:r>
            <a:r>
              <a:rPr lang="en-US" b="1" dirty="0"/>
              <a:t>compete for the right </a:t>
            </a:r>
            <a:r>
              <a:rPr lang="en-US" dirty="0"/>
              <a:t>to respond to a subset of the input </a:t>
            </a:r>
            <a:r>
              <a:rPr lang="en-US" dirty="0" smtClean="0"/>
              <a:t>data</a:t>
            </a:r>
          </a:p>
          <a:p>
            <a:r>
              <a:rPr lang="en-US" dirty="0"/>
              <a:t>Models and algorithms based on the principle of competitive learning include </a:t>
            </a:r>
            <a:r>
              <a:rPr lang="en-US" b="1" dirty="0"/>
              <a:t>vector quantization </a:t>
            </a:r>
            <a:r>
              <a:rPr lang="en-US" dirty="0"/>
              <a:t>and </a:t>
            </a:r>
            <a:r>
              <a:rPr lang="en-US" b="1" dirty="0"/>
              <a:t>self-organizing maps </a:t>
            </a:r>
            <a:r>
              <a:rPr lang="en-US" dirty="0"/>
              <a:t>(</a:t>
            </a:r>
            <a:r>
              <a:rPr lang="en-US" dirty="0" err="1"/>
              <a:t>Kohonen</a:t>
            </a:r>
            <a:r>
              <a:rPr lang="en-US" dirty="0"/>
              <a:t> maps</a:t>
            </a:r>
            <a:r>
              <a:rPr lang="en-US" dirty="0" smtClean="0"/>
              <a:t>)</a:t>
            </a:r>
          </a:p>
          <a:p>
            <a:r>
              <a:rPr lang="en-US" dirty="0"/>
              <a:t>There are </a:t>
            </a:r>
            <a:r>
              <a:rPr lang="en-US" b="1" dirty="0"/>
              <a:t>three</a:t>
            </a:r>
            <a:r>
              <a:rPr lang="en-US" dirty="0"/>
              <a:t> basic elements to a competitive learning </a:t>
            </a:r>
            <a:r>
              <a:rPr lang="en-US" dirty="0" smtClean="0"/>
              <a:t>rule</a:t>
            </a:r>
          </a:p>
          <a:p>
            <a:pPr lvl="1"/>
            <a:r>
              <a:rPr lang="en-US" dirty="0"/>
              <a:t>A set of neurons that are all the same except for some randomly </a:t>
            </a:r>
            <a:r>
              <a:rPr lang="en-US" b="1" dirty="0"/>
              <a:t>distributed synaptic weights</a:t>
            </a:r>
            <a:r>
              <a:rPr lang="en-US" dirty="0"/>
              <a:t>, and which therefore respond differently to a given set of input patterns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limit</a:t>
            </a:r>
            <a:r>
              <a:rPr lang="en-US" dirty="0"/>
              <a:t> imposed on the "strength" of each neuron</a:t>
            </a:r>
          </a:p>
          <a:p>
            <a:pPr lvl="1"/>
            <a:r>
              <a:rPr lang="en-US" dirty="0"/>
              <a:t>A mechanism that permits the neurons to compete for the right to respond to a given subset of inputs, such that only one output neuron (or only one neuron per group), is active (i.e. "on") at a time.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neuron that wins the competition is called a "</a:t>
            </a:r>
            <a:r>
              <a:rPr lang="en-US" b="1" dirty="0"/>
              <a:t>winner-take-all</a:t>
            </a:r>
            <a:r>
              <a:rPr lang="en-US" dirty="0"/>
              <a:t>" neuron.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</a:t>
            </a:r>
            <a:r>
              <a:rPr lang="en-US" dirty="0" smtClean="0"/>
              <a:t>tessellation /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2" y="1905000"/>
            <a:ext cx="7047412" cy="2971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12" y="4305300"/>
            <a:ext cx="25050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VQ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</a:t>
            </a:r>
            <a:r>
              <a:rPr lang="en-US" dirty="0" err="1"/>
              <a:t>quantizer</a:t>
            </a:r>
            <a:r>
              <a:rPr lang="en-US" dirty="0"/>
              <a:t> maps </a:t>
            </a:r>
            <a:r>
              <a:rPr lang="en-US" i="1" dirty="0"/>
              <a:t>k-dimensional</a:t>
            </a:r>
            <a:r>
              <a:rPr lang="en-US" dirty="0"/>
              <a:t> vectors in the vector space </a:t>
            </a:r>
            <a:r>
              <a:rPr lang="en-US" i="1" dirty="0" err="1"/>
              <a:t>R</a:t>
            </a:r>
            <a:r>
              <a:rPr lang="en-US" i="1" baseline="30000" dirty="0" err="1"/>
              <a:t>k</a:t>
            </a:r>
            <a:r>
              <a:rPr lang="en-US" dirty="0"/>
              <a:t> into a finite set of vectors </a:t>
            </a:r>
            <a:endParaRPr lang="en-US" dirty="0" smtClean="0"/>
          </a:p>
          <a:p>
            <a:pPr lvl="1"/>
            <a:r>
              <a:rPr lang="en-US" i="1" dirty="0" smtClean="0"/>
              <a:t>Y </a:t>
            </a:r>
            <a:r>
              <a:rPr lang="en-US" i="1" dirty="0"/>
              <a:t>= </a:t>
            </a:r>
            <a:r>
              <a:rPr lang="en-US" dirty="0"/>
              <a:t>{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: </a:t>
            </a:r>
            <a:r>
              <a:rPr lang="en-US" i="1" dirty="0" err="1"/>
              <a:t>i</a:t>
            </a:r>
            <a:r>
              <a:rPr lang="en-US" dirty="0"/>
              <a:t> = 1, 2, ..., </a:t>
            </a:r>
            <a:r>
              <a:rPr lang="en-US" i="1" dirty="0"/>
              <a:t>N</a:t>
            </a:r>
            <a:r>
              <a:rPr lang="en-US" dirty="0"/>
              <a:t>}. 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vector 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dirty="0"/>
              <a:t> is</a:t>
            </a:r>
            <a:r>
              <a:rPr lang="en-US" dirty="0"/>
              <a:t> called a code vector or a </a:t>
            </a:r>
            <a:r>
              <a:rPr lang="en-US" i="1" dirty="0" err="1" smtClean="0"/>
              <a:t>codeword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set of all the </a:t>
            </a:r>
            <a:r>
              <a:rPr lang="en-US" dirty="0" err="1"/>
              <a:t>codewords</a:t>
            </a:r>
            <a:r>
              <a:rPr lang="en-US" dirty="0"/>
              <a:t> is called a </a:t>
            </a:r>
            <a:r>
              <a:rPr lang="en-US" i="1" dirty="0"/>
              <a:t>codebook</a:t>
            </a:r>
            <a:r>
              <a:rPr lang="en-US" dirty="0"/>
              <a:t>.  </a:t>
            </a:r>
            <a:endParaRPr lang="en-US" dirty="0" smtClean="0"/>
          </a:p>
          <a:p>
            <a:r>
              <a:rPr lang="en-US" dirty="0" smtClean="0"/>
              <a:t>Associated </a:t>
            </a:r>
            <a:r>
              <a:rPr lang="en-US" dirty="0"/>
              <a:t>with each </a:t>
            </a:r>
            <a:r>
              <a:rPr lang="en-US" dirty="0" err="1"/>
              <a:t>codeword</a:t>
            </a:r>
            <a:r>
              <a:rPr lang="en-US" dirty="0"/>
              <a:t>, 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, is a nearest neighbor region called </a:t>
            </a:r>
            <a:r>
              <a:rPr lang="en-US" i="1" dirty="0" err="1"/>
              <a:t>Voronoi</a:t>
            </a:r>
            <a:r>
              <a:rPr lang="en-US" dirty="0"/>
              <a:t> region, and it is defined by: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5715000"/>
            <a:ext cx="545253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VQ?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9"/>
            <a:ext cx="8915400" cy="51816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set of </a:t>
            </a:r>
            <a:r>
              <a:rPr lang="en-US" dirty="0" err="1"/>
              <a:t>Voronoi</a:t>
            </a:r>
            <a:r>
              <a:rPr lang="en-US" dirty="0"/>
              <a:t> regions partition the entire space </a:t>
            </a:r>
            <a:r>
              <a:rPr lang="en-US" i="1" dirty="0" err="1"/>
              <a:t>R</a:t>
            </a:r>
            <a:r>
              <a:rPr lang="en-US" i="1" baseline="30000" dirty="0" err="1"/>
              <a:t>k</a:t>
            </a:r>
            <a:r>
              <a:rPr lang="en-US" dirty="0"/>
              <a:t> such </a:t>
            </a:r>
            <a:r>
              <a:rPr lang="en-US" dirty="0" smtClean="0"/>
              <a:t>that: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As an example we take vectors in the two dimensional case without loss of generality.  </a:t>
            </a:r>
            <a:r>
              <a:rPr lang="en-US" b="1" dirty="0"/>
              <a:t>Figure </a:t>
            </a:r>
            <a:r>
              <a:rPr lang="en-US" b="1" dirty="0" smtClean="0"/>
              <a:t>1(</a:t>
            </a:r>
            <a:r>
              <a:rPr lang="en-US" dirty="0" smtClean="0"/>
              <a:t>next slide) </a:t>
            </a:r>
            <a:r>
              <a:rPr lang="en-US" dirty="0"/>
              <a:t>shows some vectors in space.  </a:t>
            </a:r>
            <a:endParaRPr lang="en-US" dirty="0" smtClean="0"/>
          </a:p>
          <a:p>
            <a:r>
              <a:rPr lang="en-US" dirty="0" smtClean="0"/>
              <a:t>Associated </a:t>
            </a:r>
            <a:r>
              <a:rPr lang="en-US" dirty="0"/>
              <a:t>with each cluster of vectors is a representative </a:t>
            </a:r>
            <a:r>
              <a:rPr lang="en-US" dirty="0" err="1"/>
              <a:t>codeword</a:t>
            </a:r>
            <a:r>
              <a:rPr lang="en-US" dirty="0"/>
              <a:t>. 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/>
              <a:t>codeword</a:t>
            </a:r>
            <a:r>
              <a:rPr lang="en-US" dirty="0"/>
              <a:t> resides in its own </a:t>
            </a:r>
            <a:r>
              <a:rPr lang="en-US" dirty="0" err="1"/>
              <a:t>Voronoi</a:t>
            </a:r>
            <a:r>
              <a:rPr lang="en-US" dirty="0"/>
              <a:t> region. 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regions are separated with imaginary lines in figure 1 for illustration. 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an input vector, the </a:t>
            </a:r>
            <a:r>
              <a:rPr lang="en-US" dirty="0" err="1"/>
              <a:t>codeword</a:t>
            </a:r>
            <a:r>
              <a:rPr lang="en-US" dirty="0"/>
              <a:t> that is chosen to represent it is the one in the same </a:t>
            </a:r>
            <a:r>
              <a:rPr lang="en-US" dirty="0" err="1"/>
              <a:t>Voronoi</a:t>
            </a:r>
            <a:r>
              <a:rPr lang="en-US" dirty="0"/>
              <a:t> region.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09800"/>
            <a:ext cx="2209800" cy="14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0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Voronoi</a:t>
            </a:r>
            <a:r>
              <a:rPr lang="en-IN" dirty="0" smtClean="0"/>
              <a:t> diagram for VQ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00" y="1806816"/>
            <a:ext cx="5676900" cy="47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0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58200" cy="1252728"/>
          </a:xfrm>
        </p:spPr>
        <p:txBody>
          <a:bodyPr>
            <a:normAutofit fontScale="90000"/>
          </a:bodyPr>
          <a:lstStyle/>
          <a:p>
            <a:r>
              <a:rPr lang="en-IN" dirty="0"/>
              <a:t>The </a:t>
            </a:r>
            <a:r>
              <a:rPr lang="en-IN" dirty="0" smtClean="0"/>
              <a:t>algorithm for designing codebook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105400"/>
          </a:xfrm>
        </p:spPr>
        <p:txBody>
          <a:bodyPr>
            <a:normAutofit fontScale="62500" lnSpcReduction="2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b="1" dirty="0"/>
              <a:t>Determine the number of </a:t>
            </a:r>
            <a:r>
              <a:rPr lang="en-US" b="1" dirty="0" err="1"/>
              <a:t>codewords</a:t>
            </a:r>
            <a:r>
              <a:rPr lang="en-US" b="1" dirty="0"/>
              <a:t>, </a:t>
            </a:r>
            <a:r>
              <a:rPr lang="en-US" b="1" i="1" dirty="0"/>
              <a:t>N</a:t>
            </a:r>
            <a:r>
              <a:rPr lang="en-US" b="1" dirty="0"/>
              <a:t>,  or the size of the codebook</a:t>
            </a:r>
            <a:r>
              <a:rPr lang="en-US" dirty="0"/>
              <a:t>.</a:t>
            </a:r>
          </a:p>
          <a:p>
            <a:pPr marL="633222" indent="-514350">
              <a:buFont typeface="+mj-lt"/>
              <a:buAutoNum type="arabicPeriod"/>
            </a:pPr>
            <a:r>
              <a:rPr lang="en-US" b="1" dirty="0"/>
              <a:t>Select </a:t>
            </a:r>
            <a:r>
              <a:rPr lang="en-US" b="1" i="1" dirty="0"/>
              <a:t>N </a:t>
            </a:r>
            <a:r>
              <a:rPr lang="en-US" b="1" dirty="0" err="1"/>
              <a:t>codewords</a:t>
            </a:r>
            <a:r>
              <a:rPr lang="en-US" b="1" dirty="0"/>
              <a:t> at random, and let that be the initial codebook</a:t>
            </a:r>
            <a:r>
              <a:rPr lang="en-US" dirty="0"/>
              <a:t>.  </a:t>
            </a: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initial </a:t>
            </a:r>
            <a:r>
              <a:rPr lang="en-US" dirty="0" err="1"/>
              <a:t>codewords</a:t>
            </a:r>
            <a:r>
              <a:rPr lang="en-US" dirty="0"/>
              <a:t> can be randomly chosen from the set of input vectors.</a:t>
            </a:r>
          </a:p>
          <a:p>
            <a:pPr marL="633222" indent="-514350">
              <a:buFont typeface="+mj-lt"/>
              <a:buAutoNum type="arabicPeriod"/>
            </a:pPr>
            <a:r>
              <a:rPr lang="en-US" b="1" dirty="0"/>
              <a:t>Using the Euclidean distance measure </a:t>
            </a:r>
            <a:r>
              <a:rPr lang="en-US" b="1" dirty="0" err="1"/>
              <a:t>clusterize</a:t>
            </a:r>
            <a:r>
              <a:rPr lang="en-US" b="1" dirty="0"/>
              <a:t> the vectors around each </a:t>
            </a:r>
            <a:r>
              <a:rPr lang="en-US" b="1" dirty="0" err="1"/>
              <a:t>codeword</a:t>
            </a:r>
            <a:r>
              <a:rPr lang="en-US" dirty="0"/>
              <a:t>.  </a:t>
            </a: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is done by taking each input vector and finding the Euclidean distance between it and each </a:t>
            </a:r>
            <a:r>
              <a:rPr lang="en-US" dirty="0" err="1"/>
              <a:t>codeword</a:t>
            </a:r>
            <a:r>
              <a:rPr lang="en-US" dirty="0"/>
              <a:t>. </a:t>
            </a: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The input vector belongs to the cluster of the </a:t>
            </a:r>
            <a:r>
              <a:rPr lang="en-US" dirty="0" err="1"/>
              <a:t>codeword</a:t>
            </a:r>
            <a:r>
              <a:rPr lang="en-US" dirty="0"/>
              <a:t> that yields the minimum distance.</a:t>
            </a:r>
          </a:p>
          <a:p>
            <a:pPr marL="633222" indent="-514350">
              <a:buFont typeface="+mj-lt"/>
              <a:buAutoNum type="arabicPeriod"/>
            </a:pPr>
            <a:r>
              <a:rPr lang="en-US" b="1" dirty="0"/>
              <a:t>Compute the new set of </a:t>
            </a:r>
            <a:r>
              <a:rPr lang="en-US" b="1" dirty="0" err="1"/>
              <a:t>codewords</a:t>
            </a:r>
            <a:r>
              <a:rPr lang="en-US" dirty="0"/>
              <a:t>.  </a:t>
            </a: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is done by obtaining the average of each cluster.  </a:t>
            </a: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component of each vector and divide by the number of vectors in the cluster</a:t>
            </a:r>
            <a:r>
              <a:rPr lang="en-US" dirty="0" smtClean="0"/>
              <a:t>.</a:t>
            </a:r>
          </a:p>
          <a:p>
            <a:pPr marL="925830" lvl="1" indent="-514350">
              <a:buFont typeface="+mj-lt"/>
              <a:buAutoNum type="arabicPeriod"/>
            </a:pPr>
            <a:endParaRPr lang="en-US" dirty="0"/>
          </a:p>
          <a:p>
            <a:pPr marL="925830" lvl="1" indent="-514350">
              <a:buFont typeface="+mj-lt"/>
              <a:buAutoNum type="arabicPeriod"/>
            </a:pP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endParaRPr lang="en-US" dirty="0" smtClean="0"/>
          </a:p>
          <a:p>
            <a:pPr marL="118872" indent="0">
              <a:buNone/>
            </a:pPr>
            <a:r>
              <a:rPr lang="en-US" dirty="0"/>
              <a:t>where </a:t>
            </a:r>
            <a:r>
              <a:rPr lang="en-US" i="1" dirty="0" err="1"/>
              <a:t>i</a:t>
            </a:r>
            <a:r>
              <a:rPr lang="en-US" dirty="0"/>
              <a:t> is the component of each vector (x, y, z, ... directions), </a:t>
            </a:r>
            <a:r>
              <a:rPr lang="en-US" i="1" dirty="0"/>
              <a:t>m</a:t>
            </a:r>
            <a:r>
              <a:rPr lang="en-US" dirty="0"/>
              <a:t> is the number of vectors in the cluster</a:t>
            </a:r>
            <a:r>
              <a:rPr lang="en-US" dirty="0" smtClean="0"/>
              <a:t>.</a:t>
            </a:r>
          </a:p>
          <a:p>
            <a:pPr marL="461772" indent="-342900">
              <a:buFont typeface="+mj-lt"/>
              <a:buAutoNum type="arabicPeriod"/>
            </a:pPr>
            <a:r>
              <a:rPr lang="en-US" b="1" dirty="0" smtClean="0"/>
              <a:t>Repeat </a:t>
            </a:r>
            <a:r>
              <a:rPr lang="en-US" b="1" dirty="0"/>
              <a:t>steps 2 and 3 until the either the </a:t>
            </a:r>
            <a:r>
              <a:rPr lang="en-US" b="1" dirty="0" err="1"/>
              <a:t>codewords</a:t>
            </a:r>
            <a:r>
              <a:rPr lang="en-US" b="1" dirty="0"/>
              <a:t> don't change or the change in the </a:t>
            </a:r>
            <a:r>
              <a:rPr lang="en-US" b="1" dirty="0" err="1"/>
              <a:t>codewords</a:t>
            </a:r>
            <a:r>
              <a:rPr lang="en-US" b="1" dirty="0"/>
              <a:t> is small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1030" name="Picture 6" descr="http://www.mqasem.net/vectorquantization/eq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1600200" cy="84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81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vector quantization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www.youtube.com/watch?v=eyWMLmC-9R4</a:t>
            </a:r>
            <a:endParaRPr lang="en-US" sz="2800" dirty="0" smtClean="0"/>
          </a:p>
          <a:p>
            <a:r>
              <a:rPr lang="en-IN" sz="2800" dirty="0">
                <a:hlinkClick r:id="rId3"/>
              </a:rPr>
              <a:t>https://www.youtube.com/watch?v=mbS7reecXZg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0236" y="2772577"/>
            <a:ext cx="2171700" cy="39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8209" y="3378280"/>
            <a:ext cx="59055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379</TotalTime>
  <Words>458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Franklin Gothic Book</vt:lpstr>
      <vt:lpstr>Perpetua</vt:lpstr>
      <vt:lpstr>Wingdings</vt:lpstr>
      <vt:lpstr>Wingdings 2</vt:lpstr>
      <vt:lpstr>Wingdings 3</vt:lpstr>
      <vt:lpstr>Module</vt:lpstr>
      <vt:lpstr>Vector Quantization</vt:lpstr>
      <vt:lpstr>Unsupervised learning</vt:lpstr>
      <vt:lpstr>Competitive learning for clustering</vt:lpstr>
      <vt:lpstr>Voronoi tessellation / diagram</vt:lpstr>
      <vt:lpstr>What is VQ?</vt:lpstr>
      <vt:lpstr>What is VQ?</vt:lpstr>
      <vt:lpstr>Voronoi diagram for VQ</vt:lpstr>
      <vt:lpstr>The algorithm for designing codebook</vt:lpstr>
      <vt:lpstr>Learning vector quantization </vt:lpstr>
      <vt:lpstr>VQ - compression</vt:lpstr>
      <vt:lpstr>Simple example</vt:lpstr>
      <vt:lpstr>Image compression example</vt:lpstr>
      <vt:lpstr>Self-Organising Feature Map</vt:lpstr>
      <vt:lpstr>The Self-Organising Map network</vt:lpstr>
      <vt:lpstr>Sample SOM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quantization</dc:title>
  <dc:creator>User</dc:creator>
  <cp:lastModifiedBy>Bsp2017 Bsp2017</cp:lastModifiedBy>
  <cp:revision>17</cp:revision>
  <dcterms:created xsi:type="dcterms:W3CDTF">2020-05-21T14:24:21Z</dcterms:created>
  <dcterms:modified xsi:type="dcterms:W3CDTF">2020-05-22T06:25:48Z</dcterms:modified>
</cp:coreProperties>
</file>