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3" r:id="rId8"/>
    <p:sldId id="260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89270" autoAdjust="0"/>
  </p:normalViewPr>
  <p:slideViewPr>
    <p:cSldViewPr snapToGrid="0">
      <p:cViewPr varScale="1">
        <p:scale>
          <a:sx n="142" d="100"/>
          <a:sy n="142" d="100"/>
        </p:scale>
        <p:origin x="3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156A-EDBE-4F31-A242-2044298BFC44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DBC93-F7DB-490A-982D-C759A0AB3F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43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6563" y="123348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DBC93-F7DB-490A-982D-C759A0AB3F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3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C329-9302-415E-B553-419A71A0A0CF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A1E7-D74C-446C-BD83-68B23FDE6EC4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23BD-E031-4482-B109-0C32D6098838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A404-D107-4674-A7EC-640728F45A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Strains S.A.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0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6362-1844-4830-B0E6-575235BA5C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4200" y="6356352"/>
            <a:ext cx="609600" cy="365125"/>
          </a:xfrm>
        </p:spPr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15624A5-F688-4E4D-8C8C-FA46FC4D5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26" y="0"/>
            <a:ext cx="1265274" cy="1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8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6ED5-4A30-4509-89B2-D5BBF61CCF3A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1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BC52-3EE7-41D0-86A0-1D9998161134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C31C-C011-40DD-959F-A9587552561C}" type="datetime1">
              <a:rPr lang="en-US" smtClean="0"/>
              <a:t>11/22/2024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B4ED-C136-4341-B711-F78C54DC7148}" type="datetime1">
              <a:rPr lang="en-US" smtClean="0"/>
              <a:t>11/22/2024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8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C03-BDD8-485A-9A51-99E3F4DB4644}" type="datetime1">
              <a:rPr lang="en-US" smtClean="0"/>
              <a:t>11/22/2024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ED63-E91A-4786-B6F4-D3374B1C4289}" type="datetime1">
              <a:rPr lang="en-US" smtClean="0"/>
              <a:t>11/22/2024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1477-F5B3-45C0-A8F0-D5A898E67972}" type="datetime1">
              <a:rPr lang="en-US" smtClean="0"/>
              <a:t>11/22/2024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5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5B44-73BD-4825-B073-93107352CA42}" type="datetime1">
              <a:rPr lang="en-US" smtClean="0"/>
              <a:t>11/22/2024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Strains S.A.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1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DE21-C252-489B-ADE9-17A1E758BC20}" type="datetime1">
              <a:rPr lang="en-US" smtClean="0"/>
              <a:t>11/22/2024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Strains S.A.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255-736F-4B65-96DA-A55DF6CDE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2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DDE9-94ED-48A8-A516-EB49C0D77D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Strains S.A.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516" y="1402938"/>
            <a:ext cx="10782300" cy="22419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 </a:t>
            </a:r>
            <a:r>
              <a:rPr lang="fr-FR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élasto</a:t>
            </a: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-plastique et analyse limite</a:t>
            </a:r>
            <a:br>
              <a:rPr lang="fr-FR" sz="3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fr-FR" sz="3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fr-FR" sz="3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Mohammed-Khalil Ferradi</a:t>
            </a:r>
            <a:br>
              <a:rPr lang="fr-F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khalil.ferradi@um6p.ma</a:t>
            </a:r>
            <a:endParaRPr lang="fr-FR" sz="5400" b="0" i="0" dirty="0">
              <a:latin typeface="Segoe UI Ligh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3901B-2C4C-444C-A7AA-D945D7A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0C89A6-FD5D-4F6F-92A4-9CBAC171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037"/>
            <a:ext cx="1985963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1B9053-94C0-4A28-993B-A9B3C93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D0A166-AA49-4179-B318-964A79483DD1}"/>
              </a:ext>
            </a:extLst>
          </p:cNvPr>
          <p:cNvSpPr txBox="1"/>
          <p:nvPr/>
        </p:nvSpPr>
        <p:spPr>
          <a:xfrm>
            <a:off x="6571387" y="1270525"/>
            <a:ext cx="343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Comportement rigide plastique: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84AA065-6DAD-4CB3-A99D-E0E498868F1A}"/>
              </a:ext>
            </a:extLst>
          </p:cNvPr>
          <p:cNvCxnSpPr/>
          <p:nvPr/>
        </p:nvCxnSpPr>
        <p:spPr>
          <a:xfrm flipV="1">
            <a:off x="7345253" y="1900677"/>
            <a:ext cx="0" cy="18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CB33A6D-51CB-4F55-8D79-1CDC8649E549}"/>
              </a:ext>
            </a:extLst>
          </p:cNvPr>
          <p:cNvCxnSpPr/>
          <p:nvPr/>
        </p:nvCxnSpPr>
        <p:spPr>
          <a:xfrm>
            <a:off x="7345253" y="3709061"/>
            <a:ext cx="3007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22EAFA-E434-49B9-9772-13D6B4AE080F}"/>
              </a:ext>
            </a:extLst>
          </p:cNvPr>
          <p:cNvCxnSpPr>
            <a:cxnSpLocks/>
          </p:cNvCxnSpPr>
          <p:nvPr/>
        </p:nvCxnSpPr>
        <p:spPr>
          <a:xfrm>
            <a:off x="7345253" y="2810885"/>
            <a:ext cx="25266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C126C5-6D6E-443D-BF73-010275A6EEC4}"/>
                  </a:ext>
                </a:extLst>
              </p:cNvPr>
              <p:cNvSpPr txBox="1"/>
              <p:nvPr/>
            </p:nvSpPr>
            <p:spPr>
              <a:xfrm>
                <a:off x="6970657" y="1864582"/>
                <a:ext cx="202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4C126C5-6D6E-443D-BF73-010275A6E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57" y="1864582"/>
                <a:ext cx="202812" cy="276999"/>
              </a:xfrm>
              <a:prstGeom prst="rect">
                <a:avLst/>
              </a:prstGeom>
              <a:blipFill>
                <a:blip r:embed="rId2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4930C9-5DD3-46A5-A1FE-20D18CE21F16}"/>
                  </a:ext>
                </a:extLst>
              </p:cNvPr>
              <p:cNvSpPr txBox="1"/>
              <p:nvPr/>
            </p:nvSpPr>
            <p:spPr>
              <a:xfrm>
                <a:off x="10372059" y="3351897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4930C9-5DD3-46A5-A1FE-20D18CE2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59" y="3351897"/>
                <a:ext cx="175626" cy="276999"/>
              </a:xfrm>
              <a:prstGeom prst="rect">
                <a:avLst/>
              </a:prstGeom>
              <a:blipFill>
                <a:blip r:embed="rId3"/>
                <a:stretch>
                  <a:fillRect l="-17241" r="-10345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9695192B-012D-4E8A-B252-931470F7AC5A}"/>
              </a:ext>
            </a:extLst>
          </p:cNvPr>
          <p:cNvSpPr txBox="1"/>
          <p:nvPr/>
        </p:nvSpPr>
        <p:spPr>
          <a:xfrm>
            <a:off x="124492" y="5028505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Critère pour l’acier: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DD792E-C4A2-46B2-A0FF-C288E1D23834}"/>
                  </a:ext>
                </a:extLst>
              </p:cNvPr>
              <p:cNvSpPr txBox="1"/>
              <p:nvPr/>
            </p:nvSpPr>
            <p:spPr>
              <a:xfrm>
                <a:off x="2628447" y="4735710"/>
                <a:ext cx="658244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  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avec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;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4DD792E-C4A2-46B2-A0FF-C288E1D2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7" y="4735710"/>
                <a:ext cx="6582443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7CBBB007-FB91-4A86-AB06-99AE95AEEE47}"/>
              </a:ext>
            </a:extLst>
          </p:cNvPr>
          <p:cNvSpPr txBox="1"/>
          <p:nvPr/>
        </p:nvSpPr>
        <p:spPr>
          <a:xfrm>
            <a:off x="135478" y="5987020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Critère pour le béton: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CE6BC50-6540-4ED5-8A0B-D2B678B66440}"/>
                  </a:ext>
                </a:extLst>
              </p:cNvPr>
              <p:cNvSpPr txBox="1"/>
              <p:nvPr/>
            </p:nvSpPr>
            <p:spPr>
              <a:xfrm>
                <a:off x="2869078" y="6033186"/>
                <a:ext cx="1755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CE6BC50-6540-4ED5-8A0B-D2B678B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078" y="6033186"/>
                <a:ext cx="1755865" cy="276999"/>
              </a:xfrm>
              <a:prstGeom prst="rect">
                <a:avLst/>
              </a:prstGeom>
              <a:blipFill>
                <a:blip r:embed="rId5"/>
                <a:stretch>
                  <a:fillRect r="-69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A5DFAF2-7F59-40B2-AE79-981C0EADEBC6}"/>
              </a:ext>
            </a:extLst>
          </p:cNvPr>
          <p:cNvSpPr txBox="1"/>
          <p:nvPr/>
        </p:nvSpPr>
        <p:spPr>
          <a:xfrm>
            <a:off x="770203" y="1270213"/>
            <a:ext cx="34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Comportement </a:t>
            </a:r>
            <a:r>
              <a:rPr lang="fr-FR" dirty="0" err="1"/>
              <a:t>élasto</a:t>
            </a:r>
            <a:r>
              <a:rPr lang="fr-FR" dirty="0"/>
              <a:t>-plastique: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495B9F5-C695-4371-A5F2-83EE232663B1}"/>
              </a:ext>
            </a:extLst>
          </p:cNvPr>
          <p:cNvCxnSpPr/>
          <p:nvPr/>
        </p:nvCxnSpPr>
        <p:spPr>
          <a:xfrm flipV="1">
            <a:off x="1644315" y="1900677"/>
            <a:ext cx="0" cy="18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66FD14-051B-41DE-B1D6-B2F4C04F85F2}"/>
              </a:ext>
            </a:extLst>
          </p:cNvPr>
          <p:cNvCxnSpPr/>
          <p:nvPr/>
        </p:nvCxnSpPr>
        <p:spPr>
          <a:xfrm>
            <a:off x="1644315" y="3709061"/>
            <a:ext cx="3007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B48F08E-53DB-452E-82FD-8BBD56B200E3}"/>
              </a:ext>
            </a:extLst>
          </p:cNvPr>
          <p:cNvCxnSpPr>
            <a:cxnSpLocks/>
          </p:cNvCxnSpPr>
          <p:nvPr/>
        </p:nvCxnSpPr>
        <p:spPr>
          <a:xfrm flipV="1">
            <a:off x="2225452" y="2808880"/>
            <a:ext cx="2023460" cy="20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223BB13-4F3C-42DF-A4D9-25D60229121F}"/>
                  </a:ext>
                </a:extLst>
              </p:cNvPr>
              <p:cNvSpPr txBox="1"/>
              <p:nvPr/>
            </p:nvSpPr>
            <p:spPr>
              <a:xfrm>
                <a:off x="1269719" y="1864582"/>
                <a:ext cx="202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223BB13-4F3C-42DF-A4D9-25D60229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19" y="1864582"/>
                <a:ext cx="202812" cy="276999"/>
              </a:xfrm>
              <a:prstGeom prst="rect">
                <a:avLst/>
              </a:prstGeom>
              <a:blipFill>
                <a:blip r:embed="rId6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CEEE67D-583C-40AB-ACB1-EA7BBF508A9E}"/>
                  </a:ext>
                </a:extLst>
              </p:cNvPr>
              <p:cNvSpPr txBox="1"/>
              <p:nvPr/>
            </p:nvSpPr>
            <p:spPr>
              <a:xfrm>
                <a:off x="4671121" y="3351897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CEEE67D-583C-40AB-ACB1-EA7BBF50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21" y="3351897"/>
                <a:ext cx="175626" cy="276999"/>
              </a:xfrm>
              <a:prstGeom prst="rect">
                <a:avLst/>
              </a:prstGeom>
              <a:blipFill>
                <a:blip r:embed="rId7"/>
                <a:stretch>
                  <a:fillRect l="-17241" r="-10345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7350BC6-419D-4F32-B54A-B0401D316B01}"/>
              </a:ext>
            </a:extLst>
          </p:cNvPr>
          <p:cNvCxnSpPr>
            <a:cxnSpLocks/>
          </p:cNvCxnSpPr>
          <p:nvPr/>
        </p:nvCxnSpPr>
        <p:spPr>
          <a:xfrm flipV="1">
            <a:off x="1644315" y="2808880"/>
            <a:ext cx="581137" cy="912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758930-1981-4303-839B-0414AB26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CBB40D4-9A23-4A53-8EE8-CB6E7F25D744}"/>
                  </a:ext>
                </a:extLst>
              </p:cNvPr>
              <p:cNvSpPr txBox="1"/>
              <p:nvPr/>
            </p:nvSpPr>
            <p:spPr>
              <a:xfrm>
                <a:off x="118311" y="1196871"/>
                <a:ext cx="11235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Principe de maximum de dissipation</a:t>
                </a:r>
                <a:r>
                  <a:rPr lang="fr-FR" dirty="0"/>
                  <a:t>: pour un champ de déformation plastique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dirty="0"/>
                  <a:t> quelconque, le véritable champ de contrainte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dirty="0"/>
                  <a:t> est celui maximisant la fonction de dissipation plastique suivante: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CBB40D4-9A23-4A53-8EE8-CB6E7F25D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" y="1196871"/>
                <a:ext cx="11235489" cy="646331"/>
              </a:xfrm>
              <a:prstGeom prst="rect">
                <a:avLst/>
              </a:prstGeom>
              <a:blipFill>
                <a:blip r:embed="rId2"/>
                <a:stretch>
                  <a:fillRect l="-434" t="-37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17CD3DC-D274-4DEE-B664-F281A8486BF3}"/>
                  </a:ext>
                </a:extLst>
              </p:cNvPr>
              <p:cNvSpPr txBox="1"/>
              <p:nvPr/>
            </p:nvSpPr>
            <p:spPr>
              <a:xfrm>
                <a:off x="3734893" y="2401693"/>
                <a:ext cx="1835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17CD3DC-D274-4DEE-B664-F281A848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93" y="2401693"/>
                <a:ext cx="1835631" cy="276999"/>
              </a:xfrm>
              <a:prstGeom prst="rect">
                <a:avLst/>
              </a:prstGeom>
              <a:blipFill>
                <a:blip r:embed="rId3"/>
                <a:stretch>
                  <a:fillRect l="-2990" r="-1329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2903872-6663-4461-901D-464A7670EA09}"/>
                  </a:ext>
                </a:extLst>
              </p:cNvPr>
              <p:cNvSpPr txBox="1"/>
              <p:nvPr/>
            </p:nvSpPr>
            <p:spPr>
              <a:xfrm>
                <a:off x="5919537" y="2355526"/>
                <a:ext cx="3378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fr-FR" dirty="0"/>
                  <a:t> statiquement admissible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2903872-6663-4461-901D-464A7670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2355526"/>
                <a:ext cx="3378169" cy="369332"/>
              </a:xfrm>
              <a:prstGeom prst="rect">
                <a:avLst/>
              </a:prstGeom>
              <a:blipFill>
                <a:blip r:embed="rId4"/>
                <a:stretch>
                  <a:fillRect l="-1444" t="-6557" r="-1444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211A82E4-6333-4DCF-8411-1BA16D4ACF0D}"/>
              </a:ext>
            </a:extLst>
          </p:cNvPr>
          <p:cNvSpPr txBox="1"/>
          <p:nvPr/>
        </p:nvSpPr>
        <p:spPr>
          <a:xfrm>
            <a:off x="2714072" y="304905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6D4E701-D625-4921-B6AC-E0BE92241E99}"/>
                  </a:ext>
                </a:extLst>
              </p:cNvPr>
              <p:cNvSpPr txBox="1"/>
              <p:nvPr/>
            </p:nvSpPr>
            <p:spPr>
              <a:xfrm>
                <a:off x="3734893" y="3055978"/>
                <a:ext cx="220291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𝒦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6D4E701-D625-4921-B6AC-E0BE92241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93" y="3055978"/>
                <a:ext cx="2202911" cy="362407"/>
              </a:xfrm>
              <a:prstGeom prst="rect">
                <a:avLst/>
              </a:prstGeom>
              <a:blipFill>
                <a:blip r:embed="rId5"/>
                <a:stretch>
                  <a:fillRect l="-1108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E973F503-C409-49E1-AF93-0AB4B87455C2}"/>
              </a:ext>
            </a:extLst>
          </p:cNvPr>
          <p:cNvSpPr txBox="1"/>
          <p:nvPr/>
        </p:nvSpPr>
        <p:spPr>
          <a:xfrm>
            <a:off x="66174" y="4094679"/>
            <a:ext cx="13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l’acier: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D8A897-06CE-4CE1-92B0-FEA32997AEAC}"/>
                  </a:ext>
                </a:extLst>
              </p:cNvPr>
              <p:cNvSpPr txBox="1"/>
              <p:nvPr/>
            </p:nvSpPr>
            <p:spPr>
              <a:xfrm>
                <a:off x="1760590" y="4094679"/>
                <a:ext cx="5415265" cy="355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avec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D8A897-06CE-4CE1-92B0-FEA32997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90" y="4094679"/>
                <a:ext cx="5415265" cy="355034"/>
              </a:xfrm>
              <a:prstGeom prst="rect">
                <a:avLst/>
              </a:prstGeom>
              <a:blipFill>
                <a:blip r:embed="rId6"/>
                <a:stretch>
                  <a:fillRect l="-113" r="-450" b="-22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0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ED187E6-AB50-46F3-9798-83D94E10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7DB351-1D3F-4966-A556-CF771E49B45A}"/>
              </a:ext>
            </a:extLst>
          </p:cNvPr>
          <p:cNvSpPr txBox="1"/>
          <p:nvPr/>
        </p:nvSpPr>
        <p:spPr>
          <a:xfrm>
            <a:off x="0" y="1125974"/>
            <a:ext cx="27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cinématique: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92FC76-B25E-4673-A3B0-359D63D28BD2}"/>
              </a:ext>
            </a:extLst>
          </p:cNvPr>
          <p:cNvSpPr txBox="1"/>
          <p:nvPr/>
        </p:nvSpPr>
        <p:spPr>
          <a:xfrm>
            <a:off x="0" y="1495306"/>
            <a:ext cx="1191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ruine de la structure se produit lorsqu’il existe un champ de déplacement cinématiquement admissible, tel que pour tout champ de contrainte statiquement admissible, on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62D9371-3977-4706-9280-8DDB6CF0AE37}"/>
                  </a:ext>
                </a:extLst>
              </p:cNvPr>
              <p:cNvSpPr txBox="1"/>
              <p:nvPr/>
            </p:nvSpPr>
            <p:spPr>
              <a:xfrm>
                <a:off x="3312472" y="2295421"/>
                <a:ext cx="3952044" cy="647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/   ∀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nary>
                        <m:nary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62D9371-3977-4706-9280-8DDB6CF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72" y="2295421"/>
                <a:ext cx="3952044" cy="647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6EA300-A34B-4816-9924-A4E756C1450A}"/>
                  </a:ext>
                </a:extLst>
              </p:cNvPr>
              <p:cNvSpPr/>
              <p:nvPr/>
            </p:nvSpPr>
            <p:spPr>
              <a:xfrm>
                <a:off x="2294157" y="3138246"/>
                <a:ext cx="7603685" cy="815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: 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  <m:d>
                                    <m:d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   ⇒     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: </m:t>
                                      </m:r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𝜺</m:t>
                                      </m:r>
                                      <m:d>
                                        <m:dPr>
                                          <m:ctrlP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6EA300-A34B-4816-9924-A4E756C14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57" y="3138246"/>
                <a:ext cx="7603685" cy="815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E9689CBA-E7D9-4DFC-9E15-EEBD63E5CACD}"/>
              </a:ext>
            </a:extLst>
          </p:cNvPr>
          <p:cNvSpPr txBox="1"/>
          <p:nvPr/>
        </p:nvSpPr>
        <p:spPr>
          <a:xfrm>
            <a:off x="96252" y="4212281"/>
            <a:ext cx="103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Chercher le mode de ruine (avec le critère pour l’acier) consiste donc à résoudre le problème suivant: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D1875DC-3221-403F-A124-B7489795C5FE}"/>
                  </a:ext>
                </a:extLst>
              </p:cNvPr>
              <p:cNvSpPr txBox="1"/>
              <p:nvPr/>
            </p:nvSpPr>
            <p:spPr>
              <a:xfrm>
                <a:off x="2807602" y="4860365"/>
                <a:ext cx="2106539" cy="1495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nary>
                                  <m:nary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𝜺</m:t>
                                            </m:r>
                                          </m:e>
                                        </m:d>
                                      </m:e>
                                    </m:rad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D1875DC-3221-403F-A124-B7489795C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602" y="4860365"/>
                <a:ext cx="2106539" cy="1495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BC4029C-5E57-4072-BA90-6156678E3928}"/>
                  </a:ext>
                </a:extLst>
              </p:cNvPr>
              <p:cNvSpPr txBox="1"/>
              <p:nvPr/>
            </p:nvSpPr>
            <p:spPr>
              <a:xfrm>
                <a:off x="5612859" y="4724559"/>
                <a:ext cx="2216311" cy="187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 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nary>
                                  <m:nary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</m:d>
                              </m:e>
                            </m:ra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BC4029C-5E57-4072-BA90-6156678E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59" y="4724559"/>
                <a:ext cx="2216311" cy="187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3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EE7EC0-97D1-4DDC-8793-A9F551C3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BF2D04-086E-48EA-9AB3-EFEB7CF466E2}"/>
              </a:ext>
            </a:extLst>
          </p:cNvPr>
          <p:cNvSpPr txBox="1"/>
          <p:nvPr/>
        </p:nvSpPr>
        <p:spPr>
          <a:xfrm>
            <a:off x="130343" y="1183606"/>
            <a:ext cx="370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un critère de Rankine (béton):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DEA6462-0003-4202-A93A-310EAF907DCD}"/>
                  </a:ext>
                </a:extLst>
              </p:cNvPr>
              <p:cNvSpPr txBox="1"/>
              <p:nvPr/>
            </p:nvSpPr>
            <p:spPr>
              <a:xfrm>
                <a:off x="4721665" y="1775437"/>
                <a:ext cx="107260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DEA6462-0003-4202-A93A-310EAF90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5" y="1775437"/>
                <a:ext cx="1072601" cy="754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8F83DA7-F670-4090-83C3-66214534D1FF}"/>
                  </a:ext>
                </a:extLst>
              </p:cNvPr>
              <p:cNvSpPr txBox="1"/>
              <p:nvPr/>
            </p:nvSpPr>
            <p:spPr>
              <a:xfrm>
                <a:off x="1720599" y="3037538"/>
                <a:ext cx="6308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 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8F83DA7-F670-4090-83C3-66214534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99" y="3037538"/>
                <a:ext cx="6308907" cy="276999"/>
              </a:xfrm>
              <a:prstGeom prst="rect">
                <a:avLst/>
              </a:prstGeom>
              <a:blipFill>
                <a:blip r:embed="rId3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76B4DF-0AEF-473C-9E19-BF20F5E89131}"/>
                  </a:ext>
                </a:extLst>
              </p:cNvPr>
              <p:cNvSpPr/>
              <p:nvPr/>
            </p:nvSpPr>
            <p:spPr>
              <a:xfrm>
                <a:off x="2229713" y="3694914"/>
                <a:ext cx="5799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76B4DF-0AEF-473C-9E19-BF20F5E89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13" y="3694914"/>
                <a:ext cx="579979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CF709BE-9CE2-4701-8CFE-850D9082459F}"/>
                  </a:ext>
                </a:extLst>
              </p:cNvPr>
              <p:cNvSpPr txBox="1"/>
              <p:nvPr/>
            </p:nvSpPr>
            <p:spPr>
              <a:xfrm>
                <a:off x="8562975" y="2910084"/>
                <a:ext cx="3333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sont semi définies positives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CF709BE-9CE2-4701-8CFE-850D9082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5" y="2910084"/>
                <a:ext cx="3333749" cy="646331"/>
              </a:xfrm>
              <a:prstGeom prst="rect">
                <a:avLst/>
              </a:prstGeom>
              <a:blipFill>
                <a:blip r:embed="rId5"/>
                <a:stretch>
                  <a:fillRect l="-1645" t="-37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55F6FB9-8A1F-4EC3-888D-5397038CC290}"/>
                  </a:ext>
                </a:extLst>
              </p:cNvPr>
              <p:cNvSpPr txBox="1"/>
              <p:nvPr/>
            </p:nvSpPr>
            <p:spPr>
              <a:xfrm>
                <a:off x="3754797" y="5147301"/>
                <a:ext cx="3006336" cy="1109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fr-F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tr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fr-F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tr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≽0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55F6FB9-8A1F-4EC3-888D-5397038CC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97" y="5147301"/>
                <a:ext cx="3006336" cy="1109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C6984DB5-2C1D-4371-BB46-EA180933A45D}"/>
              </a:ext>
            </a:extLst>
          </p:cNvPr>
          <p:cNvSpPr txBox="1"/>
          <p:nvPr/>
        </p:nvSpPr>
        <p:spPr>
          <a:xfrm>
            <a:off x="209550" y="4444624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l’expression du lagrangien, on en déduit celle du problème dual:</a:t>
            </a:r>
          </a:p>
        </p:txBody>
      </p:sp>
    </p:spTree>
    <p:extLst>
      <p:ext uri="{BB962C8B-B14F-4D97-AF65-F5344CB8AC3E}">
        <p14:creationId xmlns:p14="http://schemas.microsoft.com/office/powerpoint/2010/main" val="139785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82FD8C-C274-4A8D-A834-D4EC212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3D551B-430E-4E37-A63E-B7F3C04BC33C}"/>
              </a:ext>
            </a:extLst>
          </p:cNvPr>
          <p:cNvSpPr txBox="1"/>
          <p:nvPr/>
        </p:nvSpPr>
        <p:spPr>
          <a:xfrm>
            <a:off x="96253" y="1126431"/>
            <a:ext cx="27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cinématique: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6F1094D-6BEC-4EB8-A36E-9DA3F418A567}"/>
                  </a:ext>
                </a:extLst>
              </p:cNvPr>
              <p:cNvSpPr txBox="1"/>
              <p:nvPr/>
            </p:nvSpPr>
            <p:spPr>
              <a:xfrm>
                <a:off x="2680770" y="1663132"/>
                <a:ext cx="6830460" cy="1765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:</m:t>
                                    </m:r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𝑒𝑥𝑡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tr</m:t>
                                        </m:r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tr</m:t>
                                        </m:r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≽0</m:t>
                            </m:r>
                          </m:e>
                        </m:mr>
                        <m:m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ur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6F1094D-6BEC-4EB8-A36E-9DA3F418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70" y="1663132"/>
                <a:ext cx="6830460" cy="1765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5D7D94F-516B-44F4-9E67-7624DB5106E9}"/>
              </a:ext>
            </a:extLst>
          </p:cNvPr>
          <p:cNvSpPr txBox="1"/>
          <p:nvPr/>
        </p:nvSpPr>
        <p:spPr>
          <a:xfrm>
            <a:off x="96253" y="1825147"/>
            <a:ext cx="2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</a:t>
            </a:r>
            <a:r>
              <a:rPr lang="fr-FR" dirty="0" err="1"/>
              <a:t>élasto</a:t>
            </a:r>
            <a:r>
              <a:rPr lang="fr-FR" dirty="0"/>
              <a:t>-plastique: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68A8A6-CB14-4053-A0E1-C4C1DB7B89D6}"/>
              </a:ext>
            </a:extLst>
          </p:cNvPr>
          <p:cNvSpPr txBox="1"/>
          <p:nvPr/>
        </p:nvSpPr>
        <p:spPr>
          <a:xfrm>
            <a:off x="124624" y="4223352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limite: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5843957-36CE-41D6-B944-F8AAD4940854}"/>
                  </a:ext>
                </a:extLst>
              </p:cNvPr>
              <p:cNvSpPr txBox="1"/>
              <p:nvPr/>
            </p:nvSpPr>
            <p:spPr>
              <a:xfrm>
                <a:off x="1852532" y="4072557"/>
                <a:ext cx="4734758" cy="278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tr</m:t>
                                        </m:r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tr</m:t>
                                        </m:r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≽0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ur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nary>
                              <m:nary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nary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5843957-36CE-41D6-B944-F8AAD494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32" y="4072557"/>
                <a:ext cx="4734758" cy="2785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EF83A7F-CFD2-46EC-AFDE-85DA3FF9180E}"/>
                  </a:ext>
                </a:extLst>
              </p:cNvPr>
              <p:cNvSpPr txBox="1"/>
              <p:nvPr/>
            </p:nvSpPr>
            <p:spPr>
              <a:xfrm>
                <a:off x="8074312" y="2822572"/>
                <a:ext cx="3299621" cy="29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EF83A7F-CFD2-46EC-AFDE-85DA3FF9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12" y="2822572"/>
                <a:ext cx="3299621" cy="29360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A5486DE-2FA5-4628-821E-C922543AFFF4}"/>
              </a:ext>
            </a:extLst>
          </p:cNvPr>
          <p:cNvCxnSpPr/>
          <p:nvPr/>
        </p:nvCxnSpPr>
        <p:spPr>
          <a:xfrm>
            <a:off x="8722895" y="2707105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D46DB2-6022-4A00-B276-18AF025AAB20}"/>
              </a:ext>
            </a:extLst>
          </p:cNvPr>
          <p:cNvCxnSpPr/>
          <p:nvPr/>
        </p:nvCxnSpPr>
        <p:spPr>
          <a:xfrm>
            <a:off x="9103895" y="2707105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BA04A1E-639E-4819-87C6-577A139FC93B}"/>
              </a:ext>
            </a:extLst>
          </p:cNvPr>
          <p:cNvCxnSpPr/>
          <p:nvPr/>
        </p:nvCxnSpPr>
        <p:spPr>
          <a:xfrm>
            <a:off x="9982200" y="2707105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CC6B76-F6FB-432A-9321-09D7D215DB30}"/>
              </a:ext>
            </a:extLst>
          </p:cNvPr>
          <p:cNvSpPr txBox="1"/>
          <p:nvPr/>
        </p:nvSpPr>
        <p:spPr>
          <a:xfrm>
            <a:off x="7896187" y="251479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6*</a:t>
            </a:r>
            <a:r>
              <a:rPr lang="fr-FR" sz="1400" dirty="0" err="1"/>
              <a:t>nsecr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97A7-6067-4B2C-856F-CFD28E5B1A4D}"/>
              </a:ext>
            </a:extLst>
          </p:cNvPr>
          <p:cNvSpPr txBox="1"/>
          <p:nvPr/>
        </p:nvSpPr>
        <p:spPr>
          <a:xfrm>
            <a:off x="8560717" y="318604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3*</a:t>
            </a:r>
            <a:r>
              <a:rPr lang="fr-FR" sz="1400" dirty="0" err="1"/>
              <a:t>nno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A5B546-97D1-42D8-811D-00D8C18CA579}"/>
              </a:ext>
            </a:extLst>
          </p:cNvPr>
          <p:cNvSpPr txBox="1"/>
          <p:nvPr/>
        </p:nvSpPr>
        <p:spPr>
          <a:xfrm>
            <a:off x="8996450" y="2399328"/>
            <a:ext cx="11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2*</a:t>
            </a:r>
            <a:r>
              <a:rPr lang="fr-FR" sz="1400" dirty="0" err="1"/>
              <a:t>nrebar</a:t>
            </a:r>
            <a:r>
              <a:rPr lang="fr-FR" sz="1400" dirty="0"/>
              <a:t>*</a:t>
            </a:r>
            <a:r>
              <a:rPr lang="fr-FR" sz="1400" dirty="0" err="1"/>
              <a:t>nel</a:t>
            </a:r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049B533-F064-4652-97B9-17968C0E7B38}"/>
              </a:ext>
            </a:extLst>
          </p:cNvPr>
          <p:cNvSpPr txBox="1"/>
          <p:nvPr/>
        </p:nvSpPr>
        <p:spPr>
          <a:xfrm>
            <a:off x="10261027" y="3174009"/>
            <a:ext cx="959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3*24*</a:t>
            </a:r>
            <a:r>
              <a:rPr lang="fr-FR" sz="1400" dirty="0" err="1"/>
              <a:t>nvol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EA1E701-5DB0-4F11-9DD3-9F491C5FB403}"/>
                  </a:ext>
                </a:extLst>
              </p:cNvPr>
              <p:cNvSpPr txBox="1"/>
              <p:nvPr/>
            </p:nvSpPr>
            <p:spPr>
              <a:xfrm>
                <a:off x="6607396" y="5508653"/>
                <a:ext cx="2324034" cy="29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EA1E701-5DB0-4F11-9DD3-9F491C5F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96" y="5508653"/>
                <a:ext cx="2324034" cy="293607"/>
              </a:xfrm>
              <a:prstGeom prst="rect">
                <a:avLst/>
              </a:prstGeom>
              <a:blipFill>
                <a:blip r:embed="rId5"/>
                <a:stretch>
                  <a:fillRect t="-208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4C5FD90-AFE9-44DE-B45E-7F929B8009C1}"/>
              </a:ext>
            </a:extLst>
          </p:cNvPr>
          <p:cNvCxnSpPr/>
          <p:nvPr/>
        </p:nvCxnSpPr>
        <p:spPr>
          <a:xfrm>
            <a:off x="7255979" y="5393186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1BEDAA3-E179-4091-8945-8E220B96BE3D}"/>
              </a:ext>
            </a:extLst>
          </p:cNvPr>
          <p:cNvCxnSpPr/>
          <p:nvPr/>
        </p:nvCxnSpPr>
        <p:spPr>
          <a:xfrm>
            <a:off x="7636979" y="5393186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784D6D-6755-44F5-8163-6C188BE0D95F}"/>
              </a:ext>
            </a:extLst>
          </p:cNvPr>
          <p:cNvCxnSpPr/>
          <p:nvPr/>
        </p:nvCxnSpPr>
        <p:spPr>
          <a:xfrm>
            <a:off x="8074312" y="5438335"/>
            <a:ext cx="0" cy="517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A333452-4A81-4462-8808-5D65A1D0A8C9}"/>
              </a:ext>
            </a:extLst>
          </p:cNvPr>
          <p:cNvSpPr txBox="1"/>
          <p:nvPr/>
        </p:nvSpPr>
        <p:spPr>
          <a:xfrm>
            <a:off x="6429271" y="52008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6*</a:t>
            </a:r>
            <a:r>
              <a:rPr lang="fr-FR" sz="1400" dirty="0" err="1"/>
              <a:t>nsecr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7674A30-6C77-4F18-9D81-F7C68DA57785}"/>
              </a:ext>
            </a:extLst>
          </p:cNvPr>
          <p:cNvSpPr txBox="1"/>
          <p:nvPr/>
        </p:nvSpPr>
        <p:spPr>
          <a:xfrm>
            <a:off x="7093801" y="587212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3*</a:t>
            </a:r>
            <a:r>
              <a:rPr lang="fr-FR" sz="1400" dirty="0" err="1"/>
              <a:t>nno</a:t>
            </a:r>
            <a:endParaRPr lang="fr-FR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5EB6B4-5F06-4328-B2BF-3D028303F0F7}"/>
              </a:ext>
            </a:extLst>
          </p:cNvPr>
          <p:cNvSpPr txBox="1"/>
          <p:nvPr/>
        </p:nvSpPr>
        <p:spPr>
          <a:xfrm>
            <a:off x="7443560" y="5060696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nrebar</a:t>
            </a:r>
            <a:r>
              <a:rPr lang="fr-FR" sz="1400" dirty="0"/>
              <a:t>*</a:t>
            </a:r>
            <a:r>
              <a:rPr lang="fr-FR" sz="1400" dirty="0" err="1"/>
              <a:t>nel</a:t>
            </a:r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01B2A8A-DC8C-4BAD-B7A2-14973B29EDF2}"/>
              </a:ext>
            </a:extLst>
          </p:cNvPr>
          <p:cNvSpPr txBox="1"/>
          <p:nvPr/>
        </p:nvSpPr>
        <p:spPr>
          <a:xfrm>
            <a:off x="8092843" y="5872121"/>
            <a:ext cx="78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48*</a:t>
            </a:r>
            <a:r>
              <a:rPr lang="fr-FR" sz="1400" dirty="0" err="1"/>
              <a:t>nvol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511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330939-57D5-464F-B564-9E230787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F9F3A-F203-4EDA-8346-02A02731CCE3}"/>
              </a:ext>
            </a:extLst>
          </p:cNvPr>
          <p:cNvSpPr txBox="1"/>
          <p:nvPr/>
        </p:nvSpPr>
        <p:spPr>
          <a:xfrm>
            <a:off x="132347" y="1239253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statique: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C78AABB-FC49-40FE-96A1-5E936BDB74D5}"/>
                  </a:ext>
                </a:extLst>
              </p:cNvPr>
              <p:cNvSpPr txBox="1"/>
              <p:nvPr/>
            </p:nvSpPr>
            <p:spPr>
              <a:xfrm>
                <a:off x="3043653" y="1815417"/>
                <a:ext cx="2226059" cy="1797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</m:e>
                                </m:nary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C78AABB-FC49-40FE-96A1-5E936BDB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653" y="1815417"/>
                <a:ext cx="2226059" cy="1797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B349C7F0-0188-4BA4-AE19-52DE240A8BD3}"/>
              </a:ext>
            </a:extLst>
          </p:cNvPr>
          <p:cNvSpPr txBox="1"/>
          <p:nvPr/>
        </p:nvSpPr>
        <p:spPr>
          <a:xfrm>
            <a:off x="5557934" y="4330214"/>
            <a:ext cx="422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problème statique peut s’exprimer selon une forme différente: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801AF54-11DB-4CC3-9B5E-8F66CF2FCDA6}"/>
                  </a:ext>
                </a:extLst>
              </p:cNvPr>
              <p:cNvSpPr txBox="1"/>
              <p:nvPr/>
            </p:nvSpPr>
            <p:spPr>
              <a:xfrm>
                <a:off x="5841342" y="4976545"/>
                <a:ext cx="3798669" cy="126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nary>
                                  <m:nary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𝑒𝑥𝑡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801AF54-11DB-4CC3-9B5E-8F66CF2FC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42" y="4976545"/>
                <a:ext cx="3798669" cy="1265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B09587FA-DAC4-4262-ACEE-E0CAAB739D7D}"/>
              </a:ext>
            </a:extLst>
          </p:cNvPr>
          <p:cNvSpPr txBox="1"/>
          <p:nvPr/>
        </p:nvSpPr>
        <p:spPr>
          <a:xfrm>
            <a:off x="96253" y="1943572"/>
            <a:ext cx="25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</a:t>
            </a:r>
            <a:r>
              <a:rPr lang="fr-FR" dirty="0" err="1"/>
              <a:t>élasto</a:t>
            </a:r>
            <a:r>
              <a:rPr lang="fr-FR" dirty="0"/>
              <a:t>-plastique: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74E02F-B413-44F8-85A5-7A042E30F01D}"/>
              </a:ext>
            </a:extLst>
          </p:cNvPr>
          <p:cNvSpPr txBox="1"/>
          <p:nvPr/>
        </p:nvSpPr>
        <p:spPr>
          <a:xfrm>
            <a:off x="204538" y="4456683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limite: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1E4DD76-EDCC-424B-9B43-CEE748AC2C37}"/>
                  </a:ext>
                </a:extLst>
              </p:cNvPr>
              <p:cNvSpPr txBox="1"/>
              <p:nvPr/>
            </p:nvSpPr>
            <p:spPr>
              <a:xfrm>
                <a:off x="2625920" y="4545097"/>
                <a:ext cx="1221488" cy="1360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div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</m:m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1E4DD76-EDCC-424B-9B43-CEE748AC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20" y="4545097"/>
                <a:ext cx="1221488" cy="1360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59AF3E-3CAB-48F4-8B90-4A811F19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DD54D1-A763-47F6-832C-77A1FBCAA511}"/>
              </a:ext>
            </a:extLst>
          </p:cNvPr>
          <p:cNvSpPr txBox="1"/>
          <p:nvPr/>
        </p:nvSpPr>
        <p:spPr>
          <a:xfrm>
            <a:off x="228600" y="1287379"/>
            <a:ext cx="46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Problème du contact frottant (Coulomb):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D00CEDD-AE74-4CFD-AA38-36BB13FDFC9C}"/>
                  </a:ext>
                </a:extLst>
              </p:cNvPr>
              <p:cNvSpPr txBox="1"/>
              <p:nvPr/>
            </p:nvSpPr>
            <p:spPr>
              <a:xfrm>
                <a:off x="2450966" y="2653018"/>
                <a:ext cx="4164281" cy="775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avec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D00CEDD-AE74-4CFD-AA38-36BB13FD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66" y="2653018"/>
                <a:ext cx="4164281" cy="775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4BE46FF-C481-4DD8-9AC9-B5099EACED30}"/>
              </a:ext>
            </a:extLst>
          </p:cNvPr>
          <p:cNvSpPr txBox="1"/>
          <p:nvPr/>
        </p:nvSpPr>
        <p:spPr>
          <a:xfrm>
            <a:off x="348916" y="2261937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Approche statique: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B4BD4EB-DDE8-43D7-B931-E88BFAB246A7}"/>
                  </a:ext>
                </a:extLst>
              </p:cNvPr>
              <p:cNvSpPr txBox="1"/>
              <p:nvPr/>
            </p:nvSpPr>
            <p:spPr>
              <a:xfrm>
                <a:off x="6950603" y="2871732"/>
                <a:ext cx="304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et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sz="1600" dirty="0"/>
                  <a:t> le coefficient de frottement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B4BD4EB-DDE8-43D7-B931-E88BFAB2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03" y="2871732"/>
                <a:ext cx="3045642" cy="338554"/>
              </a:xfrm>
              <a:prstGeom prst="rect">
                <a:avLst/>
              </a:prstGeom>
              <a:blipFill>
                <a:blip r:embed="rId3"/>
                <a:stretch>
                  <a:fillRect l="-1000" t="-7143" b="-196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D71AA211-7151-4E49-A10E-D5E637300CB8}"/>
              </a:ext>
            </a:extLst>
          </p:cNvPr>
          <p:cNvSpPr txBox="1"/>
          <p:nvPr/>
        </p:nvSpPr>
        <p:spPr>
          <a:xfrm>
            <a:off x="348916" y="3925774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Approche cinématique: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4BA0A53-5E45-4E63-AD9D-B308202034BE}"/>
                  </a:ext>
                </a:extLst>
              </p:cNvPr>
              <p:cNvSpPr txBox="1"/>
              <p:nvPr/>
            </p:nvSpPr>
            <p:spPr>
              <a:xfrm>
                <a:off x="2230387" y="4425307"/>
                <a:ext cx="4739567" cy="90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ad>
                        <m:radPr>
                          <m:deg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avec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4BA0A53-5E45-4E63-AD9D-B3082020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87" y="4425307"/>
                <a:ext cx="4739567" cy="901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4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20E7FE-0B57-4CFD-ACC2-FA28749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C4A0CB-0C03-4447-A6E8-FDB2A10A8DFD}"/>
              </a:ext>
            </a:extLst>
          </p:cNvPr>
          <p:cNvSpPr txBox="1"/>
          <p:nvPr/>
        </p:nvSpPr>
        <p:spPr>
          <a:xfrm>
            <a:off x="180474" y="1299410"/>
            <a:ext cx="34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Méthode de points intérieurs: </a:t>
            </a:r>
          </a:p>
        </p:txBody>
      </p:sp>
    </p:spTree>
    <p:extLst>
      <p:ext uri="{BB962C8B-B14F-4D97-AF65-F5344CB8AC3E}">
        <p14:creationId xmlns:p14="http://schemas.microsoft.com/office/powerpoint/2010/main" val="950901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32F9D54-2448-4C7F-9FAB-AABF5A5809E8}" vid="{ED01AA91-E390-4F90-ADFB-1D54080CC45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Grand écran</PresentationFormat>
  <Paragraphs>72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Segoe UI</vt:lpstr>
      <vt:lpstr>Segoe UI Light</vt:lpstr>
      <vt:lpstr>Thème Office</vt:lpstr>
      <vt:lpstr>Welcome to PowerPoint_TP102923943</vt:lpstr>
      <vt:lpstr>Calcul élasto-plastique et analyse limite   Mohammed-Khalil Ferradi khalil.ferradi@um6p.ma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Qantara </dc:title>
  <dc:creator>khalil ferradi</dc:creator>
  <cp:lastModifiedBy>Khalil Ferradi</cp:lastModifiedBy>
  <cp:revision>619</cp:revision>
  <dcterms:created xsi:type="dcterms:W3CDTF">2016-05-27T08:35:10Z</dcterms:created>
  <dcterms:modified xsi:type="dcterms:W3CDTF">2024-11-22T11:18:57Z</dcterms:modified>
</cp:coreProperties>
</file>