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s://drive.google.com/file/d/1ts-uv7pgcQQATm1slCYleCWwFOtA3Byg/view?usp=sharing" TargetMode="External"/><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7"/>
          <p:cNvSpPr txBox="1"/>
          <p:nvPr/>
        </p:nvSpPr>
        <p:spPr>
          <a:xfrm>
            <a:off x="3962400" y="3276600"/>
            <a:ext cx="6629400" cy="1807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IN" sz="3200">
                <a:latin typeface="Trebuchet MS"/>
                <a:ea typeface="Trebuchet MS"/>
                <a:cs typeface="Trebuchet MS"/>
                <a:sym typeface="Trebuchet MS"/>
              </a:rPr>
              <a:t>AMIRTHAA B</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PSG Institute of Technology and Applied Research</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B.E. Computer Science and Engineering</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NM id: au715521104003</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Email: baskaranamirthaa@gmail.com</a:t>
            </a:r>
            <a:endParaRPr sz="2000">
              <a:latin typeface="Trebuchet MS"/>
              <a:ea typeface="Trebuchet MS"/>
              <a:cs typeface="Trebuchet MS"/>
              <a:sym typeface="Trebuchet MS"/>
            </a:endParaRPr>
          </a:p>
        </p:txBody>
      </p:sp>
      <p:sp>
        <p:nvSpPr>
          <p:cNvPr id="59" name="Google Shape;59;p7"/>
          <p:cNvSpPr txBox="1"/>
          <p:nvPr/>
        </p:nvSpPr>
        <p:spPr>
          <a:xfrm>
            <a:off x="3962400" y="2819400"/>
            <a:ext cx="55626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IN" sz="2800">
                <a:solidFill>
                  <a:srgbClr val="2D936B"/>
                </a:solidFill>
                <a:latin typeface="Trebuchet MS"/>
                <a:ea typeface="Trebuchet MS"/>
                <a:cs typeface="Trebuchet MS"/>
                <a:sym typeface="Trebuchet MS"/>
              </a:rPr>
              <a:t>PNEUMONIA DETECTION</a:t>
            </a:r>
            <a:endParaRPr b="1" sz="28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63" name="Google Shape;63;p7"/>
          <p:cNvSpPr txBox="1"/>
          <p:nvPr/>
        </p:nvSpPr>
        <p:spPr>
          <a:xfrm>
            <a:off x="5181600" y="2286000"/>
            <a:ext cx="4343400" cy="887422"/>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b="1" lang="en-IN" sz="2800">
                <a:solidFill>
                  <a:srgbClr val="2D936B"/>
                </a:solidFill>
                <a:latin typeface="Trebuchet MS"/>
                <a:ea typeface="Trebuchet MS"/>
                <a:cs typeface="Trebuchet MS"/>
                <a:sym typeface="Trebuchet MS"/>
              </a:rPr>
              <a:t>FINAL PROJECT</a:t>
            </a:r>
            <a:endParaRPr b="1" sz="2800">
              <a:latin typeface="Trebuchet MS"/>
              <a:ea typeface="Trebuchet MS"/>
              <a:cs typeface="Trebuchet MS"/>
              <a:sym typeface="Trebuchet MS"/>
            </a:endParaRPr>
          </a:p>
          <a:p>
            <a:pPr indent="0" lvl="0" marL="12700" rtl="0" algn="l">
              <a:lnSpc>
                <a:spcPct val="100000"/>
              </a:lnSpc>
              <a:spcBef>
                <a:spcPts val="100"/>
              </a:spcBef>
              <a:spcAft>
                <a:spcPts val="0"/>
              </a:spcAft>
              <a:buNone/>
            </a:pPr>
            <a:r>
              <a:t/>
            </a:r>
            <a:endParaRPr b="1" sz="28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96" name="Google Shape;196;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IN"/>
              <a:t>RESULTS</a:t>
            </a:r>
            <a:endParaRPr/>
          </a:p>
        </p:txBody>
      </p:sp>
      <p:sp>
        <p:nvSpPr>
          <p:cNvPr id="198" name="Google Shape;198;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99" name="Google Shape;199;p16"/>
          <p:cNvSpPr txBox="1"/>
          <p:nvPr/>
        </p:nvSpPr>
        <p:spPr>
          <a:xfrm>
            <a:off x="9327659" y="576600"/>
            <a:ext cx="12306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pic>
        <p:nvPicPr>
          <p:cNvPr id="200" name="Google Shape;200;p16"/>
          <p:cNvPicPr preferRelativeResize="0"/>
          <p:nvPr/>
        </p:nvPicPr>
        <p:blipFill rotWithShape="1">
          <a:blip r:embed="rId5">
            <a:alphaModFix/>
          </a:blip>
          <a:srcRect b="0" l="0" r="6950" t="0"/>
          <a:stretch/>
        </p:blipFill>
        <p:spPr>
          <a:xfrm>
            <a:off x="752475" y="1105275"/>
            <a:ext cx="10431723" cy="533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67" name="Shape 67"/>
        <p:cNvGrpSpPr/>
        <p:nvPr/>
      </p:nvGrpSpPr>
      <p:grpSpPr>
        <a:xfrm>
          <a:off x="0" y="0"/>
          <a:ext cx="0" cy="0"/>
          <a:chOff x="0" y="0"/>
          <a:chExt cx="0" cy="0"/>
        </a:xfrm>
      </p:grpSpPr>
      <p:sp>
        <p:nvSpPr>
          <p:cNvPr id="68" name="Google Shape;68;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highlight>
                <a:schemeClr val="lt1"/>
              </a:highlight>
            </a:endParaRPr>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9" name="Google Shape;79;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 name="Google Shape;83;p8"/>
          <p:cNvSpPr txBox="1"/>
          <p:nvPr>
            <p:ph type="title"/>
          </p:nvPr>
        </p:nvSpPr>
        <p:spPr>
          <a:xfrm>
            <a:off x="558165" y="385444"/>
            <a:ext cx="9764395" cy="1142299"/>
          </a:xfrm>
          <a:prstGeom prst="rect">
            <a:avLst/>
          </a:prstGeom>
          <a:noFill/>
          <a:ln>
            <a:noFill/>
          </a:ln>
        </p:spPr>
        <p:txBody>
          <a:bodyPr anchorCtr="0" anchor="t" bIns="0" lIns="0" spcFirstLastPara="1" rIns="0" wrap="square" tIns="460675">
            <a:spAutoFit/>
          </a:bodyPr>
          <a:lstStyle/>
          <a:p>
            <a:pPr indent="0" lvl="0" marL="12700" rtl="0" algn="l">
              <a:lnSpc>
                <a:spcPct val="100000"/>
              </a:lnSpc>
              <a:spcBef>
                <a:spcPts val="0"/>
              </a:spcBef>
              <a:spcAft>
                <a:spcPts val="0"/>
              </a:spcAft>
              <a:buNone/>
            </a:pPr>
            <a:r>
              <a:rPr lang="en-IN" sz="4400"/>
              <a:t>PROJECT TITLE</a:t>
            </a:r>
            <a:endParaRPr sz="4400"/>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89" name="Google Shape;89;p8"/>
          <p:cNvSpPr txBox="1"/>
          <p:nvPr/>
        </p:nvSpPr>
        <p:spPr>
          <a:xfrm>
            <a:off x="558175" y="2426600"/>
            <a:ext cx="10719000" cy="36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2200">
                <a:latin typeface="Calibri"/>
                <a:ea typeface="Calibri"/>
                <a:cs typeface="Calibri"/>
                <a:sym typeface="Calibri"/>
              </a:rPr>
              <a:t>Description</a:t>
            </a:r>
            <a:r>
              <a:rPr lang="en-IN" sz="2200">
                <a:latin typeface="Calibri"/>
                <a:ea typeface="Calibri"/>
                <a:cs typeface="Calibri"/>
                <a:sym typeface="Calibri"/>
              </a:rPr>
              <a:t> : The project is centered around harnessing the capabilities of deep learning, particularly Convolutional Neural Networks (CNNs), to detect pneumonia from chest X-ray images. This initiative aims to aid healthcare professionals in the early diagnosis and treatment of pneumonia, thereby improving patient outcomes. By utilizing CNNs and image processing techniques, the system can analyze chest X-ray images and accurately identify signs of pneumonia. This approach enables rapid and automated screening of patients, potentially reducing diagnosis time and improving overall healthcare efficiency. With the increasing demand for reliable and efficient medical diagnostics, leveraging CNNs for pneumonia detection represents a significant step forward in enhancing healthcare services.</a:t>
            </a:r>
            <a:endParaRPr sz="2200">
              <a:latin typeface="Calibri"/>
              <a:ea typeface="Calibri"/>
              <a:cs typeface="Calibri"/>
              <a:sym typeface="Calibri"/>
            </a:endParaRPr>
          </a:p>
        </p:txBody>
      </p:sp>
      <p:sp>
        <p:nvSpPr>
          <p:cNvPr id="90" name="Google Shape;90;p8"/>
          <p:cNvSpPr txBox="1"/>
          <p:nvPr/>
        </p:nvSpPr>
        <p:spPr>
          <a:xfrm>
            <a:off x="558175" y="1903400"/>
            <a:ext cx="10026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latin typeface="Calibri"/>
                <a:ea typeface="Calibri"/>
                <a:cs typeface="Calibri"/>
                <a:sym typeface="Calibri"/>
              </a:rPr>
              <a:t>Title: </a:t>
            </a:r>
            <a:r>
              <a:rPr b="1" lang="en-IN" sz="2200">
                <a:latin typeface="Calibri"/>
                <a:ea typeface="Calibri"/>
                <a:cs typeface="Calibri"/>
                <a:sym typeface="Calibri"/>
              </a:rPr>
              <a:t>Pneumonia detection system</a:t>
            </a:r>
            <a:endParaRPr b="1" sz="2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0" y="15240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6" name="Google Shape;96;p9"/>
          <p:cNvGrpSpPr/>
          <p:nvPr/>
        </p:nvGrpSpPr>
        <p:grpSpPr>
          <a:xfrm>
            <a:off x="7448612" y="0"/>
            <a:ext cx="4743796" cy="6858466"/>
            <a:chOff x="7448612" y="0"/>
            <a:chExt cx="4743796"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8"/>
            <a:chOff x="47625" y="3819523"/>
            <a:chExt cx="4124325" cy="3009898"/>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IN"/>
              <a:t>AGENDA</a:t>
            </a:r>
            <a:endParaRPr/>
          </a:p>
        </p:txBody>
      </p:sp>
      <p:sp>
        <p:nvSpPr>
          <p:cNvPr id="115" name="Google Shape;115;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16" name="Google Shape;116;p9"/>
          <p:cNvSpPr txBox="1"/>
          <p:nvPr/>
        </p:nvSpPr>
        <p:spPr>
          <a:xfrm>
            <a:off x="2111100" y="1802675"/>
            <a:ext cx="11378700" cy="3832800"/>
          </a:xfrm>
          <a:prstGeom prst="rect">
            <a:avLst/>
          </a:prstGeom>
          <a:noFill/>
          <a:ln>
            <a:noFill/>
          </a:ln>
        </p:spPr>
        <p:txBody>
          <a:bodyPr anchorCtr="0" anchor="t" bIns="91425" lIns="91425" spcFirstLastPara="1" rIns="91425" wrap="square" tIns="91425">
            <a:spAutoFit/>
          </a:bodyPr>
          <a:lstStyle/>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Problem Statement</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Project overview</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End Users</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Proposed solution</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Algorithm &amp; Deployment</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Modelling</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Result</a:t>
            </a:r>
            <a:endParaRPr sz="3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8444050" y="2794450"/>
            <a:ext cx="2762250" cy="3257550"/>
            <a:chOff x="7991475" y="2933700"/>
            <a:chExt cx="2762250"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4" name="Google Shape;124;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5" name="Google Shape;125;p10"/>
          <p:cNvSpPr txBox="1"/>
          <p:nvPr>
            <p:ph type="title"/>
          </p:nvPr>
        </p:nvSpPr>
        <p:spPr>
          <a:xfrm>
            <a:off x="834072" y="575055"/>
            <a:ext cx="56388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26" name="Google Shape;126;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7" name="Google Shape;127;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29" name="Google Shape;129;p10"/>
          <p:cNvSpPr txBox="1"/>
          <p:nvPr/>
        </p:nvSpPr>
        <p:spPr>
          <a:xfrm>
            <a:off x="472150" y="1605000"/>
            <a:ext cx="7971900" cy="44175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Pneumonia remains a significant cause of morbidity and mortality worldwide, necessitating timely and accurate diagnosis for effective treatment.</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Current diagnostic processes, particularly the interpretation of chest X-ray images, are labor-intensive, time-consuming, and prone to human error.</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The project aims to develop a pneumonia detection system using Convolutional Neural Networks (CNNs) and advanced image processing techniques to automate and enhance the accuracy of pneumonia diagnosis from chest X-ray images.</a:t>
            </a:r>
            <a:endParaRPr sz="2200">
              <a:latin typeface="Calibri"/>
              <a:ea typeface="Calibri"/>
              <a:cs typeface="Calibri"/>
              <a:sym typeface="Calibri"/>
            </a:endParaRPr>
          </a:p>
          <a:p>
            <a:pPr indent="0" lvl="0" marL="0" rtl="0" algn="l">
              <a:lnSpc>
                <a:spcPct val="115000"/>
              </a:lnSpc>
              <a:spcBef>
                <a:spcPts val="0"/>
              </a:spcBef>
              <a:spcAft>
                <a:spcPts val="0"/>
              </a:spcAft>
              <a:buNone/>
            </a:pPr>
            <a:r>
              <a:t/>
            </a:r>
            <a:endParaRPr sz="2200">
              <a:latin typeface="Calibri"/>
              <a:ea typeface="Calibri"/>
              <a:cs typeface="Calibri"/>
              <a:sym typeface="Calibri"/>
            </a:endParaRPr>
          </a:p>
        </p:txBody>
      </p:sp>
      <p:sp>
        <p:nvSpPr>
          <p:cNvPr id="130" name="Google Shape;130;p10"/>
          <p:cNvSpPr/>
          <p:nvPr/>
        </p:nvSpPr>
        <p:spPr>
          <a:xfrm>
            <a:off x="6696075" y="13821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txBox="1"/>
          <p:nvPr>
            <p:ph type="title"/>
          </p:nvPr>
        </p:nvSpPr>
        <p:spPr>
          <a:xfrm>
            <a:off x="739775" y="829625"/>
            <a:ext cx="6139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140" name="Google Shape;14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2" name="Google Shape;142;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43" name="Google Shape;143;p11"/>
          <p:cNvSpPr txBox="1"/>
          <p:nvPr/>
        </p:nvSpPr>
        <p:spPr>
          <a:xfrm>
            <a:off x="474925" y="1884100"/>
            <a:ext cx="7937100" cy="40281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The project aims to develop a pneumonia detection system using Convolutional Neural Networks (CNNs) and advanced image processing techniques.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Leveraging a dataset of chest X-ray images, the system employs a CNN architecture with multiple convolutional and pooling layers for feature extraction and classification.</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By training the model on a dataset comprising both normal and pneumonia-infected chest X-ray images, the system aims to achieve accurate diagnosis and classification of pneumonia cases.</a:t>
            </a:r>
            <a:endParaRPr sz="2200">
              <a:latin typeface="Calibri"/>
              <a:ea typeface="Calibri"/>
              <a:cs typeface="Calibri"/>
              <a:sym typeface="Calibri"/>
            </a:endParaRPr>
          </a:p>
        </p:txBody>
      </p:sp>
      <p:sp>
        <p:nvSpPr>
          <p:cNvPr id="144" name="Google Shape;144;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0" name="Google Shape;150;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2" name="Google Shape;152;p12"/>
          <p:cNvSpPr txBox="1"/>
          <p:nvPr>
            <p:ph type="title"/>
          </p:nvPr>
        </p:nvSpPr>
        <p:spPr>
          <a:xfrm>
            <a:off x="558165" y="267494"/>
            <a:ext cx="9764400" cy="10206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IN"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5" name="Google Shape;155;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56" name="Google Shape;156;p12"/>
          <p:cNvSpPr txBox="1"/>
          <p:nvPr/>
        </p:nvSpPr>
        <p:spPr>
          <a:xfrm>
            <a:off x="0" y="1389838"/>
            <a:ext cx="10003500" cy="5586000"/>
          </a:xfrm>
          <a:prstGeom prst="rect">
            <a:avLst/>
          </a:prstGeom>
          <a:noFill/>
          <a:ln>
            <a:noFill/>
          </a:ln>
        </p:spPr>
        <p:txBody>
          <a:bodyPr anchorCtr="0" anchor="t" bIns="91425" lIns="91425" spcFirstLastPara="1" rIns="91425" wrap="square" tIns="91425">
            <a:spAutoFit/>
          </a:bodyPr>
          <a:lstStyle/>
          <a:p>
            <a:pPr indent="-368300" lvl="0" marL="914400" rtl="0" algn="l">
              <a:lnSpc>
                <a:spcPct val="115000"/>
              </a:lnSpc>
              <a:spcBef>
                <a:spcPts val="0"/>
              </a:spcBef>
              <a:spcAft>
                <a:spcPts val="0"/>
              </a:spcAft>
              <a:buSzPts val="2200"/>
              <a:buFont typeface="Calibri"/>
              <a:buChar char="●"/>
            </a:pPr>
            <a:r>
              <a:rPr b="1" lang="en-IN" sz="2200">
                <a:latin typeface="Calibri"/>
                <a:ea typeface="Calibri"/>
                <a:cs typeface="Calibri"/>
                <a:sym typeface="Calibri"/>
              </a:rPr>
              <a:t>Healthcare Professionals: </a:t>
            </a:r>
            <a:r>
              <a:rPr lang="en-IN" sz="2200">
                <a:latin typeface="Calibri"/>
                <a:ea typeface="Calibri"/>
                <a:cs typeface="Calibri"/>
                <a:sym typeface="Calibri"/>
              </a:rPr>
              <a:t>Radiologists, physicians, and healthcare workers who diagnose and treat patients with respiratory conditions, including pneumonia.</a:t>
            </a:r>
            <a:endParaRPr sz="2200">
              <a:latin typeface="Calibri"/>
              <a:ea typeface="Calibri"/>
              <a:cs typeface="Calibri"/>
              <a:sym typeface="Calibri"/>
            </a:endParaRPr>
          </a:p>
          <a:p>
            <a:pPr indent="-368300" lvl="0" marL="914400" rtl="0" algn="l">
              <a:lnSpc>
                <a:spcPct val="115000"/>
              </a:lnSpc>
              <a:spcBef>
                <a:spcPts val="0"/>
              </a:spcBef>
              <a:spcAft>
                <a:spcPts val="0"/>
              </a:spcAft>
              <a:buSzPts val="2200"/>
              <a:buFont typeface="Calibri"/>
              <a:buChar char="●"/>
            </a:pPr>
            <a:r>
              <a:rPr b="1" lang="en-IN" sz="2200">
                <a:latin typeface="Calibri"/>
                <a:ea typeface="Calibri"/>
                <a:cs typeface="Calibri"/>
                <a:sym typeface="Calibri"/>
              </a:rPr>
              <a:t>Hospitals and Clinics:</a:t>
            </a:r>
            <a:r>
              <a:rPr lang="en-IN" sz="2200">
                <a:latin typeface="Calibri"/>
                <a:ea typeface="Calibri"/>
                <a:cs typeface="Calibri"/>
                <a:sym typeface="Calibri"/>
              </a:rPr>
              <a:t> Medical facilities where chest X-ray imaging is performed and where the system could assist in the interpretation and diagnosis of pneumonia cases.</a:t>
            </a:r>
            <a:endParaRPr sz="2200">
              <a:latin typeface="Calibri"/>
              <a:ea typeface="Calibri"/>
              <a:cs typeface="Calibri"/>
              <a:sym typeface="Calibri"/>
            </a:endParaRPr>
          </a:p>
          <a:p>
            <a:pPr indent="-368300" lvl="0" marL="914400" rtl="0" algn="l">
              <a:lnSpc>
                <a:spcPct val="115000"/>
              </a:lnSpc>
              <a:spcBef>
                <a:spcPts val="0"/>
              </a:spcBef>
              <a:spcAft>
                <a:spcPts val="0"/>
              </a:spcAft>
              <a:buSzPts val="2200"/>
              <a:buFont typeface="Calibri"/>
              <a:buChar char="●"/>
            </a:pPr>
            <a:r>
              <a:rPr b="1" lang="en-IN" sz="2200">
                <a:latin typeface="Calibri"/>
                <a:ea typeface="Calibri"/>
                <a:cs typeface="Calibri"/>
                <a:sym typeface="Calibri"/>
              </a:rPr>
              <a:t>Medical Researchers: </a:t>
            </a:r>
            <a:r>
              <a:rPr lang="en-IN" sz="2200">
                <a:latin typeface="Calibri"/>
                <a:ea typeface="Calibri"/>
                <a:cs typeface="Calibri"/>
                <a:sym typeface="Calibri"/>
              </a:rPr>
              <a:t>Professionals involved in medical research, epidemiology, and public health who may utilize the system for studying disease patterns, treatment outcomes, and epidemiological trends related to pneumonia.</a:t>
            </a:r>
            <a:endParaRPr sz="2200">
              <a:latin typeface="Calibri"/>
              <a:ea typeface="Calibri"/>
              <a:cs typeface="Calibri"/>
              <a:sym typeface="Calibri"/>
            </a:endParaRPr>
          </a:p>
          <a:p>
            <a:pPr indent="-368300" lvl="0" marL="914400" rtl="0" algn="l">
              <a:lnSpc>
                <a:spcPct val="115000"/>
              </a:lnSpc>
              <a:spcBef>
                <a:spcPts val="0"/>
              </a:spcBef>
              <a:spcAft>
                <a:spcPts val="0"/>
              </a:spcAft>
              <a:buSzPts val="2200"/>
              <a:buFont typeface="Calibri"/>
              <a:buChar char="●"/>
            </a:pPr>
            <a:r>
              <a:rPr b="1" lang="en-IN" sz="2200">
                <a:latin typeface="Calibri"/>
                <a:ea typeface="Calibri"/>
                <a:cs typeface="Calibri"/>
                <a:sym typeface="Calibri"/>
              </a:rPr>
              <a:t>Patients: </a:t>
            </a:r>
            <a:r>
              <a:rPr lang="en-IN" sz="2200">
                <a:latin typeface="Calibri"/>
                <a:ea typeface="Calibri"/>
                <a:cs typeface="Calibri"/>
                <a:sym typeface="Calibri"/>
              </a:rPr>
              <a:t>Individuals who seek medical care for respiratory symptoms and may benefit indirectly from improved diagnostic accuracy and timely treatment facilitated by the system.</a:t>
            </a:r>
            <a:endParaRPr sz="2200">
              <a:latin typeface="Calibri"/>
              <a:ea typeface="Calibri"/>
              <a:cs typeface="Calibri"/>
              <a:sym typeface="Calibri"/>
            </a:endParaRPr>
          </a:p>
          <a:p>
            <a:pPr indent="0" lvl="0" marL="0" rtl="0" algn="l">
              <a:lnSpc>
                <a:spcPct val="115000"/>
              </a:lnSpc>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3" name="Google Shape;163;p13"/>
          <p:cNvSpPr/>
          <p:nvPr/>
        </p:nvSpPr>
        <p:spPr>
          <a:xfrm>
            <a:off x="6678675" y="12751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4" name="Google Shape;16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5" name="Google Shape;165;p13"/>
          <p:cNvSpPr txBox="1"/>
          <p:nvPr>
            <p:ph type="title"/>
          </p:nvPr>
        </p:nvSpPr>
        <p:spPr>
          <a:xfrm>
            <a:off x="676275" y="-323851"/>
            <a:ext cx="9764400" cy="1599000"/>
          </a:xfrm>
          <a:prstGeom prst="rect">
            <a:avLst/>
          </a:prstGeom>
          <a:noFill/>
          <a:ln>
            <a:noFill/>
          </a:ln>
        </p:spPr>
        <p:txBody>
          <a:bodyPr anchorCtr="0" anchor="t" bIns="0" lIns="0" spcFirstLastPara="1" rIns="0" wrap="square" tIns="485775">
            <a:spAutoFit/>
          </a:bodyPr>
          <a:lstStyle/>
          <a:p>
            <a:pPr indent="0" lvl="0" marL="0" rtl="0" algn="l">
              <a:lnSpc>
                <a:spcPct val="100000"/>
              </a:lnSpc>
              <a:spcBef>
                <a:spcPts val="0"/>
              </a:spcBef>
              <a:spcAft>
                <a:spcPts val="0"/>
              </a:spcAft>
              <a:buNone/>
            </a:pPr>
            <a:r>
              <a:rPr lang="en-IN" sz="3600"/>
              <a:t>YOUR SOLUTION AND ITS VALUE PROPOSITION</a:t>
            </a:r>
            <a:endParaRPr sz="3600"/>
          </a:p>
        </p:txBody>
      </p:sp>
      <p:pic>
        <p:nvPicPr>
          <p:cNvPr id="166" name="Google Shape;166;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8" name="Google Shape;168;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69" name="Google Shape;169;p13"/>
          <p:cNvSpPr txBox="1"/>
          <p:nvPr/>
        </p:nvSpPr>
        <p:spPr>
          <a:xfrm>
            <a:off x="2695575" y="1275138"/>
            <a:ext cx="8628600" cy="55860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b="1" lang="en-IN" sz="2200">
                <a:latin typeface="Calibri"/>
                <a:ea typeface="Calibri"/>
                <a:cs typeface="Calibri"/>
                <a:sym typeface="Calibri"/>
              </a:rPr>
              <a:t>Accurate Diagnosis:</a:t>
            </a:r>
            <a:r>
              <a:rPr lang="en-IN" sz="2200">
                <a:latin typeface="Calibri"/>
                <a:ea typeface="Calibri"/>
                <a:cs typeface="Calibri"/>
                <a:sym typeface="Calibri"/>
              </a:rPr>
              <a:t>This accuracy ensures that patients receive timely and appropriate treatment, leading to improved health outcomes.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b="1" lang="en-IN" sz="2200">
                <a:latin typeface="Calibri"/>
                <a:ea typeface="Calibri"/>
                <a:cs typeface="Calibri"/>
                <a:sym typeface="Calibri"/>
              </a:rPr>
              <a:t>Time Efficiency: </a:t>
            </a:r>
            <a:r>
              <a:rPr lang="en-IN" sz="2200">
                <a:latin typeface="Calibri"/>
                <a:ea typeface="Calibri"/>
                <a:cs typeface="Calibri"/>
                <a:sym typeface="Calibri"/>
              </a:rPr>
              <a:t>Healthcare professionals can make faster decisions, leading to expedited treatment and improved patient care.</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b="1" lang="en-IN" sz="2200">
                <a:latin typeface="Calibri"/>
                <a:ea typeface="Calibri"/>
                <a:cs typeface="Calibri"/>
                <a:sym typeface="Calibri"/>
              </a:rPr>
              <a:t>Scalability and Accessibility:</a:t>
            </a:r>
            <a:r>
              <a:rPr lang="en-IN" sz="2200">
                <a:latin typeface="Calibri"/>
                <a:ea typeface="Calibri"/>
                <a:cs typeface="Calibri"/>
                <a:sym typeface="Calibri"/>
              </a:rPr>
              <a:t> The system can be implemented in various healthcare settings, including hospitals, clinics, and diagnostic centers.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b="1" lang="en-IN" sz="2200">
                <a:latin typeface="Calibri"/>
                <a:ea typeface="Calibri"/>
                <a:cs typeface="Calibri"/>
                <a:sym typeface="Calibri"/>
              </a:rPr>
              <a:t>Resource Optimization: </a:t>
            </a:r>
            <a:r>
              <a:rPr lang="en-IN" sz="2200">
                <a:latin typeface="Calibri"/>
                <a:ea typeface="Calibri"/>
                <a:cs typeface="Calibri"/>
                <a:sym typeface="Calibri"/>
              </a:rPr>
              <a:t>This efficiency leads to cost savings and improved operational workflows within healthcare organizations.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b="1" lang="en-IN" sz="2200">
                <a:latin typeface="Calibri"/>
                <a:ea typeface="Calibri"/>
                <a:cs typeface="Calibri"/>
                <a:sym typeface="Calibri"/>
              </a:rPr>
              <a:t>Enhanced Patient Care: </a:t>
            </a:r>
            <a:r>
              <a:rPr lang="en-IN" sz="2200">
                <a:latin typeface="Calibri"/>
                <a:ea typeface="Calibri"/>
                <a:cs typeface="Calibri"/>
                <a:sym typeface="Calibri"/>
              </a:rPr>
              <a:t>With quicker and more accurate diagnosis of pneumonia, patients can receive timely treatment, leading to better management of their condition and potentially reducing the severity of complications associated with pneumonia.</a:t>
            </a:r>
            <a:endParaRPr sz="2200">
              <a:latin typeface="Calibri"/>
              <a:ea typeface="Calibri"/>
              <a:cs typeface="Calibri"/>
              <a:sym typeface="Calibri"/>
            </a:endParaRPr>
          </a:p>
          <a:p>
            <a:pPr indent="0" lvl="0" marL="0" rtl="0" algn="l">
              <a:lnSpc>
                <a:spcPct val="115000"/>
              </a:lnSpc>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75" name="Google Shape;175;p14"/>
          <p:cNvPicPr preferRelativeResize="0"/>
          <p:nvPr/>
        </p:nvPicPr>
        <p:blipFill rotWithShape="1">
          <a:blip r:embed="rId3">
            <a:alphaModFix/>
          </a:blip>
          <a:srcRect b="0" l="0" r="0" t="0"/>
          <a:stretch/>
        </p:blipFill>
        <p:spPr>
          <a:xfrm>
            <a:off x="66675" y="4314975"/>
            <a:ext cx="1639825" cy="2485876"/>
          </a:xfrm>
          <a:prstGeom prst="rect">
            <a:avLst/>
          </a:prstGeom>
          <a:noFill/>
          <a:ln>
            <a:noFill/>
          </a:ln>
        </p:spPr>
      </p:pic>
      <p:sp>
        <p:nvSpPr>
          <p:cNvPr id="176" name="Google Shape;176;p14"/>
          <p:cNvSpPr txBox="1"/>
          <p:nvPr>
            <p:ph type="title"/>
          </p:nvPr>
        </p:nvSpPr>
        <p:spPr>
          <a:xfrm>
            <a:off x="610390" y="-84481"/>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IN" sz="4250"/>
              <a:t>THE WOW IN YOUR SOLUTION</a:t>
            </a:r>
            <a:endParaRPr sz="4250"/>
          </a:p>
        </p:txBody>
      </p:sp>
      <p:sp>
        <p:nvSpPr>
          <p:cNvPr id="177" name="Google Shape;177;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78" name="Google Shape;178;p14"/>
          <p:cNvSpPr txBox="1"/>
          <p:nvPr/>
        </p:nvSpPr>
        <p:spPr>
          <a:xfrm>
            <a:off x="1706500" y="1412550"/>
            <a:ext cx="10003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highlight>
                <a:schemeClr val="lt1"/>
              </a:highlight>
              <a:latin typeface="Roboto"/>
              <a:ea typeface="Roboto"/>
              <a:cs typeface="Roboto"/>
              <a:sym typeface="Roboto"/>
            </a:endParaRPr>
          </a:p>
        </p:txBody>
      </p:sp>
      <p:sp>
        <p:nvSpPr>
          <p:cNvPr id="179" name="Google Shape;179;p14"/>
          <p:cNvSpPr txBox="1"/>
          <p:nvPr/>
        </p:nvSpPr>
        <p:spPr>
          <a:xfrm>
            <a:off x="1695250" y="689700"/>
            <a:ext cx="10026000" cy="597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200">
                <a:latin typeface="Calibri"/>
                <a:ea typeface="Calibri"/>
                <a:cs typeface="Calibri"/>
                <a:sym typeface="Calibri"/>
              </a:rPr>
              <a:t>The "wow" factor in our solution lies in its revolutionary approach to pneumonia diagnosis and management, driven by cutting-edge technology and innovation. Through the pioneering use of convolutional neural networks (CNNs), our system can analyze chest X-ray images with unprecedented accuracy, enabling rapid and precise identification of pneumonia. This capability holds immense potential for healthcare providers, offering the ability to swiftly diagnose pneumonia, initiate timely interventions, and ultimately improve patient outcomes. Moreover, our solution is designed for accessibility and scalability, making it suitable for deployment across diverse healthcare settings, from bustling urban hospitals to remote clinics in underserved regions. By automating the pneumonia detection process, our system empowers healthcare professionals with advanced diagnostic capabilities, allowing them to focus their expertise on more complex cases and deliver higher quality care. Ultimately, our solution promises to transform the landscape of pneumonia diagnosis and management, setting new standards for healthcare excellence and significantly impacting patient care.</a:t>
            </a:r>
            <a:endParaRPr sz="2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6" name="Google Shape;186;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7" name="Google Shape;187;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89" name="Google Shape;189;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MODELLING</a:t>
            </a:r>
            <a:endParaRPr/>
          </a:p>
        </p:txBody>
      </p:sp>
      <p:sp>
        <p:nvSpPr>
          <p:cNvPr id="190" name="Google Shape;190;p15"/>
          <p:cNvSpPr txBox="1"/>
          <p:nvPr/>
        </p:nvSpPr>
        <p:spPr>
          <a:xfrm>
            <a:off x="509725" y="883225"/>
            <a:ext cx="9782100" cy="55860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During training, the model is fitted using a training data generator to handle data augmentation. The number of epochs is set to 12, and learning rate reduction is applied using the ReduceLROnPlateau callback to enhance convergence. After training, the model's performance is evaluated on a separate test dataset, and metrics such as loss and accuracy are reported.</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Additionally, visualizations of training and validation accuracy, as well as training and validation loss, are plotted over epochs to assess the model's learning progress. Furthermore, a classification report and confusion matrix are generated to analyze the model's performance in detail, including precision, recall, and F1-score for each class.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Lastly, sample images with their predicted and actual classes are displayed to provide a qualitative assessment of the model's performance. Overall, this phase focuses on constructing, training, and evaluating the CNN model for pneumonia detection, aiming to achieve high accuracy and robust generalization.</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