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Old Standard TT"/>
      <p:regular r:id="rId43"/>
      <p:bold r:id="rId44"/>
      <p:italic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9FAE52-5A9C-44E1-824A-42C386EAA438}">
  <a:tblStyle styleId="{F69FAE52-5A9C-44E1-824A-42C386EAA4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OldStandardTT-bold.fntdata"/><Relationship Id="rId43" Type="http://schemas.openxmlformats.org/officeDocument/2006/relationships/font" Target="fonts/OldStandardTT-regular.fntdata"/><Relationship Id="rId46" Type="http://schemas.openxmlformats.org/officeDocument/2006/relationships/font" Target="fonts/RobotoMono-regular.fntdata"/><Relationship Id="rId45"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aleway-regular.fntdata"/><Relationship Id="rId34" Type="http://schemas.openxmlformats.org/officeDocument/2006/relationships/slide" Target="slides/slide28.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Lato-regular.fntdata"/><Relationship Id="rId38" Type="http://schemas.openxmlformats.org/officeDocument/2006/relationships/font" Target="fonts/Raleway-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956333bd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956333bd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956333bd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956333bd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6e0d90f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6e0d90f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e0d90f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6e0d90f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6e0d90f1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6e0d90f1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6e0d90f1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6e0d90f1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86448f60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86448f60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86448f6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86448f6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86448f6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86448f6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6448f6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6448f6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86448f6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86448f6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86448f60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86448f60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86448f60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86448f60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86448f60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86448f60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6448f60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6448f60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86448f60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86448f60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86448f60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86448f60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86448f60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86448f6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86448f60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86448f60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85e3064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85e3064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956333b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956333b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506675" y="630225"/>
            <a:ext cx="81966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t>Deep Hierarchical Encoder For Detecting Incongruity Between News Headline and Body Text</a:t>
            </a:r>
            <a:endParaRPr sz="3300"/>
          </a:p>
        </p:txBody>
      </p:sp>
      <p:sp>
        <p:nvSpPr>
          <p:cNvPr id="73" name="Google Shape;73;p13"/>
          <p:cNvSpPr txBox="1"/>
          <p:nvPr>
            <p:ph idx="1" type="subTitle"/>
          </p:nvPr>
        </p:nvSpPr>
        <p:spPr>
          <a:xfrm>
            <a:off x="844450" y="3546700"/>
            <a:ext cx="7877400" cy="121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2400"/>
              <a:buFont typeface="Arial"/>
              <a:buNone/>
            </a:pPr>
            <a:r>
              <a:rPr lang="en" sz="2400">
                <a:solidFill>
                  <a:srgbClr val="B7B7B7"/>
                </a:solidFill>
                <a:latin typeface="Old Standard TT"/>
                <a:ea typeface="Old Standard TT"/>
                <a:cs typeface="Old Standard TT"/>
                <a:sym typeface="Old Standard TT"/>
              </a:rPr>
              <a:t>Presentation By:                     Under the supervision of:</a:t>
            </a:r>
            <a:endParaRPr sz="2400">
              <a:solidFill>
                <a:srgbClr val="B7B7B7"/>
              </a:solidFill>
              <a:latin typeface="Old Standard TT"/>
              <a:ea typeface="Old Standard TT"/>
              <a:cs typeface="Old Standard TT"/>
              <a:sym typeface="Old Standard TT"/>
            </a:endParaRPr>
          </a:p>
          <a:p>
            <a:pPr indent="0" lvl="0" marL="0" rtl="0" algn="l">
              <a:spcBef>
                <a:spcPts val="0"/>
              </a:spcBef>
              <a:spcAft>
                <a:spcPts val="0"/>
              </a:spcAft>
              <a:buClr>
                <a:schemeClr val="dk2"/>
              </a:buClr>
              <a:buSzPts val="2400"/>
              <a:buFont typeface="Arial"/>
              <a:buNone/>
            </a:pPr>
            <a:r>
              <a:rPr lang="en" sz="2400">
                <a:solidFill>
                  <a:srgbClr val="B7B7B7"/>
                </a:solidFill>
                <a:latin typeface="Old Standard TT"/>
                <a:ea typeface="Old Standard TT"/>
                <a:cs typeface="Old Standard TT"/>
                <a:sym typeface="Old Standard TT"/>
              </a:rPr>
              <a:t>Mohd Amzad                          </a:t>
            </a:r>
            <a:r>
              <a:rPr lang="en" sz="2400">
                <a:solidFill>
                  <a:srgbClr val="B7B7B7"/>
                </a:solidFill>
                <a:latin typeface="Old Standard TT"/>
                <a:ea typeface="Old Standard TT"/>
                <a:cs typeface="Old Standard TT"/>
                <a:sym typeface="Old Standard TT"/>
              </a:rPr>
              <a:t> </a:t>
            </a:r>
            <a:r>
              <a:rPr lang="en" sz="2400">
                <a:solidFill>
                  <a:srgbClr val="B7B7B7"/>
                </a:solidFill>
                <a:latin typeface="Old Standard TT"/>
                <a:ea typeface="Old Standard TT"/>
                <a:cs typeface="Old Standard TT"/>
                <a:sym typeface="Old Standard TT"/>
              </a:rPr>
              <a:t>Prof. Bashir Alam</a:t>
            </a:r>
            <a:endParaRPr sz="2400">
              <a:solidFill>
                <a:srgbClr val="B7B7B7"/>
              </a:solidFill>
              <a:latin typeface="Old Standard TT"/>
              <a:ea typeface="Old Standard TT"/>
              <a:cs typeface="Old Standard TT"/>
              <a:sym typeface="Old Standard TT"/>
            </a:endParaRPr>
          </a:p>
          <a:p>
            <a:pPr indent="0" lvl="0" marL="0" rtl="0" algn="l">
              <a:spcBef>
                <a:spcPts val="0"/>
              </a:spcBef>
              <a:spcAft>
                <a:spcPts val="0"/>
              </a:spcAft>
              <a:buClr>
                <a:schemeClr val="dk2"/>
              </a:buClr>
              <a:buSzPts val="2400"/>
              <a:buFont typeface="Arial"/>
              <a:buNone/>
            </a:pPr>
            <a:r>
              <a:rPr lang="en" sz="2400">
                <a:solidFill>
                  <a:srgbClr val="B7B7B7"/>
                </a:solidFill>
                <a:latin typeface="Old Standard TT"/>
                <a:ea typeface="Old Standard TT"/>
                <a:cs typeface="Old Standard TT"/>
                <a:sym typeface="Old Standard TT"/>
              </a:rPr>
              <a:t>M.Tech 4’th sem                     </a:t>
            </a:r>
            <a:r>
              <a:rPr lang="en" sz="2400">
                <a:solidFill>
                  <a:srgbClr val="B7B7B7"/>
                </a:solidFill>
                <a:latin typeface="Old Standard TT"/>
                <a:ea typeface="Old Standard TT"/>
                <a:cs typeface="Old Standard TT"/>
                <a:sym typeface="Old Standard TT"/>
              </a:rPr>
              <a:t> </a:t>
            </a:r>
            <a:r>
              <a:rPr lang="en" sz="2400">
                <a:solidFill>
                  <a:srgbClr val="B7B7B7"/>
                </a:solidFill>
                <a:latin typeface="Old Standard TT"/>
                <a:ea typeface="Old Standard TT"/>
                <a:cs typeface="Old Standard TT"/>
                <a:sym typeface="Old Standard TT"/>
              </a:rPr>
              <a:t>Dept. Computer Engg, JMI</a:t>
            </a:r>
            <a:endParaRPr sz="2400">
              <a:solidFill>
                <a:srgbClr val="B7B7B7"/>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203525" y="506675"/>
            <a:ext cx="40593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b="1" lang="en" sz="1800">
                <a:solidFill>
                  <a:schemeClr val="dk1"/>
                </a:solidFill>
              </a:rPr>
              <a:t>Training Set Creation: </a:t>
            </a:r>
            <a:endParaRPr b="1" sz="1800">
              <a:solidFill>
                <a:schemeClr val="dk1"/>
              </a:solidFill>
            </a:endParaRPr>
          </a:p>
          <a:p>
            <a:pPr indent="-304800" lvl="0" marL="457200" rtl="0" algn="l">
              <a:spcBef>
                <a:spcPts val="0"/>
              </a:spcBef>
              <a:spcAft>
                <a:spcPts val="0"/>
              </a:spcAft>
              <a:buSzPts val="1200"/>
              <a:buChar char="●"/>
            </a:pPr>
            <a:r>
              <a:rPr lang="en" sz="1200"/>
              <a:t>It is almost impossible to manually investigate million-scale news articles for any task.Here, we automatically generated labels on crawled news articles.</a:t>
            </a:r>
            <a:endParaRPr sz="1200"/>
          </a:p>
          <a:p>
            <a:pPr indent="-304800" lvl="0" marL="457200" rtl="0" algn="l">
              <a:spcBef>
                <a:spcPts val="0"/>
              </a:spcBef>
              <a:spcAft>
                <a:spcPts val="0"/>
              </a:spcAft>
              <a:buSzPts val="1200"/>
              <a:buChar char="●"/>
            </a:pPr>
            <a:r>
              <a:rPr lang="en" sz="1200"/>
              <a:t> Rather than crafting new headlines, we implanted unrelated or topically-inconsistent content into body text of original news articles.</a:t>
            </a:r>
            <a:endParaRPr sz="1200"/>
          </a:p>
          <a:p>
            <a:pPr indent="-304800" lvl="0" marL="457200" rtl="0" algn="l">
              <a:lnSpc>
                <a:spcPct val="100000"/>
              </a:lnSpc>
              <a:spcBef>
                <a:spcPts val="0"/>
              </a:spcBef>
              <a:spcAft>
                <a:spcPts val="0"/>
              </a:spcAft>
              <a:buSzPts val="1200"/>
              <a:buChar char="●"/>
            </a:pPr>
            <a:r>
              <a:rPr lang="en" sz="1200"/>
              <a:t>Hence, the automation process for creating incongruent-labeled data involves the following steps: </a:t>
            </a:r>
            <a:endParaRPr sz="1200"/>
          </a:p>
          <a:p>
            <a:pPr indent="0" lvl="0" marL="457200" rtl="0" algn="l">
              <a:lnSpc>
                <a:spcPct val="100000"/>
              </a:lnSpc>
              <a:spcBef>
                <a:spcPts val="1600"/>
              </a:spcBef>
              <a:spcAft>
                <a:spcPts val="0"/>
              </a:spcAft>
              <a:buNone/>
            </a:pPr>
            <a:r>
              <a:rPr lang="en" sz="1200"/>
              <a:t>(1) sampling a target article from the corpora, </a:t>
            </a:r>
            <a:endParaRPr sz="1200"/>
          </a:p>
          <a:p>
            <a:pPr indent="0" lvl="0" marL="457200" rtl="0" algn="l">
              <a:lnSpc>
                <a:spcPct val="100000"/>
              </a:lnSpc>
              <a:spcBef>
                <a:spcPts val="1600"/>
              </a:spcBef>
              <a:spcAft>
                <a:spcPts val="0"/>
              </a:spcAft>
              <a:buNone/>
            </a:pPr>
            <a:r>
              <a:rPr lang="en" sz="1200"/>
              <a:t>(2) sampling part-</a:t>
            </a:r>
            <a:r>
              <a:rPr lang="en" sz="1200"/>
              <a:t>of content</a:t>
            </a:r>
            <a:r>
              <a:rPr lang="en" sz="1200"/>
              <a:t> from another article of the corpora, and </a:t>
            </a:r>
            <a:endParaRPr sz="1200"/>
          </a:p>
          <a:p>
            <a:pPr indent="0" lvl="0" marL="457200" rtl="0" algn="l">
              <a:lnSpc>
                <a:spcPct val="100000"/>
              </a:lnSpc>
              <a:spcBef>
                <a:spcPts val="1600"/>
              </a:spcBef>
              <a:spcAft>
                <a:spcPts val="1600"/>
              </a:spcAft>
              <a:buNone/>
            </a:pPr>
            <a:r>
              <a:rPr lang="en" sz="1200"/>
              <a:t>(3) inserting this part-of-content to the target article.</a:t>
            </a:r>
            <a:endParaRPr sz="1200"/>
          </a:p>
        </p:txBody>
      </p:sp>
      <p:sp>
        <p:nvSpPr>
          <p:cNvPr id="129" name="Google Shape;129;p22"/>
          <p:cNvSpPr txBox="1"/>
          <p:nvPr>
            <p:ph idx="2" type="body"/>
          </p:nvPr>
        </p:nvSpPr>
        <p:spPr>
          <a:xfrm>
            <a:off x="4437225" y="506475"/>
            <a:ext cx="42846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2. Paragraph Set Creation: </a:t>
            </a:r>
            <a:endParaRPr b="1" sz="1800">
              <a:solidFill>
                <a:schemeClr val="dk1"/>
              </a:solidFill>
            </a:endParaRPr>
          </a:p>
          <a:p>
            <a:pPr indent="-304800" lvl="0" marL="457200" rtl="0" algn="l">
              <a:spcBef>
                <a:spcPts val="1600"/>
              </a:spcBef>
              <a:spcAft>
                <a:spcPts val="0"/>
              </a:spcAft>
              <a:buSzPts val="1200"/>
              <a:buChar char="●"/>
            </a:pPr>
            <a:r>
              <a:rPr lang="en" sz="1200"/>
              <a:t>The task of detecting incongruent headlines can be converted into a set of </a:t>
            </a:r>
            <a:r>
              <a:rPr lang="en" sz="1200"/>
              <a:t>subproblems</a:t>
            </a:r>
            <a:r>
              <a:rPr lang="en" sz="1200"/>
              <a:t> that inspect the textual relationship between a headline and each paragraph respectively, rather than examining the relationship between the headline and whole article content at once.</a:t>
            </a:r>
            <a:endParaRPr sz="1200"/>
          </a:p>
          <a:p>
            <a:pPr indent="-304800" lvl="0" marL="457200" rtl="0" algn="l">
              <a:spcBef>
                <a:spcPts val="0"/>
              </a:spcBef>
              <a:spcAft>
                <a:spcPts val="0"/>
              </a:spcAft>
              <a:buSzPts val="1200"/>
              <a:buChar char="●"/>
            </a:pPr>
            <a:r>
              <a:rPr lang="en" sz="1200"/>
              <a:t>Thus we created the paragraph dataset that transforms a pair of {headline} and {body text} into multiple sub-pairs of {headline} and {paragraph}.</a:t>
            </a:r>
            <a:endParaRPr sz="1200"/>
          </a:p>
          <a:p>
            <a:pPr indent="-304800" lvl="0" marL="457200" rtl="0" algn="l">
              <a:spcBef>
                <a:spcPts val="0"/>
              </a:spcBef>
              <a:spcAft>
                <a:spcPts val="0"/>
              </a:spcAft>
              <a:buSzPts val="1200"/>
              <a:buChar char="●"/>
            </a:pPr>
            <a:r>
              <a:rPr lang="en" sz="1200"/>
              <a:t>In generating incongruent-labeled data, we sampled {headline} and {paragraph} from different articles and then matched them as pairs.</a:t>
            </a:r>
            <a:endParaRPr sz="1200"/>
          </a:p>
          <a:p>
            <a:pPr indent="-304800" lvl="0" marL="457200" rtl="0" algn="l">
              <a:spcBef>
                <a:spcPts val="0"/>
              </a:spcBef>
              <a:spcAft>
                <a:spcPts val="0"/>
              </a:spcAft>
              <a:buSzPts val="1200"/>
              <a:buChar char="●"/>
            </a:pPr>
            <a:r>
              <a:rPr lang="en" sz="1200"/>
              <a:t>And we created incongruent- and </a:t>
            </a:r>
            <a:r>
              <a:rPr lang="en" sz="1200"/>
              <a:t>congruent labeled</a:t>
            </a:r>
            <a:r>
              <a:rPr lang="en" sz="1200"/>
              <a:t> datasets and maintained train, development, and test datasets that do not overlap each other</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84250" y="875175"/>
            <a:ext cx="8797500" cy="420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5. Methodology</a:t>
            </a:r>
            <a:endParaRPr sz="3000"/>
          </a:p>
          <a:p>
            <a:pPr indent="0" lvl="0" marL="0" rtl="0" algn="l">
              <a:spcBef>
                <a:spcPts val="0"/>
              </a:spcBef>
              <a:spcAft>
                <a:spcPts val="0"/>
              </a:spcAft>
              <a:buNone/>
            </a:pPr>
            <a:r>
              <a:rPr lang="en" sz="1200"/>
              <a:t>Our objective is to determine whether a news article contains an incongruent headline, given a pair of {headline} and {body text}. We call the output probability being incongruent headline incongruence score in this paper.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2000" u="sng"/>
              <a:t>Baseline approaches</a:t>
            </a:r>
            <a:endParaRPr sz="2000" u="sng"/>
          </a:p>
          <a:p>
            <a:pPr indent="-304800" lvl="0" marL="457200" rtl="0" algn="l">
              <a:spcBef>
                <a:spcPts val="0"/>
              </a:spcBef>
              <a:spcAft>
                <a:spcPts val="0"/>
              </a:spcAft>
              <a:buSzPts val="1200"/>
              <a:buChar char="●"/>
            </a:pPr>
            <a:r>
              <a:rPr b="0" lang="en" sz="1200"/>
              <a:t> Feature-based ensemble algorithms have been widely utilized for their simplicity and effectiveness.</a:t>
            </a:r>
            <a:endParaRPr b="0" sz="1200"/>
          </a:p>
          <a:p>
            <a:pPr indent="-304800" lvl="0" marL="457200" rtl="0" algn="l">
              <a:spcBef>
                <a:spcPts val="0"/>
              </a:spcBef>
              <a:spcAft>
                <a:spcPts val="0"/>
              </a:spcAft>
              <a:buSzPts val="1200"/>
              <a:buChar char="●"/>
            </a:pPr>
            <a:r>
              <a:rPr b="0" lang="en" sz="1200"/>
              <a:t> As a baseline, we implemented the XGBoost (XGB) classifier by utilizing the set of features to calculate the cosine similarities between the {headline} and {body text}.</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rPr lang="en" sz="2000" u="sng"/>
              <a:t>Recurrent Dual Encoder (RDE)</a:t>
            </a:r>
            <a:endParaRPr sz="2000" u="sng"/>
          </a:p>
          <a:p>
            <a:pPr indent="-304800" lvl="0" marL="457200" rtl="0" algn="l">
              <a:spcBef>
                <a:spcPts val="0"/>
              </a:spcBef>
              <a:spcAft>
                <a:spcPts val="0"/>
              </a:spcAft>
              <a:buSzPts val="1200"/>
              <a:buChar char="●"/>
            </a:pPr>
            <a:r>
              <a:rPr b="0" lang="en" sz="1200"/>
              <a:t>A recurrent dual encoder that is consisted of dual RNNs has been utilized to calculate a similarity between two text inputs.</a:t>
            </a:r>
            <a:endParaRPr b="0" sz="1200"/>
          </a:p>
          <a:p>
            <a:pPr indent="-304800" lvl="0" marL="457200" rtl="0" algn="l">
              <a:spcBef>
                <a:spcPts val="0"/>
              </a:spcBef>
              <a:spcAft>
                <a:spcPts val="0"/>
              </a:spcAft>
              <a:buSzPts val="1200"/>
              <a:buChar char="●"/>
            </a:pPr>
            <a:r>
              <a:rPr b="0" lang="en" sz="1200"/>
              <a:t>When RNN encodes word sequences, each word is passed through a word-embedding layer that converts a word index to a corresponding 300- dimensional vector.</a:t>
            </a:r>
            <a:endParaRPr b="0" sz="1200"/>
          </a:p>
          <a:p>
            <a:pPr indent="-304800" lvl="0" marL="457200" rtl="0" algn="l">
              <a:spcBef>
                <a:spcPts val="0"/>
              </a:spcBef>
              <a:spcAft>
                <a:spcPts val="0"/>
              </a:spcAft>
              <a:buSzPts val="1200"/>
              <a:buChar char="●"/>
            </a:pPr>
            <a:r>
              <a:rPr b="0" lang="en" sz="1200"/>
              <a:t>After the encoding step, the probability of being incongruent headline is calculated by using the final hidden state of each {headline} and {body text} RNNs.</a:t>
            </a:r>
            <a:endParaRPr b="0" sz="1200"/>
          </a:p>
          <a:p>
            <a:pPr indent="-304800" lvl="0" marL="457200" rtl="0" algn="l">
              <a:spcBef>
                <a:spcPts val="0"/>
              </a:spcBef>
              <a:spcAft>
                <a:spcPts val="0"/>
              </a:spcAft>
              <a:buSzPts val="1200"/>
              <a:buChar char="●"/>
            </a:pPr>
            <a:r>
              <a:rPr b="0" lang="en" sz="1200"/>
              <a:t>The incongruence score in the training objective is as follows: </a:t>
            </a:r>
            <a:endParaRPr b="0" sz="1200"/>
          </a:p>
          <a:p>
            <a:pPr indent="0" lvl="0" marL="0" rtl="0" algn="ctr">
              <a:spcBef>
                <a:spcPts val="0"/>
              </a:spcBef>
              <a:spcAft>
                <a:spcPts val="0"/>
              </a:spcAft>
              <a:buNone/>
            </a:pPr>
            <a:r>
              <a:rPr b="0" lang="en" sz="1800"/>
              <a:t>p(label) = σ((h</a:t>
            </a:r>
            <a:r>
              <a:rPr b="0" baseline="-25000" lang="en" sz="1800"/>
              <a:t>th</a:t>
            </a:r>
            <a:r>
              <a:rPr b="0" baseline="30000" lang="en" sz="1800"/>
              <a:t>H</a:t>
            </a:r>
            <a:r>
              <a:rPr b="0" lang="en" sz="1800"/>
              <a:t>)</a:t>
            </a:r>
            <a:r>
              <a:rPr b="0" baseline="30000" lang="en" sz="1800"/>
              <a:t>T  </a:t>
            </a:r>
            <a:r>
              <a:rPr b="0" lang="en" sz="1800"/>
              <a:t>M h</a:t>
            </a:r>
            <a:r>
              <a:rPr b="0" baseline="-25000" lang="en" sz="1800"/>
              <a:t>th</a:t>
            </a:r>
            <a:r>
              <a:rPr b="0" baseline="30000" lang="en" sz="1800"/>
              <a:t>B</a:t>
            </a:r>
            <a:r>
              <a:rPr b="0" lang="en" sz="1800"/>
              <a:t> + b),            ………….…...eq(1)</a:t>
            </a:r>
            <a:endParaRPr b="0" sz="1800"/>
          </a:p>
          <a:p>
            <a:pPr indent="0" lvl="0" marL="0" rtl="0" algn="ctr">
              <a:spcBef>
                <a:spcPts val="0"/>
              </a:spcBef>
              <a:spcAft>
                <a:spcPts val="0"/>
              </a:spcAft>
              <a:buNone/>
            </a:pPr>
            <a:r>
              <a:t/>
            </a:r>
            <a:endParaRPr b="0" sz="1800"/>
          </a:p>
          <a:p>
            <a:pPr indent="0" lvl="0" marL="0" rtl="0" algn="ctr">
              <a:spcBef>
                <a:spcPts val="0"/>
              </a:spcBef>
              <a:spcAft>
                <a:spcPts val="0"/>
              </a:spcAft>
              <a:buNone/>
            </a:pPr>
            <a:r>
              <a:rPr b="0" lang="en" sz="1800"/>
              <a:t>L = − log 𝚷</a:t>
            </a:r>
            <a:r>
              <a:rPr b="0" baseline="-25000" lang="en" sz="1800"/>
              <a:t>n=1</a:t>
            </a:r>
            <a:r>
              <a:rPr b="0" baseline="30000" lang="en" sz="1800"/>
              <a:t>N</a:t>
            </a:r>
            <a:r>
              <a:rPr b="0" lang="en" sz="1800"/>
              <a:t> p(label</a:t>
            </a:r>
            <a:r>
              <a:rPr b="0" baseline="-25000" lang="en" sz="1800"/>
              <a:t>n </a:t>
            </a:r>
            <a:r>
              <a:rPr b="0" lang="en" sz="1800"/>
              <a:t>| h</a:t>
            </a:r>
            <a:r>
              <a:rPr b="0" baseline="-25000" lang="en" sz="1800"/>
              <a:t>n,th</a:t>
            </a:r>
            <a:r>
              <a:rPr b="0" baseline="30000" lang="en" sz="1800"/>
              <a:t>H</a:t>
            </a:r>
            <a:r>
              <a:rPr b="0" lang="en" sz="1800"/>
              <a:t> , h</a:t>
            </a:r>
            <a:r>
              <a:rPr b="0" baseline="-25000" lang="en" sz="1800"/>
              <a:t>n,tb</a:t>
            </a:r>
            <a:r>
              <a:rPr b="0" lang="en" sz="1800"/>
              <a:t> </a:t>
            </a:r>
            <a:r>
              <a:rPr b="0" baseline="30000" lang="en" sz="1800"/>
              <a:t>B</a:t>
            </a:r>
            <a:r>
              <a:rPr b="0" lang="en" sz="1800"/>
              <a:t>) ……………..eq(2)</a:t>
            </a:r>
            <a:endParaRPr b="0"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83100" y="491325"/>
            <a:ext cx="8591400" cy="431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u="sng"/>
              <a:t>Convolution Dual Encoder (CDE</a:t>
            </a:r>
            <a:r>
              <a:rPr lang="en" sz="2000"/>
              <a:t>)</a:t>
            </a:r>
            <a:endParaRPr sz="2000"/>
          </a:p>
          <a:p>
            <a:pPr indent="-304800" lvl="0" marL="457200" rtl="0" algn="l">
              <a:spcBef>
                <a:spcPts val="0"/>
              </a:spcBef>
              <a:spcAft>
                <a:spcPts val="0"/>
              </a:spcAft>
              <a:buSzPts val="1200"/>
              <a:buChar char="●"/>
            </a:pPr>
            <a:r>
              <a:rPr b="0" lang="en" sz="1200"/>
              <a:t>Taking the word sequence of {headline} and {body text} as input to the convolutional layer, we obtained a vector representation </a:t>
            </a:r>
            <a:endParaRPr b="0" sz="1200"/>
          </a:p>
          <a:p>
            <a:pPr indent="0" lvl="0" marL="0" rtl="0" algn="l">
              <a:spcBef>
                <a:spcPts val="0"/>
              </a:spcBef>
              <a:spcAft>
                <a:spcPts val="0"/>
              </a:spcAft>
              <a:buNone/>
            </a:pPr>
            <a:r>
              <a:rPr b="0" lang="en" sz="1200"/>
              <a:t>            v = {v</a:t>
            </a:r>
            <a:r>
              <a:rPr b="0" baseline="-25000" lang="en" sz="1200"/>
              <a:t>i</a:t>
            </a:r>
            <a:r>
              <a:rPr b="0" lang="en" sz="1200"/>
              <a:t> |i = 1, · · · , k}</a:t>
            </a:r>
            <a:endParaRPr b="0" sz="1200"/>
          </a:p>
          <a:p>
            <a:pPr indent="-304800" lvl="0" marL="457200" rtl="0" algn="l">
              <a:spcBef>
                <a:spcPts val="0"/>
              </a:spcBef>
              <a:spcAft>
                <a:spcPts val="0"/>
              </a:spcAft>
              <a:buSzPts val="1200"/>
              <a:buChar char="●"/>
            </a:pPr>
            <a:r>
              <a:rPr b="0" lang="en" sz="1200"/>
              <a:t>For each part of the article through the max-over-time pooling after computing convolution with k filters as follows:</a:t>
            </a:r>
            <a:endParaRPr b="0" sz="1200"/>
          </a:p>
          <a:p>
            <a:pPr indent="0" lvl="0" marL="0" rtl="0" algn="ctr">
              <a:spcBef>
                <a:spcPts val="0"/>
              </a:spcBef>
              <a:spcAft>
                <a:spcPts val="0"/>
              </a:spcAft>
              <a:buNone/>
            </a:pPr>
            <a:r>
              <a:rPr b="0" lang="en" sz="1200"/>
              <a:t> </a:t>
            </a:r>
            <a:r>
              <a:rPr b="0" lang="en" sz="1600"/>
              <a:t>v</a:t>
            </a:r>
            <a:r>
              <a:rPr b="0" baseline="-25000" lang="en" sz="1600"/>
              <a:t>i</a:t>
            </a:r>
            <a:r>
              <a:rPr b="0" lang="en" sz="1600"/>
              <a:t> = g(f</a:t>
            </a:r>
            <a:r>
              <a:rPr b="0" baseline="-25000" lang="en" sz="1600"/>
              <a:t>i</a:t>
            </a:r>
            <a:r>
              <a:rPr b="0" lang="en" sz="1600"/>
              <a:t>(W)),             ……..eq(3)</a:t>
            </a:r>
            <a:endParaRPr b="0" sz="1600"/>
          </a:p>
          <a:p>
            <a:pPr indent="-304800" lvl="0" marL="457200" rtl="0" algn="l">
              <a:spcBef>
                <a:spcPts val="0"/>
              </a:spcBef>
              <a:spcAft>
                <a:spcPts val="0"/>
              </a:spcAft>
              <a:buSzPts val="1200"/>
              <a:buChar char="●"/>
            </a:pPr>
            <a:r>
              <a:rPr b="0" lang="en" sz="1200"/>
              <a:t>We use dual CNNs to encode the {headline} and the {body text} into vector representations.</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rPr lang="en" sz="2400"/>
              <a:t>Proposed methods</a:t>
            </a:r>
            <a:endParaRPr sz="2400"/>
          </a:p>
          <a:p>
            <a:pPr indent="-304800" lvl="0" marL="457200" rtl="0" algn="l">
              <a:spcBef>
                <a:spcPts val="0"/>
              </a:spcBef>
              <a:spcAft>
                <a:spcPts val="0"/>
              </a:spcAft>
              <a:buSzPts val="1200"/>
              <a:buChar char="●"/>
            </a:pPr>
            <a:r>
              <a:rPr b="0" lang="en" sz="1200"/>
              <a:t>CDE learns local dependencies between words, its typical length of convolutional filter keeps the model from capturing any relationship between the words in distinct positions.</a:t>
            </a:r>
            <a:endParaRPr b="0" sz="1200"/>
          </a:p>
          <a:p>
            <a:pPr indent="-304800" lvl="0" marL="457200" rtl="0" algn="l">
              <a:spcBef>
                <a:spcPts val="0"/>
              </a:spcBef>
              <a:spcAft>
                <a:spcPts val="0"/>
              </a:spcAft>
              <a:buSzPts val="1200"/>
              <a:buChar char="●"/>
            </a:pPr>
            <a:r>
              <a:rPr b="0" lang="en" sz="1200"/>
              <a:t>The average word count in our news corpus is 518.97.</a:t>
            </a:r>
            <a:endParaRPr b="0" sz="1200"/>
          </a:p>
          <a:p>
            <a:pPr indent="-304800" lvl="0" marL="457200" rtl="0" algn="l">
              <a:spcBef>
                <a:spcPts val="0"/>
              </a:spcBef>
              <a:spcAft>
                <a:spcPts val="0"/>
              </a:spcAft>
              <a:buSzPts val="1200"/>
              <a:buChar char="●"/>
            </a:pPr>
            <a:r>
              <a:rPr b="0" lang="en" sz="1200"/>
              <a:t>We fill this gap by proposing neural architectures that efficiently learn hierarchical structures of long text sequences.</a:t>
            </a:r>
            <a:endParaRPr b="0" sz="1200"/>
          </a:p>
          <a:p>
            <a:pPr indent="-304800" lvl="0" marL="457200" rtl="0" algn="l">
              <a:spcBef>
                <a:spcPts val="0"/>
              </a:spcBef>
              <a:spcAft>
                <a:spcPts val="0"/>
              </a:spcAft>
              <a:buSzPts val="1200"/>
              <a:buChar char="●"/>
            </a:pPr>
            <a:r>
              <a:rPr b="0" lang="en" sz="1200"/>
              <a:t>We also present a data augmentation method that efficiently reduces the length of the target content while increasing the size of the training set.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rPr lang="en" sz="1500"/>
              <a:t>Attentive Hierarchical Dual Encoder (AHDE) </a:t>
            </a:r>
            <a:endParaRPr sz="1500"/>
          </a:p>
          <a:p>
            <a:pPr indent="-304800" lvl="0" marL="457200" rtl="0" algn="l">
              <a:spcBef>
                <a:spcPts val="0"/>
              </a:spcBef>
              <a:spcAft>
                <a:spcPts val="0"/>
              </a:spcAft>
              <a:buSzPts val="1200"/>
              <a:buChar char="●"/>
            </a:pPr>
            <a:r>
              <a:rPr b="0" lang="en" sz="1200"/>
              <a:t>This model splits text into a list of paragraphs and encodes the entire text input from the word-level to the paragraph-level via employing a </a:t>
            </a:r>
            <a:r>
              <a:rPr b="0" lang="en" sz="1200"/>
              <a:t>two level</a:t>
            </a:r>
            <a:r>
              <a:rPr b="0" lang="en" sz="1200"/>
              <a:t> hierarchy of the RNN architecture.</a:t>
            </a:r>
            <a:endParaRPr b="0" sz="1200"/>
          </a:p>
          <a:p>
            <a:pPr indent="-304800" lvl="0" marL="457200" rtl="0" algn="l">
              <a:spcBef>
                <a:spcPts val="0"/>
              </a:spcBef>
              <a:spcAft>
                <a:spcPts val="0"/>
              </a:spcAft>
              <a:buSzPts val="1200"/>
              <a:buChar char="●"/>
            </a:pPr>
            <a:r>
              <a:rPr b="0" lang="en" sz="1200"/>
              <a:t>We adopt bi-directional RNNs in paragraph-level RNN to exploit information both from the past and the future.</a:t>
            </a:r>
            <a:endParaRPr b="0" sz="1200"/>
          </a:p>
          <a:p>
            <a:pPr indent="0" lvl="0" marL="0" rtl="0" algn="l">
              <a:spcBef>
                <a:spcPts val="0"/>
              </a:spcBef>
              <a:spcAft>
                <a:spcPts val="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subTitle"/>
          </p:nvPr>
        </p:nvSpPr>
        <p:spPr>
          <a:xfrm>
            <a:off x="168900" y="214950"/>
            <a:ext cx="4141800" cy="4698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Figure 2 depicts a diagram of the model. For each paragraph, the word-level RNN encodes the word sequences w</a:t>
            </a:r>
            <a:r>
              <a:rPr baseline="-25000" lang="en" sz="1200"/>
              <a:t>p</a:t>
            </a:r>
            <a:r>
              <a:rPr lang="en" sz="1200"/>
              <a:t> = {w</a:t>
            </a:r>
            <a:r>
              <a:rPr baseline="-25000" lang="en" sz="1200"/>
              <a:t>p,1:t</a:t>
            </a:r>
            <a:r>
              <a:rPr lang="en" sz="1200"/>
              <a:t>} to h</a:t>
            </a:r>
            <a:r>
              <a:rPr baseline="-25000" lang="en" sz="1200"/>
              <a:t>p</a:t>
            </a:r>
            <a:r>
              <a:rPr lang="en" sz="1200"/>
              <a:t> = {h</a:t>
            </a:r>
            <a:r>
              <a:rPr baseline="-25000" lang="en" sz="1200"/>
              <a:t>p,1:t</a:t>
            </a:r>
            <a:r>
              <a:rPr lang="en" sz="1200"/>
              <a:t>,}.</a:t>
            </a:r>
            <a:endParaRPr sz="1200"/>
          </a:p>
          <a:p>
            <a:pPr indent="-304800" lvl="0" marL="457200" rtl="0" algn="l">
              <a:spcBef>
                <a:spcPts val="0"/>
              </a:spcBef>
              <a:spcAft>
                <a:spcPts val="0"/>
              </a:spcAft>
              <a:buSzPts val="1200"/>
              <a:buChar char="●"/>
            </a:pPr>
            <a:r>
              <a:rPr lang="en" sz="1200"/>
              <a:t>The hierarchical architecture can learn textual patterns of news articles with fewer sequential steps for RNNs compared to the steps required for RDE.</a:t>
            </a:r>
            <a:endParaRPr sz="1200"/>
          </a:p>
          <a:p>
            <a:pPr indent="-304800" lvl="0" marL="457200" rtl="0" algn="l">
              <a:spcBef>
                <a:spcPts val="0"/>
              </a:spcBef>
              <a:spcAft>
                <a:spcPts val="0"/>
              </a:spcAft>
              <a:buSzPts val="1200"/>
              <a:buChar char="●"/>
            </a:pPr>
            <a:r>
              <a:rPr lang="en" sz="1200"/>
              <a:t>AHDE only accounts for 62.0 and 8.37 steps for each level of RNN, on average.</a:t>
            </a:r>
            <a:endParaRPr sz="1200"/>
          </a:p>
          <a:p>
            <a:pPr indent="-304800" lvl="0" marL="457200" rtl="0" algn="l">
              <a:spcBef>
                <a:spcPts val="0"/>
              </a:spcBef>
              <a:spcAft>
                <a:spcPts val="0"/>
              </a:spcAft>
              <a:buSzPts val="1200"/>
              <a:buChar char="●"/>
            </a:pPr>
            <a:r>
              <a:rPr lang="en" sz="1200"/>
              <a:t>The hidden states of hierarchical RNNs are as follows:       </a:t>
            </a:r>
            <a:r>
              <a:rPr lang="en" sz="1400"/>
              <a:t>h</a:t>
            </a:r>
            <a:r>
              <a:rPr baseline="-25000" lang="en" sz="1400"/>
              <a:t>p,t</a:t>
            </a:r>
            <a:r>
              <a:rPr lang="en" sz="1400"/>
              <a:t> = f</a:t>
            </a:r>
            <a:r>
              <a:rPr baseline="-25000" lang="en" sz="1400"/>
              <a:t>θ</a:t>
            </a:r>
            <a:r>
              <a:rPr lang="en" sz="1400"/>
              <a:t>(h</a:t>
            </a:r>
            <a:r>
              <a:rPr baseline="-25000" lang="en" sz="1400"/>
              <a:t>p,t-1</a:t>
            </a:r>
            <a:r>
              <a:rPr lang="en" sz="1400"/>
              <a:t>, w</a:t>
            </a:r>
            <a:r>
              <a:rPr baseline="-25000" lang="en" sz="1400"/>
              <a:t>p,t</a:t>
            </a:r>
            <a:r>
              <a:rPr lang="en" sz="1400"/>
              <a:t>),      ……..eq(4)</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u</a:t>
            </a:r>
            <a:r>
              <a:rPr baseline="-25000" lang="en" sz="1400"/>
              <a:t>p</a:t>
            </a:r>
            <a:r>
              <a:rPr lang="en" sz="1400"/>
              <a:t> = g</a:t>
            </a:r>
            <a:r>
              <a:rPr baseline="-25000" lang="en" sz="1400"/>
              <a:t>θ</a:t>
            </a:r>
            <a:r>
              <a:rPr lang="en" sz="1400"/>
              <a:t>(u</a:t>
            </a:r>
            <a:r>
              <a:rPr baseline="-25000" lang="en" sz="1400"/>
              <a:t>p-1</a:t>
            </a:r>
            <a:r>
              <a:rPr lang="en" sz="1400"/>
              <a:t>, h</a:t>
            </a:r>
            <a:r>
              <a:rPr baseline="-25000" lang="en" sz="1400"/>
              <a:t>p</a:t>
            </a:r>
            <a:r>
              <a:rPr lang="en" sz="1400"/>
              <a:t>).            ……..eq(5)</a:t>
            </a:r>
            <a:endParaRPr sz="1400"/>
          </a:p>
          <a:p>
            <a:pPr indent="0" lvl="0" marL="0" rtl="0" algn="l">
              <a:spcBef>
                <a:spcPts val="0"/>
              </a:spcBef>
              <a:spcAft>
                <a:spcPts val="0"/>
              </a:spcAft>
              <a:buNone/>
            </a:pPr>
            <a:r>
              <a:t/>
            </a:r>
            <a:endParaRPr sz="1200"/>
          </a:p>
          <a:p>
            <a:pPr indent="-304800" lvl="0" marL="457200" rtl="0" algn="ctr">
              <a:spcBef>
                <a:spcPts val="0"/>
              </a:spcBef>
              <a:spcAft>
                <a:spcPts val="0"/>
              </a:spcAft>
              <a:buSzPts val="1200"/>
              <a:buChar char="●"/>
            </a:pPr>
            <a:r>
              <a:rPr lang="en" sz="1200"/>
              <a:t>Then, each u</a:t>
            </a:r>
            <a:r>
              <a:rPr baseline="-25000" lang="en" sz="1200"/>
              <a:t>p</a:t>
            </a:r>
            <a:r>
              <a:rPr lang="en" sz="1200"/>
              <a:t> of {body text} is aggregated according to its correspondence with the {headline} as follows:     </a:t>
            </a:r>
            <a:r>
              <a:rPr lang="en" sz="1400"/>
              <a:t>s</a:t>
            </a:r>
            <a:r>
              <a:rPr baseline="-25000" lang="en" sz="1400"/>
              <a:t>p</a:t>
            </a:r>
            <a:r>
              <a:rPr lang="en" sz="1400"/>
              <a:t> = v</a:t>
            </a:r>
            <a:r>
              <a:rPr baseline="30000" lang="en" sz="1400"/>
              <a:t>T</a:t>
            </a:r>
            <a:r>
              <a:rPr lang="en" sz="1400"/>
              <a:t> tanh(W</a:t>
            </a:r>
            <a:r>
              <a:rPr baseline="30000" lang="en" sz="1400"/>
              <a:t>B</a:t>
            </a:r>
            <a:r>
              <a:rPr baseline="-25000" lang="en" sz="1400"/>
              <a:t>u</a:t>
            </a:r>
            <a:r>
              <a:rPr lang="en" sz="1400"/>
              <a:t> u</a:t>
            </a:r>
            <a:r>
              <a:rPr baseline="30000" lang="en" sz="1400"/>
              <a:t>B</a:t>
            </a:r>
            <a:r>
              <a:rPr baseline="-25000" lang="en" sz="1400"/>
              <a:t>p</a:t>
            </a:r>
            <a:r>
              <a:rPr lang="en" sz="1400"/>
              <a:t>  + W</a:t>
            </a:r>
            <a:r>
              <a:rPr baseline="30000" lang="en" sz="1400"/>
              <a:t>H</a:t>
            </a:r>
            <a:r>
              <a:rPr baseline="-25000" lang="en" sz="1400"/>
              <a:t>u</a:t>
            </a:r>
            <a:r>
              <a:rPr lang="en" sz="1400"/>
              <a:t>  u </a:t>
            </a:r>
            <a:r>
              <a:rPr baseline="30000" lang="en" sz="1400"/>
              <a:t>H</a:t>
            </a:r>
            <a:r>
              <a:rPr lang="en" sz="1400"/>
              <a:t>),</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               a</a:t>
            </a:r>
            <a:r>
              <a:rPr baseline="-25000" lang="en" sz="1400"/>
              <a:t>i</a:t>
            </a:r>
            <a:r>
              <a:rPr lang="en" sz="1400"/>
              <a:t> = exp(s</a:t>
            </a:r>
            <a:r>
              <a:rPr baseline="-25000" lang="en" sz="1400"/>
              <a:t>i</a:t>
            </a:r>
            <a:r>
              <a:rPr lang="en" sz="1400"/>
              <a:t>)/ ∑</a:t>
            </a:r>
            <a:r>
              <a:rPr baseline="-25000" lang="en" sz="1400"/>
              <a:t>p</a:t>
            </a:r>
            <a:r>
              <a:rPr lang="en" sz="1400"/>
              <a:t>  exp(s</a:t>
            </a:r>
            <a:r>
              <a:rPr baseline="-25000" lang="en" sz="1400"/>
              <a:t>p</a:t>
            </a:r>
            <a:r>
              <a:rPr lang="en" sz="1400"/>
              <a:t>),   ……..eq(6)</a:t>
            </a:r>
            <a:endParaRPr sz="1400"/>
          </a:p>
          <a:p>
            <a:pPr indent="0" lvl="0" marL="0" rtl="0" algn="ctr">
              <a:spcBef>
                <a:spcPts val="0"/>
              </a:spcBef>
              <a:spcAft>
                <a:spcPts val="0"/>
              </a:spcAft>
              <a:buNone/>
            </a:pPr>
            <a:r>
              <a:rPr lang="en" sz="1400"/>
              <a:t>              </a:t>
            </a:r>
            <a:endParaRPr sz="1400"/>
          </a:p>
          <a:p>
            <a:pPr indent="0" lvl="0" marL="0" rtl="0" algn="ctr">
              <a:spcBef>
                <a:spcPts val="0"/>
              </a:spcBef>
              <a:spcAft>
                <a:spcPts val="0"/>
              </a:spcAft>
              <a:buNone/>
            </a:pPr>
            <a:r>
              <a:rPr lang="en" sz="1400"/>
              <a:t>               u</a:t>
            </a:r>
            <a:r>
              <a:rPr baseline="30000" lang="en" sz="1400"/>
              <a:t>B</a:t>
            </a:r>
            <a:r>
              <a:rPr lang="en" sz="1400"/>
              <a:t> = ∑</a:t>
            </a:r>
            <a:r>
              <a:rPr baseline="-25000" lang="en" sz="1400"/>
              <a:t>i</a:t>
            </a:r>
            <a:r>
              <a:rPr lang="en" sz="1400"/>
              <a:t> a</a:t>
            </a:r>
            <a:r>
              <a:rPr baseline="-25000" lang="en" sz="1400"/>
              <a:t>i,</a:t>
            </a:r>
            <a:r>
              <a:rPr lang="en" sz="1400"/>
              <a:t>u</a:t>
            </a:r>
            <a:r>
              <a:rPr baseline="-25000" lang="en" sz="1400"/>
              <a:t>i</a:t>
            </a:r>
            <a:r>
              <a:rPr baseline="30000" lang="en" sz="1400"/>
              <a:t>B</a:t>
            </a:r>
            <a:r>
              <a:rPr lang="en" sz="1400"/>
              <a:t>  ………...eq(7)</a:t>
            </a:r>
            <a:endParaRPr sz="1400"/>
          </a:p>
          <a:p>
            <a:pPr indent="-304800" lvl="0" marL="457200" rtl="0" algn="l">
              <a:spcBef>
                <a:spcPts val="0"/>
              </a:spcBef>
              <a:spcAft>
                <a:spcPts val="0"/>
              </a:spcAft>
              <a:buSzPts val="1200"/>
              <a:buChar char="●"/>
            </a:pPr>
            <a:r>
              <a:rPr lang="en" sz="1200"/>
              <a:t>We use the same training objective as the RDE model, and the incongruence score is calculated as follows:</a:t>
            </a:r>
            <a:endParaRPr sz="1200"/>
          </a:p>
          <a:p>
            <a:pPr indent="0" lvl="0" marL="0" rtl="0" algn="ctr">
              <a:spcBef>
                <a:spcPts val="0"/>
              </a:spcBef>
              <a:spcAft>
                <a:spcPts val="0"/>
              </a:spcAft>
              <a:buNone/>
            </a:pPr>
            <a:r>
              <a:rPr lang="en" sz="1200"/>
              <a:t> </a:t>
            </a:r>
            <a:r>
              <a:rPr lang="en" sz="1400"/>
              <a:t>p(label) = σ((u</a:t>
            </a:r>
            <a:r>
              <a:rPr baseline="30000" lang="en" sz="1400"/>
              <a:t>H</a:t>
            </a:r>
            <a:r>
              <a:rPr lang="en" sz="1400"/>
              <a:t>) |M u</a:t>
            </a:r>
            <a:r>
              <a:rPr baseline="30000" lang="en" sz="1400"/>
              <a:t>B</a:t>
            </a:r>
            <a:r>
              <a:rPr lang="en" sz="1400"/>
              <a:t> + b) ……..eq(8)</a:t>
            </a:r>
            <a:endParaRPr sz="1400"/>
          </a:p>
        </p:txBody>
      </p:sp>
      <p:sp>
        <p:nvSpPr>
          <p:cNvPr id="145" name="Google Shape;145;p25"/>
          <p:cNvSpPr txBox="1"/>
          <p:nvPr>
            <p:ph idx="2" type="body"/>
          </p:nvPr>
        </p:nvSpPr>
        <p:spPr>
          <a:xfrm>
            <a:off x="4939500" y="4053375"/>
            <a:ext cx="3837000" cy="366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400">
                <a:solidFill>
                  <a:schemeClr val="dk2"/>
                </a:solidFill>
              </a:rPr>
              <a:t>Figure 2: A diagram of the AHDE model.</a:t>
            </a:r>
            <a:endParaRPr sz="1400">
              <a:solidFill>
                <a:schemeClr val="dk2"/>
              </a:solidFill>
            </a:endParaRPr>
          </a:p>
        </p:txBody>
      </p:sp>
      <p:pic>
        <p:nvPicPr>
          <p:cNvPr id="146" name="Google Shape;146;p25"/>
          <p:cNvPicPr preferRelativeResize="0"/>
          <p:nvPr/>
        </p:nvPicPr>
        <p:blipFill>
          <a:blip r:embed="rId3">
            <a:alphaModFix/>
          </a:blip>
          <a:stretch>
            <a:fillRect/>
          </a:stretch>
        </p:blipFill>
        <p:spPr>
          <a:xfrm>
            <a:off x="4939500" y="724200"/>
            <a:ext cx="3837000" cy="323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237875" y="736975"/>
            <a:ext cx="8484000" cy="402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Hierarchical Recurrent Encoder (HRE) </a:t>
            </a:r>
            <a:endParaRPr sz="1500"/>
          </a:p>
          <a:p>
            <a:pPr indent="0" lvl="0" marL="0" rtl="0" algn="l">
              <a:spcBef>
                <a:spcPts val="0"/>
              </a:spcBef>
              <a:spcAft>
                <a:spcPts val="0"/>
              </a:spcAft>
              <a:buNone/>
            </a:pPr>
            <a:r>
              <a:t/>
            </a:r>
            <a:endParaRPr b="0" sz="1200"/>
          </a:p>
          <a:p>
            <a:pPr indent="-304800" lvl="0" marL="457200" rtl="0" algn="l">
              <a:spcBef>
                <a:spcPts val="0"/>
              </a:spcBef>
              <a:spcAft>
                <a:spcPts val="0"/>
              </a:spcAft>
              <a:buSzPts val="1200"/>
              <a:buChar char="●"/>
            </a:pPr>
            <a:r>
              <a:rPr b="0" lang="en" sz="1200"/>
              <a:t>The AHDE model uses two hierarchical RNNs for encoding text from word-level to paragraph-level.</a:t>
            </a:r>
            <a:endParaRPr b="0" sz="1200"/>
          </a:p>
          <a:p>
            <a:pPr indent="-304800" lvl="0" marL="457200" rtl="0" algn="l">
              <a:spcBef>
                <a:spcPts val="0"/>
              </a:spcBef>
              <a:spcAft>
                <a:spcPts val="0"/>
              </a:spcAft>
              <a:buSzPts val="1200"/>
              <a:buChar char="●"/>
            </a:pPr>
            <a:r>
              <a:rPr b="0" lang="en" sz="1200"/>
              <a:t>The text in the news {body text} is split into paragraphs, each of which is embedded by averaging the word-embedding vector from.</a:t>
            </a:r>
            <a:endParaRPr b="0" sz="1200"/>
          </a:p>
          <a:p>
            <a:pPr indent="-304800" lvl="0" marL="457200" rtl="0" algn="l">
              <a:spcBef>
                <a:spcPts val="0"/>
              </a:spcBef>
              <a:spcAft>
                <a:spcPts val="0"/>
              </a:spcAft>
              <a:buSzPts val="1200"/>
              <a:buChar char="●"/>
            </a:pPr>
            <a:r>
              <a:rPr b="0" lang="en" sz="1200"/>
              <a:t>HRDE calculates h</a:t>
            </a:r>
            <a:r>
              <a:rPr b="0" baseline="-25000" lang="en" sz="1200"/>
              <a:t>p</a:t>
            </a:r>
            <a:r>
              <a:rPr b="0" lang="en" sz="1200"/>
              <a:t> in equation (4) by averaging the word embedding among the words in paragraph</a:t>
            </a:r>
            <a:endParaRPr b="0" sz="1200"/>
          </a:p>
          <a:p>
            <a:pPr indent="0" lvl="0" marL="0" rtl="0" algn="l">
              <a:spcBef>
                <a:spcPts val="0"/>
              </a:spcBef>
              <a:spcAft>
                <a:spcPts val="0"/>
              </a:spcAft>
              <a:buNone/>
            </a:pPr>
            <a:r>
              <a:t/>
            </a:r>
            <a:endParaRPr b="0" sz="1200"/>
          </a:p>
          <a:p>
            <a:pPr indent="0" lvl="0" marL="0" rtl="0" algn="ctr">
              <a:spcBef>
                <a:spcPts val="0"/>
              </a:spcBef>
              <a:spcAft>
                <a:spcPts val="0"/>
              </a:spcAft>
              <a:buNone/>
            </a:pPr>
            <a:r>
              <a:rPr b="0" lang="en" sz="1400"/>
              <a:t> p, h</a:t>
            </a:r>
            <a:r>
              <a:rPr b="0" baseline="-25000" lang="en" sz="1400"/>
              <a:t>p</a:t>
            </a:r>
            <a:r>
              <a:rPr b="0" lang="en" sz="1400"/>
              <a:t> = ∑</a:t>
            </a:r>
            <a:r>
              <a:rPr b="0" baseline="-25000" lang="en" sz="1400"/>
              <a:t>i</a:t>
            </a:r>
            <a:r>
              <a:rPr b="0" lang="en" sz="1400"/>
              <a:t> embedding(w</a:t>
            </a:r>
            <a:r>
              <a:rPr b="0" baseline="-25000" lang="en" sz="1400"/>
              <a:t>i</a:t>
            </a:r>
            <a:r>
              <a:rPr b="0" lang="en" sz="1400"/>
              <a:t>), w</a:t>
            </a:r>
            <a:r>
              <a:rPr b="0" baseline="-25000" lang="en" sz="1400"/>
              <a:t>i</a:t>
            </a:r>
            <a:r>
              <a:rPr b="0" lang="en" sz="1400"/>
              <a:t> ⊂ p-t</a:t>
            </a:r>
            <a:r>
              <a:rPr b="0" lang="en" sz="1400"/>
              <a:t>h paragraph.        …….eq(9)</a:t>
            </a:r>
            <a:endParaRPr b="0" sz="1400"/>
          </a:p>
          <a:p>
            <a:pPr indent="0" lvl="0" marL="0" rtl="0" algn="ctr">
              <a:spcBef>
                <a:spcPts val="0"/>
              </a:spcBef>
              <a:spcAft>
                <a:spcPts val="0"/>
              </a:spcAft>
              <a:buNone/>
            </a:pPr>
            <a:r>
              <a:t/>
            </a:r>
            <a:endParaRPr b="0" sz="1200"/>
          </a:p>
          <a:p>
            <a:pPr indent="-304800" lvl="0" marL="457200" rtl="0" algn="l">
              <a:spcBef>
                <a:spcPts val="0"/>
              </a:spcBef>
              <a:spcAft>
                <a:spcPts val="0"/>
              </a:spcAft>
              <a:buSzPts val="1200"/>
              <a:buChar char="●"/>
            </a:pPr>
            <a:r>
              <a:rPr b="0" lang="en" sz="1200"/>
              <a:t>Then, paragraph-level RNN is applied with the paragraph-encoded sequence input, hp, for retrieving the final encoding vector of the whole {body text}.</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rPr b="0" lang="en" sz="1200"/>
              <a:t> </a:t>
            </a:r>
            <a:r>
              <a:rPr lang="en" sz="1500"/>
              <a:t>Independent Paragraph (IP) Method</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b="0" lang="en" sz="1200"/>
              <a:t>The final incongruence score for the pair of {headline} and {body text} is determined as the maximum score of incongruence scores as follows:  </a:t>
            </a:r>
            <a:endParaRPr b="0" sz="1200"/>
          </a:p>
          <a:p>
            <a:pPr indent="0" lvl="0" marL="0" rtl="0" algn="ctr">
              <a:spcBef>
                <a:spcPts val="0"/>
              </a:spcBef>
              <a:spcAft>
                <a:spcPts val="0"/>
              </a:spcAft>
              <a:buNone/>
            </a:pPr>
            <a:r>
              <a:rPr b="0" lang="en" sz="1500"/>
              <a:t>p(label) = max(s</a:t>
            </a:r>
            <a:r>
              <a:rPr b="0" baseline="-25000" lang="en" sz="1500"/>
              <a:t>1:p</a:t>
            </a:r>
            <a:r>
              <a:rPr b="0" lang="en" sz="1500"/>
              <a:t>)                 ……….eq(10)</a:t>
            </a:r>
            <a:endParaRPr b="0" sz="1500"/>
          </a:p>
          <a:p>
            <a:pPr indent="0" lvl="0" marL="0" rtl="0" algn="ctr">
              <a:spcBef>
                <a:spcPts val="0"/>
              </a:spcBef>
              <a:spcAft>
                <a:spcPts val="0"/>
              </a:spcAft>
              <a:buNone/>
            </a:pPr>
            <a:r>
              <a:t/>
            </a:r>
            <a:endParaRPr b="0" sz="1500"/>
          </a:p>
          <a:p>
            <a:pPr indent="-323850" lvl="0" marL="457200" rtl="0" algn="l">
              <a:spcBef>
                <a:spcPts val="0"/>
              </a:spcBef>
              <a:spcAft>
                <a:spcPts val="0"/>
              </a:spcAft>
              <a:buSzPts val="1500"/>
              <a:buChar char="●"/>
            </a:pPr>
            <a:r>
              <a:rPr b="0" lang="en" sz="1500"/>
              <a:t> </a:t>
            </a:r>
            <a:r>
              <a:rPr b="0" lang="en" sz="1200"/>
              <a:t>The selection of the maximum score can better identify news articles which contain a paragraph that is highly unrelated to the news headline.</a:t>
            </a:r>
            <a:endParaRPr b="0"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idx="1" type="subTitle"/>
          </p:nvPr>
        </p:nvSpPr>
        <p:spPr>
          <a:xfrm>
            <a:off x="265500" y="276373"/>
            <a:ext cx="4045200" cy="4544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Figure 3 depicts the diagram of the IP method, which computes incongruence score for each paragraph from its relationship with the news headline.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For training models with IP method, we use the paragraph dataset and incongruence scores are calculated in the following ways: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t>
            </a:r>
            <a:r>
              <a:rPr b="1" lang="en" sz="1200"/>
              <a:t> XGB/SVM with IP:</a:t>
            </a:r>
            <a:r>
              <a:rPr lang="en" sz="1200"/>
              <a:t> Extracting features from {headline} and each paragraph of {body text}, XGB/SVM measures the incongruence score for each paragraph. </a:t>
            </a:r>
            <a:endParaRPr sz="1200"/>
          </a:p>
          <a:p>
            <a:pPr indent="0" lvl="0" marL="0" rtl="0" algn="l">
              <a:spcBef>
                <a:spcPts val="0"/>
              </a:spcBef>
              <a:spcAft>
                <a:spcPts val="0"/>
              </a:spcAft>
              <a:buNone/>
            </a:pPr>
            <a:r>
              <a:rPr b="1" lang="en" sz="1200"/>
              <a:t>• RDE/CDE with IP</a:t>
            </a:r>
            <a:r>
              <a:rPr lang="en" sz="1200"/>
              <a:t>: Both models encode word sequences in each paragraph of {body text} and compare them with the encoded {headline}. </a:t>
            </a:r>
            <a:endParaRPr sz="1200"/>
          </a:p>
          <a:p>
            <a:pPr indent="0" lvl="0" marL="0" rtl="0" algn="l">
              <a:spcBef>
                <a:spcPts val="0"/>
              </a:spcBef>
              <a:spcAft>
                <a:spcPts val="0"/>
              </a:spcAft>
              <a:buNone/>
            </a:pPr>
            <a:r>
              <a:rPr b="1" lang="en" sz="1200"/>
              <a:t>• AHDE with IP:</a:t>
            </a:r>
            <a:r>
              <a:rPr lang="en" sz="1200"/>
              <a:t> To encode each paragraph in {body text}, the first-level RNN encodes word sequences for each sentence and the second-level RNN takes a sequence of sentences as input, which is retrieved from the </a:t>
            </a:r>
            <a:r>
              <a:rPr lang="en" sz="1200"/>
              <a:t>first level</a:t>
            </a:r>
            <a:r>
              <a:rPr lang="en" sz="1200"/>
              <a:t> RNN. </a:t>
            </a:r>
            <a:endParaRPr sz="1200"/>
          </a:p>
          <a:p>
            <a:pPr indent="0" lvl="0" marL="0" rtl="0" algn="l">
              <a:spcBef>
                <a:spcPts val="0"/>
              </a:spcBef>
              <a:spcAft>
                <a:spcPts val="0"/>
              </a:spcAft>
              <a:buNone/>
            </a:pPr>
            <a:r>
              <a:rPr b="1" lang="en" sz="1200"/>
              <a:t>• HRE with IP: </a:t>
            </a:r>
            <a:r>
              <a:rPr lang="en" sz="1200"/>
              <a:t>To obtain the incongruence score for each paragraph, HRE first calculates the mean of word vectors for each sentence. Then, RNN encodes a sequence of sentences by taking the averaged word vectors as input.</a:t>
            </a:r>
            <a:endParaRPr sz="1200"/>
          </a:p>
        </p:txBody>
      </p:sp>
      <p:sp>
        <p:nvSpPr>
          <p:cNvPr id="157" name="Google Shape;157;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1600"/>
              </a:spcBef>
              <a:spcAft>
                <a:spcPts val="0"/>
              </a:spcAft>
              <a:buNone/>
            </a:pPr>
            <a:r>
              <a:t/>
            </a:r>
            <a:endParaRPr>
              <a:solidFill>
                <a:schemeClr val="dk2"/>
              </a:solidFill>
            </a:endParaRPr>
          </a:p>
          <a:p>
            <a:pPr indent="0" lvl="0" marL="0" rtl="0" algn="l">
              <a:spcBef>
                <a:spcPts val="1600"/>
              </a:spcBef>
              <a:spcAft>
                <a:spcPts val="0"/>
              </a:spcAft>
              <a:buNone/>
            </a:pPr>
            <a:r>
              <a:t/>
            </a:r>
            <a:endParaRPr>
              <a:solidFill>
                <a:schemeClr val="dk2"/>
              </a:solidFill>
            </a:endParaRPr>
          </a:p>
          <a:p>
            <a:pPr indent="0" lvl="0" marL="0" rtl="0" algn="l">
              <a:spcBef>
                <a:spcPts val="1600"/>
              </a:spcBef>
              <a:spcAft>
                <a:spcPts val="0"/>
              </a:spcAft>
              <a:buNone/>
            </a:pPr>
            <a:r>
              <a:t/>
            </a:r>
            <a:endParaRPr sz="1400">
              <a:solidFill>
                <a:schemeClr val="dk2"/>
              </a:solidFill>
            </a:endParaRPr>
          </a:p>
          <a:p>
            <a:pPr indent="0" lvl="0" marL="0" rtl="0" algn="l">
              <a:spcBef>
                <a:spcPts val="1600"/>
              </a:spcBef>
              <a:spcAft>
                <a:spcPts val="1600"/>
              </a:spcAft>
              <a:buNone/>
            </a:pPr>
            <a:r>
              <a:rPr lang="en" sz="1400">
                <a:solidFill>
                  <a:schemeClr val="dk2"/>
                </a:solidFill>
              </a:rPr>
              <a:t>Figure 3: Diagram of the independent paragraph method.</a:t>
            </a:r>
            <a:endParaRPr sz="1400">
              <a:solidFill>
                <a:schemeClr val="dk2"/>
              </a:solidFill>
            </a:endParaRPr>
          </a:p>
        </p:txBody>
      </p:sp>
      <p:pic>
        <p:nvPicPr>
          <p:cNvPr id="158" name="Google Shape;158;p27"/>
          <p:cNvPicPr preferRelativeResize="0"/>
          <p:nvPr/>
        </p:nvPicPr>
        <p:blipFill>
          <a:blip r:embed="rId3">
            <a:alphaModFix/>
          </a:blip>
          <a:stretch>
            <a:fillRect/>
          </a:stretch>
        </p:blipFill>
        <p:spPr>
          <a:xfrm>
            <a:off x="4939500" y="647425"/>
            <a:ext cx="3837000" cy="239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Figure 4: flowchart showing the various modules of the Deep </a:t>
            </a:r>
            <a:r>
              <a:rPr lang="en"/>
              <a:t>Hierarchical</a:t>
            </a:r>
            <a:r>
              <a:rPr lang="en"/>
              <a:t> Encoder</a:t>
            </a:r>
            <a:endParaRPr/>
          </a:p>
        </p:txBody>
      </p:sp>
      <p:pic>
        <p:nvPicPr>
          <p:cNvPr id="164" name="Google Shape;164;p28"/>
          <p:cNvPicPr preferRelativeResize="0"/>
          <p:nvPr/>
        </p:nvPicPr>
        <p:blipFill>
          <a:blip r:embed="rId3">
            <a:alphaModFix/>
          </a:blip>
          <a:stretch>
            <a:fillRect/>
          </a:stretch>
        </p:blipFill>
        <p:spPr>
          <a:xfrm>
            <a:off x="2287700" y="367350"/>
            <a:ext cx="4775025" cy="392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07075" y="575950"/>
            <a:ext cx="8414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Experiment</a:t>
            </a:r>
            <a:endParaRPr/>
          </a:p>
        </p:txBody>
      </p:sp>
      <p:sp>
        <p:nvSpPr>
          <p:cNvPr id="170" name="Google Shape;170;p29"/>
          <p:cNvSpPr txBox="1"/>
          <p:nvPr>
            <p:ph idx="1" type="body"/>
          </p:nvPr>
        </p:nvSpPr>
        <p:spPr>
          <a:xfrm>
            <a:off x="317000" y="1289725"/>
            <a:ext cx="8414700" cy="3308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b="1" lang="en" sz="2000" u="sng"/>
              <a:t>Case Study:</a:t>
            </a:r>
            <a:endParaRPr b="1" sz="2000" u="sng"/>
          </a:p>
          <a:p>
            <a:pPr indent="0" lvl="0" marL="0" rtl="0" algn="ctr">
              <a:spcBef>
                <a:spcPts val="1600"/>
              </a:spcBef>
              <a:spcAft>
                <a:spcPts val="0"/>
              </a:spcAft>
              <a:buNone/>
            </a:pPr>
            <a:r>
              <a:rPr lang="en" sz="1400"/>
              <a:t>Table 1</a:t>
            </a:r>
            <a:endParaRPr sz="1400"/>
          </a:p>
          <a:p>
            <a:pPr indent="0" lvl="0" marL="457200" rtl="0" algn="ctr">
              <a:spcBef>
                <a:spcPts val="1600"/>
              </a:spcBef>
              <a:spcAft>
                <a:spcPts val="0"/>
              </a:spcAft>
              <a:buNone/>
            </a:pPr>
            <a:r>
              <a:t/>
            </a:r>
            <a:endParaRPr sz="1400"/>
          </a:p>
          <a:p>
            <a:pPr indent="0" lvl="0" marL="457200" rtl="0" algn="ctr">
              <a:spcBef>
                <a:spcPts val="1600"/>
              </a:spcBef>
              <a:spcAft>
                <a:spcPts val="0"/>
              </a:spcAft>
              <a:buNone/>
            </a:pPr>
            <a:r>
              <a:t/>
            </a:r>
            <a:endParaRPr sz="1400"/>
          </a:p>
          <a:p>
            <a:pPr indent="0" lvl="0" marL="457200" rtl="0" algn="ctr">
              <a:spcBef>
                <a:spcPts val="1600"/>
              </a:spcBef>
              <a:spcAft>
                <a:spcPts val="0"/>
              </a:spcAft>
              <a:buNone/>
            </a:pPr>
            <a:r>
              <a:t/>
            </a:r>
            <a:endParaRPr sz="1400"/>
          </a:p>
          <a:p>
            <a:pPr indent="-317500" lvl="0" marL="457200" rtl="0" algn="l">
              <a:spcBef>
                <a:spcPts val="1600"/>
              </a:spcBef>
              <a:spcAft>
                <a:spcPts val="0"/>
              </a:spcAft>
              <a:buSzPts val="1400"/>
              <a:buChar char="●"/>
            </a:pPr>
            <a:r>
              <a:rPr lang="en" sz="1400"/>
              <a:t>At first, we manually inspected the random samples of news articles of news articles to see </a:t>
            </a:r>
            <a:r>
              <a:rPr lang="en" sz="1400"/>
              <a:t>wheather they have incongruent headlines.</a:t>
            </a:r>
            <a:endParaRPr sz="1400"/>
          </a:p>
          <a:p>
            <a:pPr indent="-317500" lvl="0" marL="457200" rtl="0" algn="l">
              <a:lnSpc>
                <a:spcPct val="100000"/>
              </a:lnSpc>
              <a:spcBef>
                <a:spcPts val="0"/>
              </a:spcBef>
              <a:spcAft>
                <a:spcPts val="0"/>
              </a:spcAft>
              <a:buSzPts val="1400"/>
              <a:buChar char="●"/>
            </a:pPr>
            <a:r>
              <a:rPr lang="en" sz="1400"/>
              <a:t>We use 80% of the data for training, 10% of the data for validation and 10% of the data for testing. All the experiments are run at least 10 times separately. </a:t>
            </a:r>
            <a:endParaRPr sz="1400"/>
          </a:p>
          <a:p>
            <a:pPr indent="0" lvl="0" marL="0" rtl="0" algn="l">
              <a:spcBef>
                <a:spcPts val="0"/>
              </a:spcBef>
              <a:spcAft>
                <a:spcPts val="0"/>
              </a:spcAft>
              <a:buNone/>
            </a:pPr>
            <a:r>
              <a:rPr lang="en" sz="1400"/>
              <a:t> </a:t>
            </a:r>
            <a:endParaRPr sz="1400"/>
          </a:p>
          <a:p>
            <a:pPr indent="0" lvl="0" marL="457200" rtl="0" algn="ctr">
              <a:spcBef>
                <a:spcPts val="1600"/>
              </a:spcBef>
              <a:spcAft>
                <a:spcPts val="0"/>
              </a:spcAft>
              <a:buNone/>
            </a:pPr>
            <a:r>
              <a:t/>
            </a:r>
            <a:endParaRPr sz="1400"/>
          </a:p>
          <a:p>
            <a:pPr indent="0" lvl="0" marL="457200" rtl="0" algn="l">
              <a:spcBef>
                <a:spcPts val="1600"/>
              </a:spcBef>
              <a:spcAft>
                <a:spcPts val="1600"/>
              </a:spcAft>
              <a:buNone/>
            </a:pPr>
            <a:r>
              <a:t/>
            </a:r>
            <a:endParaRPr u="sng"/>
          </a:p>
        </p:txBody>
      </p:sp>
      <p:pic>
        <p:nvPicPr>
          <p:cNvPr id="171" name="Google Shape;171;p29"/>
          <p:cNvPicPr preferRelativeResize="0"/>
          <p:nvPr/>
        </p:nvPicPr>
        <p:blipFill>
          <a:blip r:embed="rId3">
            <a:alphaModFix/>
          </a:blip>
          <a:stretch>
            <a:fillRect/>
          </a:stretch>
        </p:blipFill>
        <p:spPr>
          <a:xfrm>
            <a:off x="317000" y="2105850"/>
            <a:ext cx="8843749" cy="16211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75975" y="575950"/>
            <a:ext cx="8245800" cy="4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 Preprocessing</a:t>
            </a:r>
            <a:endParaRPr sz="2000"/>
          </a:p>
        </p:txBody>
      </p:sp>
      <p:sp>
        <p:nvSpPr>
          <p:cNvPr id="177" name="Google Shape;177;p30"/>
          <p:cNvSpPr txBox="1"/>
          <p:nvPr>
            <p:ph idx="1" type="body"/>
          </p:nvPr>
        </p:nvSpPr>
        <p:spPr>
          <a:xfrm>
            <a:off x="485900" y="1013350"/>
            <a:ext cx="8245800" cy="358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Prior to training models, we perform the following pre-processing steps: </a:t>
            </a:r>
            <a:endParaRPr/>
          </a:p>
          <a:p>
            <a:pPr indent="-336550" lvl="0" marL="457200" rtl="0" algn="l">
              <a:lnSpc>
                <a:spcPct val="115000"/>
              </a:lnSpc>
              <a:spcBef>
                <a:spcPts val="1600"/>
              </a:spcBef>
              <a:spcAft>
                <a:spcPts val="0"/>
              </a:spcAft>
              <a:buSzPts val="1700"/>
              <a:buChar char="●"/>
            </a:pPr>
            <a:r>
              <a:rPr lang="en" sz="1700"/>
              <a:t> Filtering headlines:-We remove all non-alphanumeric characters from the text, but we keep all stop words because our model trains the sequence of words in a text directly. </a:t>
            </a:r>
            <a:endParaRPr sz="1700"/>
          </a:p>
          <a:p>
            <a:pPr indent="-336550" lvl="0" marL="457200" rtl="0" algn="l">
              <a:lnSpc>
                <a:spcPct val="115000"/>
              </a:lnSpc>
              <a:spcBef>
                <a:spcPts val="0"/>
              </a:spcBef>
              <a:spcAft>
                <a:spcPts val="0"/>
              </a:spcAft>
              <a:buSzPts val="1700"/>
              <a:buChar char="●"/>
            </a:pPr>
            <a:r>
              <a:rPr lang="en" sz="1700"/>
              <a:t> We replace all user mentions and hashtags with a blank space and skip images , flags from the posts.</a:t>
            </a:r>
            <a:endParaRPr sz="1700"/>
          </a:p>
          <a:p>
            <a:pPr indent="-336550" lvl="0" marL="457200" rtl="0" algn="l">
              <a:lnSpc>
                <a:spcPct val="115000"/>
              </a:lnSpc>
              <a:spcBef>
                <a:spcPts val="0"/>
              </a:spcBef>
              <a:spcAft>
                <a:spcPts val="0"/>
              </a:spcAft>
              <a:buSzPts val="1700"/>
              <a:buChar char="●"/>
            </a:pPr>
            <a:r>
              <a:rPr lang="en" sz="1700"/>
              <a:t> We replace the URLs with the string ‘http‘. And define max features.</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Vectorize &amp; Convert text for input.</a:t>
            </a:r>
            <a:endParaRPr sz="1700">
              <a:latin typeface="Arial"/>
              <a:ea typeface="Arial"/>
              <a:cs typeface="Arial"/>
              <a:sym typeface="Arial"/>
            </a:endParaRPr>
          </a:p>
          <a:p>
            <a:pPr indent="-336550" lvl="0" marL="457200" marR="279400" rtl="0" algn="l">
              <a:lnSpc>
                <a:spcPct val="115000"/>
              </a:lnSpc>
              <a:spcBef>
                <a:spcPts val="0"/>
              </a:spcBef>
              <a:spcAft>
                <a:spcPts val="0"/>
              </a:spcAft>
              <a:buSzPts val="1700"/>
              <a:buFont typeface="Arial"/>
              <a:buChar char="●"/>
            </a:pPr>
            <a:r>
              <a:rPr lang="en" sz="1700">
                <a:latin typeface="Arial"/>
                <a:ea typeface="Arial"/>
                <a:cs typeface="Arial"/>
                <a:sym typeface="Arial"/>
              </a:rPr>
              <a:t>Splitting data to train &amp; test.</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 calcmode="lin" valueType="num">
                                      <p:cBhvr additive="base">
                                        <p:cTn dur="1000"/>
                                        <p:tgtEl>
                                          <p:spTgt spid="17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 calcmode="lin" valueType="num">
                                      <p:cBhvr additive="base">
                                        <p:cTn dur="1000"/>
                                        <p:tgtEl>
                                          <p:spTgt spid="17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 calcmode="lin" valueType="num">
                                      <p:cBhvr additive="base">
                                        <p:cTn dur="1000"/>
                                        <p:tgtEl>
                                          <p:spTgt spid="17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 calcmode="lin" valueType="num">
                                      <p:cBhvr additive="base">
                                        <p:cTn dur="1000"/>
                                        <p:tgtEl>
                                          <p:spTgt spid="17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 calcmode="lin" valueType="num">
                                      <p:cBhvr additive="base">
                                        <p:cTn dur="1000"/>
                                        <p:tgtEl>
                                          <p:spTgt spid="17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anim calcmode="lin" valueType="num">
                                      <p:cBhvr additive="base">
                                        <p:cTn dur="1000"/>
                                        <p:tgtEl>
                                          <p:spTgt spid="17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65550" y="353150"/>
            <a:ext cx="7787400" cy="5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3</a:t>
            </a:r>
            <a:r>
              <a:rPr lang="en" sz="2000"/>
              <a:t>. Experimental setup</a:t>
            </a:r>
            <a:endParaRPr sz="2000"/>
          </a:p>
        </p:txBody>
      </p:sp>
      <p:sp>
        <p:nvSpPr>
          <p:cNvPr id="183" name="Google Shape;183;p31"/>
          <p:cNvSpPr txBox="1"/>
          <p:nvPr>
            <p:ph idx="1" type="body"/>
          </p:nvPr>
        </p:nvSpPr>
        <p:spPr>
          <a:xfrm>
            <a:off x="319500" y="1013350"/>
            <a:ext cx="7879500" cy="3700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Lato"/>
              <a:buChar char="●"/>
            </a:pPr>
            <a:r>
              <a:rPr lang="en" sz="1400"/>
              <a:t>All the experiments were performed using Python and some modules are </a:t>
            </a:r>
            <a:r>
              <a:rPr lang="en" sz="1400"/>
              <a:t>build</a:t>
            </a:r>
            <a:r>
              <a:rPr lang="en" sz="1400"/>
              <a:t> and trained in google colab.</a:t>
            </a:r>
            <a:endParaRPr sz="1400"/>
          </a:p>
          <a:p>
            <a:pPr indent="-317500" lvl="0" marL="457200" rtl="0" algn="l">
              <a:lnSpc>
                <a:spcPct val="100000"/>
              </a:lnSpc>
              <a:spcBef>
                <a:spcPts val="0"/>
              </a:spcBef>
              <a:spcAft>
                <a:spcPts val="0"/>
              </a:spcAft>
              <a:buSzPts val="1400"/>
              <a:buFont typeface="Lato"/>
              <a:buChar char="●"/>
            </a:pPr>
            <a:r>
              <a:rPr lang="en" sz="1400">
                <a:highlight>
                  <a:srgbClr val="FFFFFF"/>
                </a:highlight>
                <a:latin typeface="Arial"/>
                <a:ea typeface="Arial"/>
                <a:cs typeface="Arial"/>
                <a:sym typeface="Arial"/>
              </a:rPr>
              <a:t>Tokenizer is used to vectorize and convert text into Sequences so that the Network can deal with it as input</a:t>
            </a:r>
            <a:r>
              <a:rPr lang="en" sz="1400"/>
              <a:t>. </a:t>
            </a:r>
            <a:endParaRPr sz="1400"/>
          </a:p>
          <a:p>
            <a:pPr indent="-317500" lvl="0" marL="457200" rtl="0" algn="l">
              <a:lnSpc>
                <a:spcPct val="100000"/>
              </a:lnSpc>
              <a:spcBef>
                <a:spcPts val="0"/>
              </a:spcBef>
              <a:spcAft>
                <a:spcPts val="0"/>
              </a:spcAft>
              <a:buSzPts val="1400"/>
              <a:buFont typeface="Raleway"/>
              <a:buChar char="●"/>
            </a:pPr>
            <a:r>
              <a:rPr lang="en" sz="1400"/>
              <a:t>Optimization was done using Adam  and sigmoid as an activation function..</a:t>
            </a:r>
            <a:endParaRPr sz="1400"/>
          </a:p>
          <a:p>
            <a:pPr indent="-317500" lvl="0" marL="457200" rtl="0" algn="l">
              <a:lnSpc>
                <a:spcPct val="100000"/>
              </a:lnSpc>
              <a:spcBef>
                <a:spcPts val="0"/>
              </a:spcBef>
              <a:spcAft>
                <a:spcPts val="0"/>
              </a:spcAft>
              <a:buSzPts val="1400"/>
              <a:buFont typeface="Lato"/>
              <a:buChar char="●"/>
            </a:pPr>
            <a:r>
              <a:rPr lang="en" sz="1400"/>
              <a:t>We trained each classifier model with a batch size of 32. In all the approaches, we used only the first token output provided by each model as input to classifier layer.</a:t>
            </a:r>
            <a:endParaRPr sz="1400"/>
          </a:p>
          <a:p>
            <a:pPr indent="-317500" lvl="0" marL="457200" rtl="0" algn="l">
              <a:lnSpc>
                <a:spcPct val="100000"/>
              </a:lnSpc>
              <a:spcBef>
                <a:spcPts val="0"/>
              </a:spcBef>
              <a:spcAft>
                <a:spcPts val="0"/>
              </a:spcAft>
              <a:buSzPts val="1400"/>
              <a:buFont typeface="Raleway"/>
              <a:buChar char="●"/>
            </a:pPr>
            <a:r>
              <a:rPr lang="en" sz="1400"/>
              <a:t>For the evaluation, we have used weighted f1 score  as a metric for measuring the performance in both the classification and detection tasks.</a:t>
            </a:r>
            <a:endParaRPr sz="1400"/>
          </a:p>
          <a:p>
            <a:pPr indent="-317500" lvl="0" marL="457200" rtl="0" algn="l">
              <a:lnSpc>
                <a:spcPct val="100000"/>
              </a:lnSpc>
              <a:spcBef>
                <a:spcPts val="0"/>
              </a:spcBef>
              <a:spcAft>
                <a:spcPts val="0"/>
              </a:spcAft>
              <a:buSzPts val="1400"/>
              <a:buFont typeface="Raleway"/>
              <a:buChar char="●"/>
            </a:pPr>
            <a:r>
              <a:rPr lang="en" sz="1400"/>
              <a:t>To measure the combined performance of 4 individual baseline models together, we have used weighted fine-grained f1 score as the metric, where the weights for the scores of individual classes are the fraction of their positive examples.</a:t>
            </a:r>
            <a:endParaRPr sz="1400"/>
          </a:p>
          <a:p>
            <a:pPr indent="-317500" lvl="0" marL="457200" rtl="0" algn="l">
              <a:lnSpc>
                <a:spcPct val="100000"/>
              </a:lnSpc>
              <a:spcBef>
                <a:spcPts val="0"/>
              </a:spcBef>
              <a:spcAft>
                <a:spcPts val="0"/>
              </a:spcAft>
              <a:buSzPts val="1400"/>
              <a:buFont typeface="Lato"/>
              <a:buChar char="●"/>
            </a:pPr>
            <a:r>
              <a:rPr lang="en" sz="1400"/>
              <a:t>We apply IP data augmentation method to all six models  and that gives an increase in performance.</a:t>
            </a:r>
            <a:endParaRPr sz="1400"/>
          </a:p>
          <a:p>
            <a:pPr indent="-317500" lvl="0" marL="457200" rtl="0" algn="l">
              <a:lnSpc>
                <a:spcPct val="100000"/>
              </a:lnSpc>
              <a:spcBef>
                <a:spcPts val="0"/>
              </a:spcBef>
              <a:spcAft>
                <a:spcPts val="0"/>
              </a:spcAft>
              <a:buSzPts val="1400"/>
              <a:buFont typeface="Lato"/>
              <a:buChar char="●"/>
            </a:pPr>
            <a:r>
              <a:rPr lang="en" sz="1400"/>
              <a:t>Whether using the IP method or not, the newly proposed HRE and AHDE model consistently showed competitive performance irrespective of the paragraph size in {body text}.</a:t>
            </a:r>
            <a:endParaRPr sz="1400"/>
          </a:p>
          <a:p>
            <a:pPr indent="0" lvl="0" marL="457200" rtl="0" algn="l">
              <a:lnSpc>
                <a:spcPct val="100000"/>
              </a:lnSpc>
              <a:spcBef>
                <a:spcPts val="0"/>
              </a:spcBef>
              <a:spcAft>
                <a:spcPts val="0"/>
              </a:spcAft>
              <a:buNone/>
            </a:pPr>
            <a:r>
              <a:t/>
            </a:r>
            <a:endParaRPr sz="1400"/>
          </a:p>
          <a:p>
            <a:pPr indent="0" lvl="0" marL="0" rtl="0" algn="l">
              <a:spcBef>
                <a:spcPts val="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 calcmode="lin" valueType="num">
                                      <p:cBhvr additive="base">
                                        <p:cTn dur="1000"/>
                                        <p:tgtEl>
                                          <p:spTgt spid="18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 calcmode="lin" valueType="num">
                                      <p:cBhvr additive="base">
                                        <p:cTn dur="1000"/>
                                        <p:tgtEl>
                                          <p:spTgt spid="18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 calcmode="lin" valueType="num">
                                      <p:cBhvr additive="base">
                                        <p:cTn dur="1000"/>
                                        <p:tgtEl>
                                          <p:spTgt spid="18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 calcmode="lin" valueType="num">
                                      <p:cBhvr additive="base">
                                        <p:cTn dur="1000"/>
                                        <p:tgtEl>
                                          <p:spTgt spid="18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 calcmode="lin" valueType="num">
                                      <p:cBhvr additive="base">
                                        <p:cTn dur="1000"/>
                                        <p:tgtEl>
                                          <p:spTgt spid="18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anim calcmode="lin" valueType="num">
                                      <p:cBhvr additive="base">
                                        <p:cTn dur="1000"/>
                                        <p:tgtEl>
                                          <p:spTgt spid="18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6" st="6"/>
                                            </p:txEl>
                                          </p:spTgt>
                                        </p:tgtEl>
                                        <p:attrNameLst>
                                          <p:attrName>style.visibility</p:attrName>
                                        </p:attrNameLst>
                                      </p:cBhvr>
                                      <p:to>
                                        <p:strVal val="visible"/>
                                      </p:to>
                                    </p:set>
                                    <p:anim calcmode="lin" valueType="num">
                                      <p:cBhvr additive="base">
                                        <p:cTn dur="1000"/>
                                        <p:tgtEl>
                                          <p:spTgt spid="18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7" st="7"/>
                                            </p:txEl>
                                          </p:spTgt>
                                        </p:tgtEl>
                                        <p:attrNameLst>
                                          <p:attrName>style.visibility</p:attrName>
                                        </p:attrNameLst>
                                      </p:cBhvr>
                                      <p:to>
                                        <p:strVal val="visible"/>
                                      </p:to>
                                    </p:set>
                                    <p:anim calcmode="lin" valueType="num">
                                      <p:cBhvr additive="base">
                                        <p:cTn dur="1000"/>
                                        <p:tgtEl>
                                          <p:spTgt spid="183">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8" st="8"/>
                                            </p:txEl>
                                          </p:spTgt>
                                        </p:tgtEl>
                                        <p:attrNameLst>
                                          <p:attrName>style.visibility</p:attrName>
                                        </p:attrNameLst>
                                      </p:cBhvr>
                                      <p:to>
                                        <p:strVal val="visible"/>
                                      </p:to>
                                    </p:set>
                                    <p:anim calcmode="lin" valueType="num">
                                      <p:cBhvr additive="base">
                                        <p:cTn dur="1000"/>
                                        <p:tgtEl>
                                          <p:spTgt spid="18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3">
                                            <p:txEl>
                                              <p:pRg end="9" st="9"/>
                                            </p:txEl>
                                          </p:spTgt>
                                        </p:tgtEl>
                                        <p:attrNameLst>
                                          <p:attrName>style.visibility</p:attrName>
                                        </p:attrNameLst>
                                      </p:cBhvr>
                                      <p:to>
                                        <p:strVal val="visible"/>
                                      </p:to>
                                    </p:set>
                                    <p:anim calcmode="lin" valueType="num">
                                      <p:cBhvr additive="base">
                                        <p:cTn dur="1000"/>
                                        <p:tgtEl>
                                          <p:spTgt spid="183">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200"/>
              <a:t>Contents:</a:t>
            </a:r>
            <a:endParaRPr sz="5200"/>
          </a:p>
        </p:txBody>
      </p:sp>
      <p:sp>
        <p:nvSpPr>
          <p:cNvPr id="79" name="Google Shape;79;p14"/>
          <p:cNvSpPr txBox="1"/>
          <p:nvPr>
            <p:ph idx="2" type="body"/>
          </p:nvPr>
        </p:nvSpPr>
        <p:spPr>
          <a:xfrm>
            <a:off x="4939500" y="394075"/>
            <a:ext cx="3837000" cy="4025400"/>
          </a:xfrm>
          <a:prstGeom prst="rect">
            <a:avLst/>
          </a:prstGeom>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AutoNum type="arabicPeriod"/>
            </a:pPr>
            <a:r>
              <a:rPr b="1" lang="en" sz="1600"/>
              <a:t>Introduction</a:t>
            </a:r>
            <a:endParaRPr b="1" sz="1600"/>
          </a:p>
          <a:p>
            <a:pPr indent="-330200" lvl="0" marL="457200" rtl="0" algn="l">
              <a:lnSpc>
                <a:spcPct val="100000"/>
              </a:lnSpc>
              <a:spcBef>
                <a:spcPts val="1600"/>
              </a:spcBef>
              <a:spcAft>
                <a:spcPts val="0"/>
              </a:spcAft>
              <a:buSzPts val="1600"/>
              <a:buAutoNum type="arabicPeriod"/>
            </a:pPr>
            <a:r>
              <a:rPr b="1" lang="en" sz="1600"/>
              <a:t>Aim Of The Project</a:t>
            </a:r>
            <a:endParaRPr b="1" sz="1600"/>
          </a:p>
          <a:p>
            <a:pPr indent="-330200" lvl="0" marL="457200" rtl="0" algn="l">
              <a:lnSpc>
                <a:spcPct val="100000"/>
              </a:lnSpc>
              <a:spcBef>
                <a:spcPts val="1600"/>
              </a:spcBef>
              <a:spcAft>
                <a:spcPts val="0"/>
              </a:spcAft>
              <a:buSzPts val="1600"/>
              <a:buAutoNum type="arabicPeriod"/>
            </a:pPr>
            <a:r>
              <a:rPr b="1" lang="en" sz="1600"/>
              <a:t>Literature Survey</a:t>
            </a:r>
            <a:endParaRPr b="1" sz="1600"/>
          </a:p>
          <a:p>
            <a:pPr indent="-330200" lvl="0" marL="457200" rtl="0" algn="l">
              <a:lnSpc>
                <a:spcPct val="150000"/>
              </a:lnSpc>
              <a:spcBef>
                <a:spcPts val="1600"/>
              </a:spcBef>
              <a:spcAft>
                <a:spcPts val="0"/>
              </a:spcAft>
              <a:buSzPts val="1600"/>
              <a:buAutoNum type="arabicPeriod"/>
            </a:pPr>
            <a:r>
              <a:rPr b="1" lang="en" sz="1600"/>
              <a:t>Problem Definition</a:t>
            </a:r>
            <a:endParaRPr b="1" sz="1600"/>
          </a:p>
          <a:p>
            <a:pPr indent="-330200" lvl="0" marL="457200" rtl="0" algn="l">
              <a:lnSpc>
                <a:spcPct val="150000"/>
              </a:lnSpc>
              <a:spcBef>
                <a:spcPts val="0"/>
              </a:spcBef>
              <a:spcAft>
                <a:spcPts val="0"/>
              </a:spcAft>
              <a:buSzPts val="1600"/>
              <a:buAutoNum type="arabicPeriod"/>
            </a:pPr>
            <a:r>
              <a:rPr b="1" lang="en" sz="1600"/>
              <a:t>Methodology</a:t>
            </a:r>
            <a:endParaRPr b="1" sz="1600"/>
          </a:p>
          <a:p>
            <a:pPr indent="-330200" lvl="0" marL="457200" rtl="0" algn="l">
              <a:lnSpc>
                <a:spcPct val="150000"/>
              </a:lnSpc>
              <a:spcBef>
                <a:spcPts val="0"/>
              </a:spcBef>
              <a:spcAft>
                <a:spcPts val="0"/>
              </a:spcAft>
              <a:buSzPts val="1600"/>
              <a:buAutoNum type="arabicPeriod"/>
            </a:pPr>
            <a:r>
              <a:rPr b="1" lang="en" sz="1600"/>
              <a:t>Experiment</a:t>
            </a:r>
            <a:endParaRPr b="1" sz="1600"/>
          </a:p>
          <a:p>
            <a:pPr indent="-330200" lvl="0" marL="457200" rtl="0" algn="l">
              <a:lnSpc>
                <a:spcPct val="150000"/>
              </a:lnSpc>
              <a:spcBef>
                <a:spcPts val="0"/>
              </a:spcBef>
              <a:spcAft>
                <a:spcPts val="0"/>
              </a:spcAft>
              <a:buSzPts val="1600"/>
              <a:buAutoNum type="arabicPeriod"/>
            </a:pPr>
            <a:r>
              <a:rPr b="1" lang="en" sz="1600"/>
              <a:t>Partial Experiment Results</a:t>
            </a:r>
            <a:endParaRPr b="1" sz="1600"/>
          </a:p>
          <a:p>
            <a:pPr indent="-330200" lvl="0" marL="457200" rtl="0" algn="l">
              <a:lnSpc>
                <a:spcPct val="150000"/>
              </a:lnSpc>
              <a:spcBef>
                <a:spcPts val="0"/>
              </a:spcBef>
              <a:spcAft>
                <a:spcPts val="0"/>
              </a:spcAft>
              <a:buSzPts val="1600"/>
              <a:buAutoNum type="arabicPeriod"/>
            </a:pPr>
            <a:r>
              <a:rPr b="1" lang="en" sz="1600"/>
              <a:t>Work Done</a:t>
            </a:r>
            <a:endParaRPr b="1" sz="1600"/>
          </a:p>
          <a:p>
            <a:pPr indent="-330200" lvl="0" marL="457200" rtl="0" algn="l">
              <a:lnSpc>
                <a:spcPct val="150000"/>
              </a:lnSpc>
              <a:spcBef>
                <a:spcPts val="0"/>
              </a:spcBef>
              <a:spcAft>
                <a:spcPts val="0"/>
              </a:spcAft>
              <a:buSzPts val="1600"/>
              <a:buAutoNum type="arabicPeriod"/>
            </a:pPr>
            <a:r>
              <a:rPr b="1" lang="en" sz="1600"/>
              <a:t>Work left</a:t>
            </a:r>
            <a:endParaRPr b="1" sz="1600"/>
          </a:p>
          <a:p>
            <a:pPr indent="-330200" lvl="0" marL="457200" rtl="0" algn="l">
              <a:lnSpc>
                <a:spcPct val="150000"/>
              </a:lnSpc>
              <a:spcBef>
                <a:spcPts val="0"/>
              </a:spcBef>
              <a:spcAft>
                <a:spcPts val="0"/>
              </a:spcAft>
              <a:buSzPts val="1600"/>
              <a:buAutoNum type="arabicPeriod"/>
            </a:pPr>
            <a:r>
              <a:rPr b="1" lang="en" sz="1600"/>
              <a:t>References</a:t>
            </a:r>
            <a:endParaRPr b="1"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ctrTitle"/>
          </p:nvPr>
        </p:nvSpPr>
        <p:spPr>
          <a:xfrm>
            <a:off x="184250" y="491325"/>
            <a:ext cx="85191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7. Partial Experiment Result</a:t>
            </a:r>
            <a:endParaRPr sz="3000"/>
          </a:p>
        </p:txBody>
      </p:sp>
      <p:sp>
        <p:nvSpPr>
          <p:cNvPr id="189" name="Google Shape;189;p32"/>
          <p:cNvSpPr txBox="1"/>
          <p:nvPr>
            <p:ph idx="1" type="subTitle"/>
          </p:nvPr>
        </p:nvSpPr>
        <p:spPr>
          <a:xfrm>
            <a:off x="107475" y="1105475"/>
            <a:ext cx="8614200" cy="39765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SzPts val="1800"/>
              <a:buAutoNum type="alphaUcPeriod"/>
            </a:pPr>
            <a:r>
              <a:rPr lang="en"/>
              <a:t>Normalization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Screenshot 1;</a:t>
            </a:r>
            <a:endParaRPr/>
          </a:p>
          <a:p>
            <a:pPr indent="0" lvl="0" marL="0" rtl="0" algn="l">
              <a:spcBef>
                <a:spcPts val="0"/>
              </a:spcBef>
              <a:spcAft>
                <a:spcPts val="0"/>
              </a:spcAft>
              <a:buNone/>
            </a:pPr>
            <a:r>
              <a:t/>
            </a:r>
            <a:endParaRPr/>
          </a:p>
        </p:txBody>
      </p:sp>
      <p:pic>
        <p:nvPicPr>
          <p:cNvPr id="190" name="Google Shape;190;p32"/>
          <p:cNvPicPr preferRelativeResize="0"/>
          <p:nvPr/>
        </p:nvPicPr>
        <p:blipFill>
          <a:blip r:embed="rId3">
            <a:alphaModFix/>
          </a:blip>
          <a:stretch>
            <a:fillRect/>
          </a:stretch>
        </p:blipFill>
        <p:spPr>
          <a:xfrm>
            <a:off x="563850" y="1412550"/>
            <a:ext cx="7759901" cy="30246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ctrTitle"/>
          </p:nvPr>
        </p:nvSpPr>
        <p:spPr>
          <a:xfrm>
            <a:off x="383850" y="475975"/>
            <a:ext cx="8319300" cy="3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t>
            </a:r>
            <a:r>
              <a:rPr lang="en" sz="1800">
                <a:latin typeface="Lato"/>
                <a:ea typeface="Lato"/>
                <a:cs typeface="Lato"/>
                <a:sym typeface="Lato"/>
              </a:rPr>
              <a:t> </a:t>
            </a:r>
            <a:r>
              <a:rPr b="0" lang="en" sz="1800">
                <a:latin typeface="Lato"/>
                <a:ea typeface="Lato"/>
                <a:cs typeface="Lato"/>
                <a:sym typeface="Lato"/>
              </a:rPr>
              <a:t>Splitting data to train &amp; test</a:t>
            </a:r>
            <a:endParaRPr b="0" sz="1800">
              <a:latin typeface="Lato"/>
              <a:ea typeface="Lato"/>
              <a:cs typeface="Lato"/>
              <a:sym typeface="Lato"/>
            </a:endParaRPr>
          </a:p>
          <a:p>
            <a:pPr indent="0" lvl="0" marL="0" rtl="0" algn="l">
              <a:spcBef>
                <a:spcPts val="0"/>
              </a:spcBef>
              <a:spcAft>
                <a:spcPts val="0"/>
              </a:spcAft>
              <a:buNone/>
            </a:pPr>
            <a:r>
              <a:t/>
            </a:r>
            <a:endParaRPr sz="1800"/>
          </a:p>
        </p:txBody>
      </p:sp>
      <p:sp>
        <p:nvSpPr>
          <p:cNvPr id="196" name="Google Shape;196;p33"/>
          <p:cNvSpPr txBox="1"/>
          <p:nvPr>
            <p:ph idx="1" type="subTitle"/>
          </p:nvPr>
        </p:nvSpPr>
        <p:spPr>
          <a:xfrm>
            <a:off x="214950" y="936575"/>
            <a:ext cx="8506800" cy="374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Screenshot 2;</a:t>
            </a:r>
            <a:endParaRPr/>
          </a:p>
        </p:txBody>
      </p:sp>
      <p:pic>
        <p:nvPicPr>
          <p:cNvPr id="197" name="Google Shape;197;p33"/>
          <p:cNvPicPr preferRelativeResize="0"/>
          <p:nvPr/>
        </p:nvPicPr>
        <p:blipFill>
          <a:blip r:embed="rId3">
            <a:alphaModFix/>
          </a:blip>
          <a:stretch>
            <a:fillRect/>
          </a:stretch>
        </p:blipFill>
        <p:spPr>
          <a:xfrm>
            <a:off x="322425" y="1040225"/>
            <a:ext cx="8582749" cy="30630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ctrTitle"/>
          </p:nvPr>
        </p:nvSpPr>
        <p:spPr>
          <a:xfrm>
            <a:off x="429900" y="475975"/>
            <a:ext cx="8273400" cy="4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 Defining The model</a:t>
            </a:r>
            <a:endParaRPr sz="1800"/>
          </a:p>
        </p:txBody>
      </p:sp>
      <p:sp>
        <p:nvSpPr>
          <p:cNvPr id="203" name="Google Shape;203;p34"/>
          <p:cNvSpPr txBox="1"/>
          <p:nvPr>
            <p:ph idx="1" type="subTitle"/>
          </p:nvPr>
        </p:nvSpPr>
        <p:spPr>
          <a:xfrm>
            <a:off x="184250" y="921175"/>
            <a:ext cx="8537400" cy="383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Screenshot 3;</a:t>
            </a:r>
            <a:endParaRPr/>
          </a:p>
        </p:txBody>
      </p:sp>
      <p:pic>
        <p:nvPicPr>
          <p:cNvPr id="204" name="Google Shape;204;p34"/>
          <p:cNvPicPr preferRelativeResize="0"/>
          <p:nvPr/>
        </p:nvPicPr>
        <p:blipFill>
          <a:blip r:embed="rId3">
            <a:alphaModFix/>
          </a:blip>
          <a:stretch>
            <a:fillRect/>
          </a:stretch>
        </p:blipFill>
        <p:spPr>
          <a:xfrm>
            <a:off x="291725" y="921175"/>
            <a:ext cx="8537400" cy="345465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ctrTitle"/>
          </p:nvPr>
        </p:nvSpPr>
        <p:spPr>
          <a:xfrm>
            <a:off x="245650" y="353125"/>
            <a:ext cx="8457600" cy="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 Training The Model</a:t>
            </a:r>
            <a:endParaRPr sz="1800"/>
          </a:p>
        </p:txBody>
      </p:sp>
      <p:sp>
        <p:nvSpPr>
          <p:cNvPr id="210" name="Google Shape;210;p35"/>
          <p:cNvSpPr txBox="1"/>
          <p:nvPr>
            <p:ph idx="1" type="subTitle"/>
          </p:nvPr>
        </p:nvSpPr>
        <p:spPr>
          <a:xfrm>
            <a:off x="264175" y="1136175"/>
            <a:ext cx="8457600" cy="35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Screenshot 4;</a:t>
            </a:r>
            <a:endParaRPr/>
          </a:p>
        </p:txBody>
      </p:sp>
      <p:pic>
        <p:nvPicPr>
          <p:cNvPr id="211" name="Google Shape;211;p35"/>
          <p:cNvPicPr preferRelativeResize="0"/>
          <p:nvPr/>
        </p:nvPicPr>
        <p:blipFill>
          <a:blip r:embed="rId3">
            <a:alphaModFix/>
          </a:blip>
          <a:stretch>
            <a:fillRect/>
          </a:stretch>
        </p:blipFill>
        <p:spPr>
          <a:xfrm>
            <a:off x="168900" y="829100"/>
            <a:ext cx="8828376" cy="34238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245650" y="506675"/>
            <a:ext cx="84762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Work Done</a:t>
            </a:r>
            <a:endParaRPr>
              <a:latin typeface="Lato"/>
              <a:ea typeface="Lato"/>
              <a:cs typeface="Lato"/>
              <a:sym typeface="Lato"/>
            </a:endParaRPr>
          </a:p>
        </p:txBody>
      </p:sp>
      <p:sp>
        <p:nvSpPr>
          <p:cNvPr id="217" name="Google Shape;217;p36"/>
          <p:cNvSpPr txBox="1"/>
          <p:nvPr>
            <p:ph idx="1" type="body"/>
          </p:nvPr>
        </p:nvSpPr>
        <p:spPr>
          <a:xfrm>
            <a:off x="255500" y="1059275"/>
            <a:ext cx="8476200" cy="3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500"/>
              <a:t>Contributions of this project are summarized as follows:</a:t>
            </a:r>
            <a:endParaRPr sz="2500"/>
          </a:p>
          <a:p>
            <a:pPr indent="-317500" lvl="0" marL="457200" rtl="0" algn="l">
              <a:spcBef>
                <a:spcPts val="1600"/>
              </a:spcBef>
              <a:spcAft>
                <a:spcPts val="0"/>
              </a:spcAft>
              <a:buSzPts val="1400"/>
              <a:buChar char="●"/>
            </a:pPr>
            <a:r>
              <a:rPr lang="en" sz="1400"/>
              <a:t>We have downloaded a large dataset and the corpus is composed of pairs of news headlines and body text along with the annotated incongruity label. </a:t>
            </a:r>
            <a:endParaRPr sz="1400"/>
          </a:p>
          <a:p>
            <a:pPr indent="-317500" lvl="0" marL="457200" rtl="0" algn="l">
              <a:spcBef>
                <a:spcPts val="0"/>
              </a:spcBef>
              <a:spcAft>
                <a:spcPts val="0"/>
              </a:spcAft>
              <a:buSzPts val="1400"/>
              <a:buChar char="●"/>
            </a:pPr>
            <a:r>
              <a:rPr lang="en" sz="1400"/>
              <a:t>We propose deep hierarchical models that encode the full news article from a word-level to a paragraph-level.</a:t>
            </a:r>
            <a:endParaRPr sz="1400"/>
          </a:p>
          <a:p>
            <a:pPr indent="-317500" lvl="0" marL="457200" rtl="0" algn="l">
              <a:spcBef>
                <a:spcPts val="0"/>
              </a:spcBef>
              <a:spcAft>
                <a:spcPts val="0"/>
              </a:spcAft>
              <a:buSzPts val="1400"/>
              <a:buChar char="●"/>
            </a:pPr>
            <a:r>
              <a:rPr lang="en" sz="1400"/>
              <a:t>We also present a data augmentation method that splits news paragraphs and annotates each of them separately.</a:t>
            </a:r>
            <a:endParaRPr sz="1400"/>
          </a:p>
          <a:p>
            <a:pPr indent="-317500" lvl="0" marL="457200" rtl="0" algn="l">
              <a:spcBef>
                <a:spcPts val="0"/>
              </a:spcBef>
              <a:spcAft>
                <a:spcPts val="0"/>
              </a:spcAft>
              <a:buSzPts val="1400"/>
              <a:buChar char="●"/>
            </a:pPr>
            <a:r>
              <a:rPr lang="en" sz="1400"/>
              <a:t>We have build two models required to find the incongruence score . They are AHDE and HRE.</a:t>
            </a:r>
            <a:endParaRPr sz="1400"/>
          </a:p>
          <a:p>
            <a:pPr indent="-317500" lvl="0" marL="457200" rtl="0" algn="l">
              <a:spcBef>
                <a:spcPts val="0"/>
              </a:spcBef>
              <a:spcAft>
                <a:spcPts val="0"/>
              </a:spcAft>
              <a:buSzPts val="1400"/>
              <a:buChar char="●"/>
            </a:pPr>
            <a:r>
              <a:rPr lang="en" sz="1400"/>
              <a:t>We have calculated and plot the difference between congruent and incongruent  headlines in a dataset.</a:t>
            </a:r>
            <a:endParaRPr sz="1400"/>
          </a:p>
          <a:p>
            <a:pPr indent="-317500" lvl="0" marL="457200" rtl="0" algn="l">
              <a:spcBef>
                <a:spcPts val="0"/>
              </a:spcBef>
              <a:spcAft>
                <a:spcPts val="0"/>
              </a:spcAft>
              <a:buSzPts val="1400"/>
              <a:buChar char="●"/>
            </a:pPr>
            <a:r>
              <a:rPr lang="en" sz="1400"/>
              <a:t>We have trained the model with fewer parameters.</a:t>
            </a:r>
            <a:endParaRPr sz="1400"/>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 calcmode="lin" valueType="num">
                                      <p:cBhvr additive="base">
                                        <p:cTn dur="1000"/>
                                        <p:tgtEl>
                                          <p:spTgt spid="21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 calcmode="lin" valueType="num">
                                      <p:cBhvr additive="base">
                                        <p:cTn dur="1000"/>
                                        <p:tgtEl>
                                          <p:spTgt spid="21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 calcmode="lin" valueType="num">
                                      <p:cBhvr additive="base">
                                        <p:cTn dur="1000"/>
                                        <p:tgtEl>
                                          <p:spTgt spid="21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 calcmode="lin" valueType="num">
                                      <p:cBhvr additive="base">
                                        <p:cTn dur="1000"/>
                                        <p:tgtEl>
                                          <p:spTgt spid="21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 calcmode="lin" valueType="num">
                                      <p:cBhvr additive="base">
                                        <p:cTn dur="1000"/>
                                        <p:tgtEl>
                                          <p:spTgt spid="21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 calcmode="lin" valueType="num">
                                      <p:cBhvr additive="base">
                                        <p:cTn dur="1000"/>
                                        <p:tgtEl>
                                          <p:spTgt spid="21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 calcmode="lin" valueType="num">
                                      <p:cBhvr additive="base">
                                        <p:cTn dur="1000"/>
                                        <p:tgtEl>
                                          <p:spTgt spid="21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 calcmode="lin" valueType="num">
                                      <p:cBhvr additive="base">
                                        <p:cTn dur="1000"/>
                                        <p:tgtEl>
                                          <p:spTgt spid="21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22425" y="460600"/>
            <a:ext cx="83994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Work left</a:t>
            </a:r>
            <a:endParaRPr/>
          </a:p>
        </p:txBody>
      </p:sp>
      <p:sp>
        <p:nvSpPr>
          <p:cNvPr id="223" name="Google Shape;223;p37"/>
          <p:cNvSpPr txBox="1"/>
          <p:nvPr>
            <p:ph idx="1" type="body"/>
          </p:nvPr>
        </p:nvSpPr>
        <p:spPr>
          <a:xfrm>
            <a:off x="138175" y="1013200"/>
            <a:ext cx="8593500" cy="3654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The dataset in this project focuses on the news from limited websites. We will crawl more data from more websites to further investigate the differences between real and fake news in other languages.</a:t>
            </a:r>
            <a:endParaRPr sz="1500"/>
          </a:p>
          <a:p>
            <a:pPr indent="-323850" lvl="0" marL="457200" rtl="0" algn="l">
              <a:lnSpc>
                <a:spcPct val="115000"/>
              </a:lnSpc>
              <a:spcBef>
                <a:spcPts val="0"/>
              </a:spcBef>
              <a:spcAft>
                <a:spcPts val="0"/>
              </a:spcAft>
              <a:buSzPts val="1500"/>
              <a:buChar char="●"/>
            </a:pPr>
            <a:r>
              <a:rPr lang="en" sz="1500"/>
              <a:t>To calculate the accuracy, precision, recall and fi-score of the complete model.</a:t>
            </a:r>
            <a:endParaRPr sz="1500"/>
          </a:p>
          <a:p>
            <a:pPr indent="-323850" lvl="0" marL="457200" rtl="0" algn="l">
              <a:lnSpc>
                <a:spcPct val="115000"/>
              </a:lnSpc>
              <a:spcBef>
                <a:spcPts val="0"/>
              </a:spcBef>
              <a:spcAft>
                <a:spcPts val="0"/>
              </a:spcAft>
              <a:buSzPts val="1500"/>
              <a:buChar char="●"/>
            </a:pPr>
            <a:r>
              <a:rPr lang="en" sz="1500"/>
              <a:t>To plot the accuracy and loss vs epochs.</a:t>
            </a:r>
            <a:endParaRPr sz="1500"/>
          </a:p>
          <a:p>
            <a:pPr indent="-323850" lvl="0" marL="457200" rtl="0" algn="l">
              <a:lnSpc>
                <a:spcPct val="115000"/>
              </a:lnSpc>
              <a:spcBef>
                <a:spcPts val="0"/>
              </a:spcBef>
              <a:spcAft>
                <a:spcPts val="0"/>
              </a:spcAft>
              <a:buSzPts val="1500"/>
              <a:buChar char="●"/>
            </a:pPr>
            <a:r>
              <a:rPr lang="en" sz="1500"/>
              <a:t>To calculate the  incongruence scores of the headlines.</a:t>
            </a:r>
            <a:endParaRPr sz="1500"/>
          </a:p>
          <a:p>
            <a:pPr indent="-323850" lvl="0" marL="457200" rtl="0" algn="l">
              <a:lnSpc>
                <a:spcPct val="115000"/>
              </a:lnSpc>
              <a:spcBef>
                <a:spcPts val="0"/>
              </a:spcBef>
              <a:spcAft>
                <a:spcPts val="0"/>
              </a:spcAft>
              <a:buSzPts val="1500"/>
              <a:buChar char="●"/>
            </a:pPr>
            <a:r>
              <a:rPr lang="en" sz="1500"/>
              <a:t>To study the effectiveness of several parameters in the proposed model:</a:t>
            </a:r>
            <a:endParaRPr sz="1500"/>
          </a:p>
          <a:p>
            <a:pPr indent="0" lvl="0" marL="0" rtl="0" algn="l">
              <a:lnSpc>
                <a:spcPct val="115000"/>
              </a:lnSpc>
              <a:spcBef>
                <a:spcPts val="0"/>
              </a:spcBef>
              <a:spcAft>
                <a:spcPts val="0"/>
              </a:spcAft>
              <a:buNone/>
            </a:pPr>
            <a:r>
              <a:rPr lang="en" sz="1500"/>
              <a:t>  	- the word embedding dimensions,</a:t>
            </a:r>
            <a:endParaRPr sz="1500"/>
          </a:p>
          <a:p>
            <a:pPr indent="0" lvl="0" marL="0" rtl="0" algn="l">
              <a:lnSpc>
                <a:spcPct val="115000"/>
              </a:lnSpc>
              <a:spcBef>
                <a:spcPts val="0"/>
              </a:spcBef>
              <a:spcAft>
                <a:spcPts val="0"/>
              </a:spcAft>
              <a:buNone/>
            </a:pPr>
            <a:r>
              <a:rPr lang="en" sz="1500"/>
              <a:t>   	-batch size,</a:t>
            </a:r>
            <a:endParaRPr sz="1500"/>
          </a:p>
          <a:p>
            <a:pPr indent="0" lvl="0" marL="0" rtl="0" algn="l">
              <a:lnSpc>
                <a:spcPct val="115000"/>
              </a:lnSpc>
              <a:spcBef>
                <a:spcPts val="0"/>
              </a:spcBef>
              <a:spcAft>
                <a:spcPts val="0"/>
              </a:spcAft>
              <a:buNone/>
            </a:pPr>
            <a:r>
              <a:rPr lang="en" sz="1500"/>
              <a:t>   	-the hidden layer dimensions,</a:t>
            </a:r>
            <a:endParaRPr sz="1500"/>
          </a:p>
          <a:p>
            <a:pPr indent="0" lvl="0" marL="0" rtl="0" algn="l">
              <a:lnSpc>
                <a:spcPct val="100000"/>
              </a:lnSpc>
              <a:spcBef>
                <a:spcPts val="0"/>
              </a:spcBef>
              <a:spcAft>
                <a:spcPts val="0"/>
              </a:spcAft>
              <a:buNone/>
            </a:pPr>
            <a:r>
              <a:rPr lang="en" sz="1500"/>
              <a:t>   	-the dropout probability and filter size.</a:t>
            </a:r>
            <a:endParaRPr sz="1500"/>
          </a:p>
          <a:p>
            <a:pPr indent="-323850" lvl="0" marL="457200" rtl="0" algn="l">
              <a:lnSpc>
                <a:spcPct val="100000"/>
              </a:lnSpc>
              <a:spcBef>
                <a:spcPts val="1600"/>
              </a:spcBef>
              <a:spcAft>
                <a:spcPts val="0"/>
              </a:spcAft>
              <a:buSzPts val="1500"/>
              <a:buChar char="●"/>
            </a:pPr>
            <a:r>
              <a:rPr lang="en" sz="1500"/>
              <a:t>To </a:t>
            </a:r>
            <a:r>
              <a:rPr lang="en" sz="1500"/>
              <a:t>compare</a:t>
            </a:r>
            <a:r>
              <a:rPr lang="en" sz="1500"/>
              <a:t> the performances using whole dataset  with the IP method on paragraph dataset with other baseline models.</a:t>
            </a:r>
            <a:endParaRPr sz="1500"/>
          </a:p>
          <a:p>
            <a:pPr indent="0" lvl="0" marL="0" rtl="0" algn="l">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 calcmode="lin" valueType="num">
                                      <p:cBhvr additive="base">
                                        <p:cTn dur="1000"/>
                                        <p:tgtEl>
                                          <p:spTgt spid="22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 calcmode="lin" valueType="num">
                                      <p:cBhvr additive="base">
                                        <p:cTn dur="1000"/>
                                        <p:tgtEl>
                                          <p:spTgt spid="22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 calcmode="lin" valueType="num">
                                      <p:cBhvr additive="base">
                                        <p:cTn dur="1000"/>
                                        <p:tgtEl>
                                          <p:spTgt spid="22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 calcmode="lin" valueType="num">
                                      <p:cBhvr additive="base">
                                        <p:cTn dur="1000"/>
                                        <p:tgtEl>
                                          <p:spTgt spid="22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 calcmode="lin" valueType="num">
                                      <p:cBhvr additive="base">
                                        <p:cTn dur="1000"/>
                                        <p:tgtEl>
                                          <p:spTgt spid="22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 calcmode="lin" valueType="num">
                                      <p:cBhvr additive="base">
                                        <p:cTn dur="1000"/>
                                        <p:tgtEl>
                                          <p:spTgt spid="22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 calcmode="lin" valueType="num">
                                      <p:cBhvr additive="base">
                                        <p:cTn dur="1000"/>
                                        <p:tgtEl>
                                          <p:spTgt spid="22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 calcmode="lin" valueType="num">
                                      <p:cBhvr additive="base">
                                        <p:cTn dur="1000"/>
                                        <p:tgtEl>
                                          <p:spTgt spid="223">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 calcmode="lin" valueType="num">
                                      <p:cBhvr additive="base">
                                        <p:cTn dur="1000"/>
                                        <p:tgtEl>
                                          <p:spTgt spid="22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 calcmode="lin" valueType="num">
                                      <p:cBhvr additive="base">
                                        <p:cTn dur="1000"/>
                                        <p:tgtEl>
                                          <p:spTgt spid="223">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 calcmode="lin" valueType="num">
                                      <p:cBhvr additive="base">
                                        <p:cTn dur="1000"/>
                                        <p:tgtEl>
                                          <p:spTgt spid="223">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68500" y="475975"/>
            <a:ext cx="83535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References</a:t>
            </a:r>
            <a:endParaRPr/>
          </a:p>
        </p:txBody>
      </p:sp>
      <p:sp>
        <p:nvSpPr>
          <p:cNvPr id="229" name="Google Shape;229;p38"/>
          <p:cNvSpPr txBox="1"/>
          <p:nvPr>
            <p:ph idx="1" type="body"/>
          </p:nvPr>
        </p:nvSpPr>
        <p:spPr>
          <a:xfrm>
            <a:off x="199600" y="951925"/>
            <a:ext cx="8532000" cy="371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1. Tacchini, Eugenio, et al. "Some like it hoax: Automated fake news detection in social networks." arXiv preprint arXiv:1704.07506 (2017). </a:t>
            </a:r>
            <a:endParaRPr sz="1000"/>
          </a:p>
          <a:p>
            <a:pPr indent="0" lvl="0" marL="0" rtl="0" algn="l">
              <a:lnSpc>
                <a:spcPct val="100000"/>
              </a:lnSpc>
              <a:spcBef>
                <a:spcPts val="1600"/>
              </a:spcBef>
              <a:spcAft>
                <a:spcPts val="0"/>
              </a:spcAft>
              <a:buNone/>
            </a:pPr>
            <a:r>
              <a:rPr lang="en" sz="1000"/>
              <a:t>2. </a:t>
            </a:r>
            <a:r>
              <a:rPr lang="en" sz="1000">
                <a:solidFill>
                  <a:srgbClr val="222222"/>
                </a:solidFill>
                <a:highlight>
                  <a:srgbClr val="FFFFFF"/>
                </a:highlight>
                <a:latin typeface="Arial"/>
                <a:ea typeface="Arial"/>
                <a:cs typeface="Arial"/>
                <a:sym typeface="Arial"/>
              </a:rPr>
              <a:t>Yoon, S., Park, K., Lee, M., Kim, T., Cha, M., &amp; Jung, K. (2021). Learning to Detect Incongruence in News Headline and Body Text via a Graph Neural Network. </a:t>
            </a:r>
            <a:r>
              <a:rPr i="1" lang="en" sz="1000">
                <a:solidFill>
                  <a:srgbClr val="222222"/>
                </a:solidFill>
                <a:highlight>
                  <a:srgbClr val="FFFFFF"/>
                </a:highlight>
                <a:latin typeface="Arial"/>
                <a:ea typeface="Arial"/>
                <a:cs typeface="Arial"/>
                <a:sym typeface="Arial"/>
              </a:rPr>
              <a:t>IEEE Access</a:t>
            </a:r>
            <a:r>
              <a:rPr lang="en" sz="1000">
                <a:solidFill>
                  <a:srgbClr val="222222"/>
                </a:solidFill>
                <a:highlight>
                  <a:srgbClr val="FFFFFF"/>
                </a:highlight>
                <a:latin typeface="Arial"/>
                <a:ea typeface="Arial"/>
                <a:cs typeface="Arial"/>
                <a:sym typeface="Arial"/>
              </a:rPr>
              <a:t>, </a:t>
            </a:r>
            <a:r>
              <a:rPr i="1" lang="en" sz="1000">
                <a:solidFill>
                  <a:srgbClr val="222222"/>
                </a:solidFill>
                <a:highlight>
                  <a:srgbClr val="FFFFFF"/>
                </a:highlight>
                <a:latin typeface="Arial"/>
                <a:ea typeface="Arial"/>
                <a:cs typeface="Arial"/>
                <a:sym typeface="Arial"/>
              </a:rPr>
              <a:t>9</a:t>
            </a:r>
            <a:r>
              <a:rPr lang="en" sz="1000">
                <a:solidFill>
                  <a:srgbClr val="222222"/>
                </a:solidFill>
                <a:highlight>
                  <a:srgbClr val="FFFFFF"/>
                </a:highlight>
                <a:latin typeface="Arial"/>
                <a:ea typeface="Arial"/>
                <a:cs typeface="Arial"/>
                <a:sym typeface="Arial"/>
              </a:rPr>
              <a:t>, 36195-36206.</a:t>
            </a:r>
            <a:endParaRPr sz="1000"/>
          </a:p>
          <a:p>
            <a:pPr indent="0" lvl="0" marL="0" rtl="0" algn="l">
              <a:lnSpc>
                <a:spcPct val="100000"/>
              </a:lnSpc>
              <a:spcBef>
                <a:spcPts val="1600"/>
              </a:spcBef>
              <a:spcAft>
                <a:spcPts val="0"/>
              </a:spcAft>
              <a:buNone/>
            </a:pPr>
            <a:r>
              <a:rPr lang="en" sz="1000"/>
              <a:t>3. Monti, Federico, et al. "Fake news detection on social media using geometric deep learning." arXiv preprint arXiv:1902.06673 (2019). </a:t>
            </a:r>
            <a:endParaRPr sz="1000"/>
          </a:p>
          <a:p>
            <a:pPr indent="0" lvl="0" marL="0" rtl="0" algn="l">
              <a:lnSpc>
                <a:spcPct val="100000"/>
              </a:lnSpc>
              <a:spcBef>
                <a:spcPts val="1600"/>
              </a:spcBef>
              <a:spcAft>
                <a:spcPts val="0"/>
              </a:spcAft>
              <a:buNone/>
            </a:pPr>
            <a:r>
              <a:rPr lang="en" sz="1000"/>
              <a:t>4. Zellers, Rowan, et al. "Defending against neural fake news." arXiv preprint arXiv:1905.12616 (2019). </a:t>
            </a:r>
            <a:endParaRPr sz="1000"/>
          </a:p>
          <a:p>
            <a:pPr indent="0" lvl="0" marL="0" rtl="0" algn="l">
              <a:lnSpc>
                <a:spcPct val="100000"/>
              </a:lnSpc>
              <a:spcBef>
                <a:spcPts val="1600"/>
              </a:spcBef>
              <a:spcAft>
                <a:spcPts val="0"/>
              </a:spcAft>
              <a:buNone/>
            </a:pPr>
            <a:r>
              <a:rPr lang="en" sz="1000"/>
              <a:t>5. Lu, Yi-Ju, and Cheng-Te Li. "GCAN: Graph-aware co-attention networks for explainable fake news detection on social media." arXiv preprint arXiv:2004.11648 (2020).</a:t>
            </a:r>
            <a:endParaRPr sz="1000"/>
          </a:p>
          <a:p>
            <a:pPr indent="0" lvl="0" marL="0" rtl="0" algn="l">
              <a:lnSpc>
                <a:spcPct val="100000"/>
              </a:lnSpc>
              <a:spcBef>
                <a:spcPts val="1600"/>
              </a:spcBef>
              <a:spcAft>
                <a:spcPts val="0"/>
              </a:spcAft>
              <a:buNone/>
            </a:pPr>
            <a:r>
              <a:rPr lang="en" sz="1000"/>
              <a:t> 6. Saikh, Tanik, et al. "A deep learning approach for automatic detection of fake news." arXiv preprint arXiv:2005.04938 (2020). 7. Yuan, Chunyuan, et al. "Early Detection of Fake News by Utilizing the Credibility of News, Publishers, and Users Based on Weakly Supervised Learning." arXiv preprint arXiv:2012.04233 (2020).</a:t>
            </a:r>
            <a:endParaRPr sz="1000"/>
          </a:p>
          <a:p>
            <a:pPr indent="0" lvl="0" marL="0" rtl="0" algn="l">
              <a:lnSpc>
                <a:spcPct val="100000"/>
              </a:lnSpc>
              <a:spcBef>
                <a:spcPts val="1600"/>
              </a:spcBef>
              <a:spcAft>
                <a:spcPts val="0"/>
              </a:spcAft>
              <a:buNone/>
            </a:pPr>
            <a:r>
              <a:rPr lang="en" sz="1000"/>
              <a:t> 8. Kamal, Ojasv, Adarsh Kumar, and Tejas Vaidhya. "Hostility Detection in Hindi leveraging Pre-Trained Language Models." arXiv preprint arXiv:2101.05494 (2021).</a:t>
            </a:r>
            <a:endParaRPr sz="1000"/>
          </a:p>
          <a:p>
            <a:pPr indent="0" lvl="0" marL="0" rtl="0" algn="l">
              <a:lnSpc>
                <a:spcPct val="100000"/>
              </a:lnSpc>
              <a:spcBef>
                <a:spcPts val="1600"/>
              </a:spcBef>
              <a:spcAft>
                <a:spcPts val="1600"/>
              </a:spcAft>
              <a:buNone/>
            </a:pPr>
            <a:r>
              <a:rPr lang="en" sz="1000"/>
              <a:t> 9. Bhatt, Gaurav, et al. "On the benefit of combining neural, statistical and external features for fake news identification." arXiv preprint arXiv:1712.03935 (2017). </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03300" y="322425"/>
            <a:ext cx="8520600" cy="46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000">
                <a:latin typeface="Lato"/>
                <a:ea typeface="Lato"/>
                <a:cs typeface="Lato"/>
                <a:sym typeface="Lato"/>
              </a:rPr>
              <a:t>10.Yang, Yang, et al. "TI-CNN: Convolutional neural networks for fake news detection." arXiv preprint arXiv:1806.00749 (2018). </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11. Nguyen, Duc Minh, et al. "Fake news detection using deep markov random fields." Proceedings of the 2019 Conference of the North American Chapter of the Association for Computational Linguistics: Human Language Technologies, Volume 1 (Long and Short Papers). 2019.</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12. Saikh, Tanik, et al. "A Deep Learning Approach for Automatic Detection of Fake News." arXiv preprint arXiv:2005.04938 (2020).</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13. Umer, Muhammad, et al. "Fake news stance detection using deep learning architecture (cnn-lstm)." IEEE Access 8 (2020): 156695-156706.</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14. Cui, Limeng, et al. "defend: A system for explainable fake news detection." Proceedings of the 28th ACM International Conference on Information and Knowledge Management. 2019. </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15. Girgis, Sherry, Eslam Amer, and Mahmoud Gadallah. "Deep learning algorithms for detecting fake news in online text." 2018 13th International Conference on Computer Engineering and Systems (ICCES). IEEE, 2018.</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 16.Thota, Aswini, et al. "Fake news detection: a deep learning approach." SMU Data Science Review 1.3 (2018):</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 17. Sahoo, Somya Ranjan, and B. B. Gupta. "Multiple features based approach for automatic fake news detection on social networks using deep learning." Applied Soft Computing 100 (2021): 106983. </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18. Girgis, Sherry, Eslam Amer, and Mahmoud Gadallah. "Deep learning algorithms for detecting fake news in online text." 2018 13th International Conference on Computer Engineering and Systems (ICCES). IEEE, 2018.</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19. Zhang, Jiawei, et al. "Fake news detection with deep diffusive network model." arXiv preprint arXiv:1805.08751 (2018).</a:t>
            </a:r>
            <a:endParaRPr b="0" sz="1000">
              <a:latin typeface="Lato"/>
              <a:ea typeface="Lato"/>
              <a:cs typeface="Lato"/>
              <a:sym typeface="Lato"/>
            </a:endParaRPr>
          </a:p>
          <a:p>
            <a:pPr indent="0" lvl="0" marL="0" rtl="0" algn="l">
              <a:spcBef>
                <a:spcPts val="0"/>
              </a:spcBef>
              <a:spcAft>
                <a:spcPts val="0"/>
              </a:spcAft>
              <a:buNone/>
            </a:pPr>
            <a:r>
              <a:t/>
            </a:r>
            <a:endParaRPr b="0" sz="1000">
              <a:latin typeface="Lato"/>
              <a:ea typeface="Lato"/>
              <a:cs typeface="Lato"/>
              <a:sym typeface="Lato"/>
            </a:endParaRPr>
          </a:p>
          <a:p>
            <a:pPr indent="0" lvl="0" marL="0" rtl="0" algn="l">
              <a:spcBef>
                <a:spcPts val="0"/>
              </a:spcBef>
              <a:spcAft>
                <a:spcPts val="0"/>
              </a:spcAft>
              <a:buNone/>
            </a:pPr>
            <a:r>
              <a:rPr b="0" lang="en" sz="1000">
                <a:latin typeface="Lato"/>
                <a:ea typeface="Lato"/>
                <a:cs typeface="Lato"/>
                <a:sym typeface="Lato"/>
              </a:rPr>
              <a:t>20.</a:t>
            </a:r>
            <a:r>
              <a:rPr b="0" lang="en" sz="1000">
                <a:solidFill>
                  <a:srgbClr val="222222"/>
                </a:solidFill>
                <a:highlight>
                  <a:srgbClr val="FFFFFF"/>
                </a:highlight>
                <a:latin typeface="Lato"/>
                <a:ea typeface="Lato"/>
                <a:cs typeface="Lato"/>
                <a:sym typeface="Lato"/>
              </a:rPr>
              <a:t>Wei, Wei, and Xiaojun Wan. "Learning to identify ambiguous and misleading news headlines." </a:t>
            </a:r>
            <a:r>
              <a:rPr b="0" i="1" lang="en" sz="1000">
                <a:solidFill>
                  <a:srgbClr val="222222"/>
                </a:solidFill>
                <a:highlight>
                  <a:srgbClr val="FFFFFF"/>
                </a:highlight>
                <a:latin typeface="Lato"/>
                <a:ea typeface="Lato"/>
                <a:cs typeface="Lato"/>
                <a:sym typeface="Lato"/>
              </a:rPr>
              <a:t>arXiv preprint arXiv:1705.06031</a:t>
            </a:r>
            <a:r>
              <a:rPr b="0" lang="en" sz="1000">
                <a:solidFill>
                  <a:srgbClr val="222222"/>
                </a:solidFill>
                <a:highlight>
                  <a:srgbClr val="FFFFFF"/>
                </a:highlight>
                <a:latin typeface="Lato"/>
                <a:ea typeface="Lato"/>
                <a:cs typeface="Lato"/>
                <a:sym typeface="Lato"/>
              </a:rPr>
              <a:t> (2017).</a:t>
            </a:r>
            <a:endParaRPr b="0" sz="100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b="0" sz="100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rPr b="0" lang="en" sz="1000">
                <a:solidFill>
                  <a:srgbClr val="222222"/>
                </a:solidFill>
                <a:highlight>
                  <a:srgbClr val="FFFFFF"/>
                </a:highlight>
                <a:latin typeface="Lato"/>
                <a:ea typeface="Lato"/>
                <a:cs typeface="Lato"/>
                <a:sym typeface="Lato"/>
              </a:rPr>
              <a:t>21.Mishra, Rahul, et al. "MuSeM: Detecting incongruent news headlines using mutual attentive semantic matching." </a:t>
            </a:r>
            <a:r>
              <a:rPr b="0" i="1" lang="en" sz="1000">
                <a:solidFill>
                  <a:srgbClr val="222222"/>
                </a:solidFill>
                <a:highlight>
                  <a:srgbClr val="FFFFFF"/>
                </a:highlight>
                <a:latin typeface="Lato"/>
                <a:ea typeface="Lato"/>
                <a:cs typeface="Lato"/>
                <a:sym typeface="Lato"/>
              </a:rPr>
              <a:t>2020 19th IEEE International Conference on Machine Learning and Applications (ICMLA)</a:t>
            </a:r>
            <a:r>
              <a:rPr b="0" lang="en" sz="1000">
                <a:solidFill>
                  <a:srgbClr val="222222"/>
                </a:solidFill>
                <a:highlight>
                  <a:srgbClr val="FFFFFF"/>
                </a:highlight>
                <a:latin typeface="Lato"/>
                <a:ea typeface="Lato"/>
                <a:cs typeface="Lato"/>
                <a:sym typeface="Lato"/>
              </a:rPr>
              <a:t>. IEEE, 2020.</a:t>
            </a:r>
            <a:endParaRPr b="0" sz="1000">
              <a:solidFill>
                <a:srgbClr val="222222"/>
              </a:solidFill>
              <a:highlight>
                <a:srgbClr val="FFFFFF"/>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
        <p:nvSpPr>
          <p:cNvPr id="240" name="Google Shape;240;p40"/>
          <p:cNvSpPr txBox="1"/>
          <p:nvPr>
            <p:ph idx="2" type="body"/>
          </p:nvPr>
        </p:nvSpPr>
        <p:spPr>
          <a:xfrm>
            <a:off x="4636825" y="724200"/>
            <a:ext cx="45072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241" name="Google Shape;241;p40"/>
          <p:cNvPicPr preferRelativeResize="0"/>
          <p:nvPr/>
        </p:nvPicPr>
        <p:blipFill>
          <a:blip r:embed="rId3">
            <a:alphaModFix/>
          </a:blip>
          <a:stretch>
            <a:fillRect/>
          </a:stretch>
        </p:blipFill>
        <p:spPr>
          <a:xfrm>
            <a:off x="4636825" y="1317225"/>
            <a:ext cx="4406525" cy="252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53125" y="575950"/>
            <a:ext cx="83688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Introduction</a:t>
            </a:r>
            <a:endParaRPr/>
          </a:p>
        </p:txBody>
      </p:sp>
      <p:sp>
        <p:nvSpPr>
          <p:cNvPr id="85" name="Google Shape;85;p15"/>
          <p:cNvSpPr txBox="1"/>
          <p:nvPr>
            <p:ph idx="1" type="body"/>
          </p:nvPr>
        </p:nvSpPr>
        <p:spPr>
          <a:xfrm>
            <a:off x="491325" y="1211350"/>
            <a:ext cx="8168100" cy="339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Misleading or false information in journalism has posed a critical social problem.</a:t>
            </a:r>
            <a:endParaRPr b="1" sz="1600"/>
          </a:p>
          <a:p>
            <a:pPr indent="-330200" lvl="0" marL="457200" rtl="0" algn="l">
              <a:spcBef>
                <a:spcPts val="0"/>
              </a:spcBef>
              <a:spcAft>
                <a:spcPts val="0"/>
              </a:spcAft>
              <a:buSzPts val="1600"/>
              <a:buChar char="●"/>
            </a:pPr>
            <a:r>
              <a:rPr b="1" lang="en" sz="1600"/>
              <a:t>News headlines are known to play an important role in making first impressions to readers, and thereby deciding the viral potential of news stories within social networks .</a:t>
            </a:r>
            <a:endParaRPr b="1" sz="1600"/>
          </a:p>
          <a:p>
            <a:pPr indent="-330200" lvl="0" marL="457200" rtl="0" algn="l">
              <a:spcBef>
                <a:spcPts val="0"/>
              </a:spcBef>
              <a:spcAft>
                <a:spcPts val="0"/>
              </a:spcAft>
              <a:buSzPts val="1600"/>
              <a:buChar char="●"/>
            </a:pPr>
            <a:r>
              <a:rPr b="1" lang="en" sz="1600"/>
              <a:t>Likewise, much of news sharing is headline-based; people circulate news headlines without necessarily having read the full news story.</a:t>
            </a:r>
            <a:endParaRPr b="1" sz="1600"/>
          </a:p>
          <a:p>
            <a:pPr indent="-330200" lvl="0" marL="457200" rtl="0" algn="l">
              <a:spcBef>
                <a:spcPts val="0"/>
              </a:spcBef>
              <a:spcAft>
                <a:spcPts val="0"/>
              </a:spcAft>
              <a:buSzPts val="1600"/>
              <a:buChar char="●"/>
            </a:pPr>
            <a:r>
              <a:rPr b="1" lang="en" sz="1600"/>
              <a:t>Therefore, if a news headline does not correctly represent the news story — or is incongruent — it could mislead readers into advocating overrated or false information, which then becomes hard to revoke.</a:t>
            </a:r>
            <a:endParaRPr b="1" sz="1600"/>
          </a:p>
          <a:p>
            <a:pPr indent="-330200" lvl="0" marL="457200" rtl="0" algn="l">
              <a:spcBef>
                <a:spcPts val="0"/>
              </a:spcBef>
              <a:spcAft>
                <a:spcPts val="0"/>
              </a:spcAft>
              <a:buSzPts val="1600"/>
              <a:buChar char="●"/>
            </a:pPr>
            <a:r>
              <a:rPr b="1" lang="en" sz="1600"/>
              <a:t>Identifying incongruent headlines in advance will better assist readers to choose which news stories to consume, thus decrease the chance of encountering unwanted information.</a:t>
            </a:r>
            <a:endParaRPr b="1" sz="1600"/>
          </a:p>
          <a:p>
            <a:pPr indent="0" lvl="0" marL="45720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1" type="body"/>
          </p:nvPr>
        </p:nvSpPr>
        <p:spPr>
          <a:xfrm>
            <a:off x="261025" y="721625"/>
            <a:ext cx="5005200" cy="388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Most previous research tackling this problem has tried to detect incongruity in news headlines either by analyzing linguistic features of news headlines (Blom and Hansen 2015; Chen, Conroy, and Rubin 2015) or by analyzing the textual similarities between news headlines and body text (Ferreira and Vlachos 2016; Wang, Hamza, and Florian 2017).</a:t>
            </a:r>
            <a:endParaRPr b="1"/>
          </a:p>
          <a:p>
            <a:pPr indent="-317500" lvl="0" marL="457200" rtl="0" algn="l">
              <a:spcBef>
                <a:spcPts val="0"/>
              </a:spcBef>
              <a:spcAft>
                <a:spcPts val="0"/>
              </a:spcAft>
              <a:buSzPts val="1400"/>
              <a:buChar char="●"/>
            </a:pPr>
            <a:r>
              <a:rPr b="1" lang="en"/>
              <a:t>This project, in an attempt to tackle the incongruent news headline problem, </a:t>
            </a:r>
            <a:r>
              <a:rPr b="1" lang="en"/>
              <a:t>presents on</a:t>
            </a:r>
            <a:r>
              <a:rPr b="1" lang="en"/>
              <a:t>  a large-scale dataset.</a:t>
            </a:r>
            <a:endParaRPr b="1"/>
          </a:p>
          <a:p>
            <a:pPr indent="-317500" lvl="0" marL="457200" rtl="0" algn="l">
              <a:spcBef>
                <a:spcPts val="0"/>
              </a:spcBef>
              <a:spcAft>
                <a:spcPts val="0"/>
              </a:spcAft>
              <a:buSzPts val="1400"/>
              <a:buChar char="●"/>
            </a:pPr>
            <a:r>
              <a:rPr b="1" lang="en"/>
              <a:t>We propose deep learning approaches that learn the complex textual relationship between the news headline and the full news content, which turned out to be critical for classifying incongruent headlines.</a:t>
            </a:r>
            <a:endParaRPr b="1"/>
          </a:p>
          <a:p>
            <a:pPr indent="0" lvl="0" marL="457200" rtl="0" algn="r">
              <a:spcBef>
                <a:spcPts val="1200"/>
              </a:spcBef>
              <a:spcAft>
                <a:spcPts val="1200"/>
              </a:spcAft>
              <a:buNone/>
            </a:pPr>
            <a:r>
              <a:rPr lang="en"/>
              <a:t>                          </a:t>
            </a:r>
            <a:endParaRPr/>
          </a:p>
        </p:txBody>
      </p:sp>
      <p:sp>
        <p:nvSpPr>
          <p:cNvPr id="91" name="Google Shape;91;p16"/>
          <p:cNvSpPr txBox="1"/>
          <p:nvPr>
            <p:ph idx="2" type="body"/>
          </p:nvPr>
        </p:nvSpPr>
        <p:spPr>
          <a:xfrm>
            <a:off x="5327750" y="721650"/>
            <a:ext cx="3638700" cy="38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000"/>
          </a:p>
          <a:p>
            <a:pPr indent="0" lvl="0" marL="0" rtl="0" algn="l">
              <a:lnSpc>
                <a:spcPct val="100000"/>
              </a:lnSpc>
              <a:spcBef>
                <a:spcPts val="1600"/>
              </a:spcBef>
              <a:spcAft>
                <a:spcPts val="0"/>
              </a:spcAft>
              <a:buNone/>
            </a:pPr>
            <a:r>
              <a:t/>
            </a:r>
            <a:endParaRPr sz="1100"/>
          </a:p>
          <a:p>
            <a:pPr indent="0" lvl="0" marL="0" rtl="0" algn="l">
              <a:lnSpc>
                <a:spcPct val="100000"/>
              </a:lnSpc>
              <a:spcBef>
                <a:spcPts val="1600"/>
              </a:spcBef>
              <a:spcAft>
                <a:spcPts val="0"/>
              </a:spcAft>
              <a:buNone/>
            </a:pPr>
            <a:r>
              <a:t/>
            </a:r>
            <a:endParaRPr sz="1100"/>
          </a:p>
          <a:p>
            <a:pPr indent="0" lvl="0" marL="0" rtl="0" algn="l">
              <a:lnSpc>
                <a:spcPct val="100000"/>
              </a:lnSpc>
              <a:spcBef>
                <a:spcPts val="1600"/>
              </a:spcBef>
              <a:spcAft>
                <a:spcPts val="1600"/>
              </a:spcAft>
              <a:buNone/>
            </a:pPr>
            <a:r>
              <a:rPr lang="en" sz="1000"/>
              <a:t>Figure 1: A news article example of the incongruent headline. (Ref.:ppr=MuSeM: Detecting Incongruent News Headlines using Mutual Attentive Semantic Matching)</a:t>
            </a:r>
            <a:endParaRPr sz="1000"/>
          </a:p>
        </p:txBody>
      </p:sp>
      <p:pic>
        <p:nvPicPr>
          <p:cNvPr id="92" name="Google Shape;92;p16"/>
          <p:cNvPicPr preferRelativeResize="0"/>
          <p:nvPr/>
        </p:nvPicPr>
        <p:blipFill>
          <a:blip r:embed="rId3">
            <a:alphaModFix/>
          </a:blip>
          <a:stretch>
            <a:fillRect/>
          </a:stretch>
        </p:blipFill>
        <p:spPr>
          <a:xfrm>
            <a:off x="5266225" y="466950"/>
            <a:ext cx="3762250" cy="346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568100" y="575950"/>
            <a:ext cx="815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Aim of the Project</a:t>
            </a:r>
            <a:endParaRPr/>
          </a:p>
        </p:txBody>
      </p:sp>
      <p:sp>
        <p:nvSpPr>
          <p:cNvPr id="98" name="Google Shape;98;p17"/>
          <p:cNvSpPr txBox="1"/>
          <p:nvPr>
            <p:ph idx="1" type="body"/>
          </p:nvPr>
        </p:nvSpPr>
        <p:spPr>
          <a:xfrm>
            <a:off x="783050" y="1443250"/>
            <a:ext cx="7861200" cy="3161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To  use a  large-scale dataset for the incongruent headline problem, which covers almost all important news articles.</a:t>
            </a:r>
            <a:endParaRPr b="1" sz="1500"/>
          </a:p>
          <a:p>
            <a:pPr indent="-323850" lvl="0" marL="457200" rtl="0" algn="l">
              <a:spcBef>
                <a:spcPts val="0"/>
              </a:spcBef>
              <a:spcAft>
                <a:spcPts val="0"/>
              </a:spcAft>
              <a:buSzPts val="1500"/>
              <a:buChar char="●"/>
            </a:pPr>
            <a:r>
              <a:rPr b="1" lang="en" sz="1500"/>
              <a:t>To  propose a deep hierarchical models that encode the full news article from a word-level to a paragraph-level.  Also to  present a data augmentation method that splits news paragraphs and annotates each of them separately.</a:t>
            </a:r>
            <a:endParaRPr b="1" sz="1500"/>
          </a:p>
          <a:p>
            <a:pPr indent="-323850" lvl="0" marL="457200" rtl="0" algn="l">
              <a:spcBef>
                <a:spcPts val="0"/>
              </a:spcBef>
              <a:spcAft>
                <a:spcPts val="0"/>
              </a:spcAft>
              <a:buSzPts val="1500"/>
              <a:buChar char="●"/>
            </a:pPr>
            <a:r>
              <a:rPr b="1" lang="en" sz="1500"/>
              <a:t>To  train and test  our models with real data. Manual verification successfully demonstrates the efficacy of our dataset in training of incongruent headlines. </a:t>
            </a:r>
            <a:endParaRPr b="1" sz="1500"/>
          </a:p>
          <a:p>
            <a:pPr indent="-323850" lvl="0" marL="457200" rtl="0" algn="l">
              <a:spcBef>
                <a:spcPts val="0"/>
              </a:spcBef>
              <a:spcAft>
                <a:spcPts val="0"/>
              </a:spcAft>
              <a:buSzPts val="1500"/>
              <a:buChar char="●"/>
            </a:pPr>
            <a:r>
              <a:rPr b="1" lang="en" sz="1500"/>
              <a:t>To design the model with fewer parameter.</a:t>
            </a:r>
            <a:endParaRPr b="1" sz="1500"/>
          </a:p>
          <a:p>
            <a:pPr indent="-323850" lvl="0" marL="457200" rtl="0" algn="l">
              <a:spcBef>
                <a:spcPts val="0"/>
              </a:spcBef>
              <a:spcAft>
                <a:spcPts val="0"/>
              </a:spcAft>
              <a:buSzPts val="1500"/>
              <a:buChar char="●"/>
            </a:pPr>
            <a:r>
              <a:rPr b="1" lang="en" sz="1500"/>
              <a:t>To study and compare the result obtained with many other baseline models.</a:t>
            </a:r>
            <a:endParaRPr b="1" sz="1500"/>
          </a:p>
          <a:p>
            <a:pPr indent="0" lvl="0" marL="457200" rtl="0" algn="l">
              <a:lnSpc>
                <a:spcPct val="100000"/>
              </a:lnSpc>
              <a:spcBef>
                <a:spcPts val="160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 calcmode="lin" valueType="num">
                                      <p:cBhvr additive="base">
                                        <p:cTn dur="1000"/>
                                        <p:tgtEl>
                                          <p:spTgt spid="9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anim calcmode="lin" valueType="num">
                                      <p:cBhvr additive="base">
                                        <p:cTn dur="1000"/>
                                        <p:tgtEl>
                                          <p:spTgt spid="9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anim calcmode="lin" valueType="num">
                                      <p:cBhvr additive="base">
                                        <p:cTn dur="1000"/>
                                        <p:tgtEl>
                                          <p:spTgt spid="98">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anim calcmode="lin" valueType="num">
                                      <p:cBhvr additive="base">
                                        <p:cTn dur="1000"/>
                                        <p:tgtEl>
                                          <p:spTgt spid="98">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anim calcmode="lin" valueType="num">
                                      <p:cBhvr additive="base">
                                        <p:cTn dur="1000"/>
                                        <p:tgtEl>
                                          <p:spTgt spid="98">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anim calcmode="lin" valueType="num">
                                      <p:cBhvr additive="base">
                                        <p:cTn dur="1000"/>
                                        <p:tgtEl>
                                          <p:spTgt spid="98">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198425" y="702075"/>
            <a:ext cx="8504700" cy="39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3. Literature Survey</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graphicFrame>
        <p:nvGraphicFramePr>
          <p:cNvPr id="104" name="Google Shape;104;p18"/>
          <p:cNvGraphicFramePr/>
          <p:nvPr/>
        </p:nvGraphicFramePr>
        <p:xfrm>
          <a:off x="441225" y="886750"/>
          <a:ext cx="3000000" cy="3000000"/>
        </p:xfrm>
        <a:graphic>
          <a:graphicData uri="http://schemas.openxmlformats.org/drawingml/2006/table">
            <a:tbl>
              <a:tblPr>
                <a:noFill/>
                <a:tableStyleId>{F69FAE52-5A9C-44E1-824A-42C386EAA438}</a:tableStyleId>
              </a:tblPr>
              <a:tblGrid>
                <a:gridCol w="2449675"/>
                <a:gridCol w="2524800"/>
                <a:gridCol w="3530200"/>
              </a:tblGrid>
              <a:tr h="459600">
                <a:tc>
                  <a:txBody>
                    <a:bodyPr/>
                    <a:lstStyle/>
                    <a:p>
                      <a:pPr indent="0" lvl="0" marL="0" rtl="0" algn="l">
                        <a:spcBef>
                          <a:spcPts val="0"/>
                        </a:spcBef>
                        <a:spcAft>
                          <a:spcPts val="0"/>
                        </a:spcAft>
                        <a:buNone/>
                      </a:pPr>
                      <a:r>
                        <a:rPr b="1" lang="en" sz="2000"/>
                        <a:t>Author &amp; Year</a:t>
                      </a:r>
                      <a:endParaRPr b="1" sz="2000"/>
                    </a:p>
                  </a:txBody>
                  <a:tcPr marT="91425" marB="91425" marR="91425" marL="91425"/>
                </a:tc>
                <a:tc>
                  <a:txBody>
                    <a:bodyPr/>
                    <a:lstStyle/>
                    <a:p>
                      <a:pPr indent="0" lvl="0" marL="0" rtl="0" algn="l">
                        <a:spcBef>
                          <a:spcPts val="0"/>
                        </a:spcBef>
                        <a:spcAft>
                          <a:spcPts val="0"/>
                        </a:spcAft>
                        <a:buNone/>
                      </a:pPr>
                      <a:r>
                        <a:rPr b="1" lang="en" sz="2000"/>
                        <a:t>Paper title </a:t>
                      </a:r>
                      <a:endParaRPr b="1" sz="2000"/>
                    </a:p>
                  </a:txBody>
                  <a:tcPr marT="91425" marB="91425" marR="91425" marL="91425"/>
                </a:tc>
                <a:tc>
                  <a:txBody>
                    <a:bodyPr/>
                    <a:lstStyle/>
                    <a:p>
                      <a:pPr indent="0" lvl="0" marL="0" rtl="0" algn="l">
                        <a:spcBef>
                          <a:spcPts val="0"/>
                        </a:spcBef>
                        <a:spcAft>
                          <a:spcPts val="0"/>
                        </a:spcAft>
                        <a:buNone/>
                      </a:pPr>
                      <a:r>
                        <a:rPr b="1" lang="en" sz="2000"/>
                        <a:t>Short Description </a:t>
                      </a:r>
                      <a:endParaRPr b="1" sz="2000"/>
                    </a:p>
                  </a:txBody>
                  <a:tcPr marT="91425" marB="91425" marR="91425" marL="91425"/>
                </a:tc>
              </a:tr>
              <a:tr h="825725">
                <a:tc>
                  <a:txBody>
                    <a:bodyPr/>
                    <a:lstStyle/>
                    <a:p>
                      <a:pPr indent="0" lvl="0" marL="0" rtl="0" algn="l">
                        <a:spcBef>
                          <a:spcPts val="0"/>
                        </a:spcBef>
                        <a:spcAft>
                          <a:spcPts val="0"/>
                        </a:spcAft>
                        <a:buNone/>
                      </a:pPr>
                      <a:r>
                        <a:rPr lang="en" sz="1000"/>
                        <a:t>Eugenio Tacchini, Gabriele Ballarin, Marco L. Della Vedova, Stefano Moret, and Luca de Alfaro(2017)</a:t>
                      </a:r>
                      <a:endParaRPr sz="1000"/>
                    </a:p>
                  </a:txBody>
                  <a:tcPr marT="91425" marB="91425" marR="91425" marL="91425"/>
                </a:tc>
                <a:tc>
                  <a:txBody>
                    <a:bodyPr/>
                    <a:lstStyle/>
                    <a:p>
                      <a:pPr indent="0" lvl="0" marL="0" rtl="0" algn="l">
                        <a:spcBef>
                          <a:spcPts val="0"/>
                        </a:spcBef>
                        <a:spcAft>
                          <a:spcPts val="0"/>
                        </a:spcAft>
                        <a:buNone/>
                      </a:pPr>
                      <a:r>
                        <a:rPr lang="en" sz="1000"/>
                        <a:t>Some Like it Hoax : Automated Fake News Detection in Social Networks </a:t>
                      </a:r>
                      <a:endParaRPr sz="1000"/>
                    </a:p>
                  </a:txBody>
                  <a:tcPr marT="91425" marB="91425" marR="91425" marL="91425"/>
                </a:tc>
                <a:tc>
                  <a:txBody>
                    <a:bodyPr/>
                    <a:lstStyle/>
                    <a:p>
                      <a:pPr indent="0" lvl="0" marL="0" rtl="0" algn="l">
                        <a:spcBef>
                          <a:spcPts val="0"/>
                        </a:spcBef>
                        <a:spcAft>
                          <a:spcPts val="0"/>
                        </a:spcAft>
                        <a:buNone/>
                      </a:pPr>
                      <a:r>
                        <a:rPr lang="en" sz="1000"/>
                        <a:t>They present two classification techniques, one based on logistic regression, the other on a novel adaptation of boolean crowdsourcing algorithms. </a:t>
                      </a:r>
                      <a:endParaRPr sz="1000"/>
                    </a:p>
                  </a:txBody>
                  <a:tcPr marT="91425" marB="91425" marR="91425" marL="91425"/>
                </a:tc>
              </a:tr>
              <a:tr h="698825">
                <a:tc>
                  <a:txBody>
                    <a:bodyPr/>
                    <a:lstStyle/>
                    <a:p>
                      <a:pPr indent="0" lvl="0" marL="0" rtl="0" algn="l">
                        <a:spcBef>
                          <a:spcPts val="0"/>
                        </a:spcBef>
                        <a:spcAft>
                          <a:spcPts val="0"/>
                        </a:spcAft>
                        <a:buNone/>
                      </a:pPr>
                      <a:r>
                        <a:rPr lang="en" sz="1000"/>
                        <a:t>Federico Monti, Fabrizio Frasca, Davide Eynard, Damon Mannion(2019)</a:t>
                      </a:r>
                      <a:endParaRPr sz="1000"/>
                    </a:p>
                  </a:txBody>
                  <a:tcPr marT="91425" marB="91425" marR="91425" marL="91425"/>
                </a:tc>
                <a:tc>
                  <a:txBody>
                    <a:bodyPr/>
                    <a:lstStyle/>
                    <a:p>
                      <a:pPr indent="0" lvl="0" marL="0" rtl="0" algn="l">
                        <a:spcBef>
                          <a:spcPts val="0"/>
                        </a:spcBef>
                        <a:spcAft>
                          <a:spcPts val="0"/>
                        </a:spcAft>
                        <a:buNone/>
                      </a:pPr>
                      <a:r>
                        <a:rPr lang="en" sz="1000"/>
                        <a:t>Fake News Detection on Social Media using Geometric Deep Learning</a:t>
                      </a:r>
                      <a:endParaRPr sz="1000"/>
                    </a:p>
                  </a:txBody>
                  <a:tcPr marT="91425" marB="91425" marR="91425" marL="91425"/>
                </a:tc>
                <a:tc>
                  <a:txBody>
                    <a:bodyPr/>
                    <a:lstStyle/>
                    <a:p>
                      <a:pPr indent="0" lvl="0" marL="0" rtl="0" algn="l">
                        <a:spcBef>
                          <a:spcPts val="0"/>
                        </a:spcBef>
                        <a:spcAft>
                          <a:spcPts val="0"/>
                        </a:spcAft>
                        <a:buNone/>
                      </a:pPr>
                      <a:r>
                        <a:rPr lang="en" sz="1000"/>
                        <a:t>The model was trained and tested on news stories, verified by professional fact-checking organizations, that were spread on Twitter.</a:t>
                      </a:r>
                      <a:endParaRPr sz="1000"/>
                    </a:p>
                  </a:txBody>
                  <a:tcPr marT="91425" marB="91425" marR="91425" marL="91425"/>
                </a:tc>
              </a:tr>
              <a:tr h="790875">
                <a:tc>
                  <a:txBody>
                    <a:bodyPr/>
                    <a:lstStyle/>
                    <a:p>
                      <a:pPr indent="0" lvl="0" marL="0" rtl="0" algn="l">
                        <a:spcBef>
                          <a:spcPts val="0"/>
                        </a:spcBef>
                        <a:spcAft>
                          <a:spcPts val="0"/>
                        </a:spcAft>
                        <a:buNone/>
                      </a:pPr>
                      <a:r>
                        <a:rPr lang="en" sz="1000"/>
                        <a:t>Rowan Zellers , Ari Holtzman , Hannah Rashkin, Yonatan Bisk, Ali Farhadi, Franziska Roesner(2020)</a:t>
                      </a:r>
                      <a:endParaRPr sz="1000"/>
                    </a:p>
                  </a:txBody>
                  <a:tcPr marT="91425" marB="91425" marR="91425" marL="91425"/>
                </a:tc>
                <a:tc>
                  <a:txBody>
                    <a:bodyPr/>
                    <a:lstStyle/>
                    <a:p>
                      <a:pPr indent="0" lvl="0" marL="0" rtl="0" algn="l">
                        <a:spcBef>
                          <a:spcPts val="0"/>
                        </a:spcBef>
                        <a:spcAft>
                          <a:spcPts val="0"/>
                        </a:spcAft>
                        <a:buNone/>
                      </a:pPr>
                      <a:r>
                        <a:rPr lang="en" sz="1000"/>
                        <a:t>Defending Against Neural Fake News </a:t>
                      </a:r>
                      <a:endParaRPr sz="1000"/>
                    </a:p>
                  </a:txBody>
                  <a:tcPr marT="91425" marB="91425" marR="91425" marL="91425"/>
                </a:tc>
                <a:tc>
                  <a:txBody>
                    <a:bodyPr/>
                    <a:lstStyle/>
                    <a:p>
                      <a:pPr indent="0" lvl="0" marL="0" rtl="0" algn="l">
                        <a:spcBef>
                          <a:spcPts val="0"/>
                        </a:spcBef>
                        <a:spcAft>
                          <a:spcPts val="0"/>
                        </a:spcAft>
                        <a:buNone/>
                      </a:pPr>
                      <a:r>
                        <a:rPr lang="en" sz="1000"/>
                        <a:t>This paper investigates the threats posed by adversaries seeking to spread disinformation.A controllable language model named Grover – suggests that these threats are real and dangerous.</a:t>
                      </a:r>
                      <a:endParaRPr sz="1000"/>
                    </a:p>
                  </a:txBody>
                  <a:tcPr marT="91425" marB="91425" marR="91425" marL="91425"/>
                </a:tc>
              </a:tr>
              <a:tr h="942975">
                <a:tc>
                  <a:txBody>
                    <a:bodyPr/>
                    <a:lstStyle/>
                    <a:p>
                      <a:pPr indent="0" lvl="0" marL="0" rtl="0" algn="l">
                        <a:spcBef>
                          <a:spcPts val="0"/>
                        </a:spcBef>
                        <a:spcAft>
                          <a:spcPts val="0"/>
                        </a:spcAft>
                        <a:buNone/>
                      </a:pPr>
                      <a:r>
                        <a:rPr lang="en" sz="1000"/>
                        <a:t>Yi-Ju Lu, Cheng-Te Li(2020)</a:t>
                      </a:r>
                      <a:endParaRPr sz="1000"/>
                    </a:p>
                  </a:txBody>
                  <a:tcPr marT="91425" marB="91425" marR="91425" marL="91425"/>
                </a:tc>
                <a:tc>
                  <a:txBody>
                    <a:bodyPr/>
                    <a:lstStyle/>
                    <a:p>
                      <a:pPr indent="0" lvl="0" marL="0" rtl="0" algn="l">
                        <a:spcBef>
                          <a:spcPts val="0"/>
                        </a:spcBef>
                        <a:spcAft>
                          <a:spcPts val="0"/>
                        </a:spcAft>
                        <a:buNone/>
                      </a:pPr>
                      <a:r>
                        <a:rPr lang="en" sz="1000"/>
                        <a:t>GCAN: Graph-aware Co-Attention Networks for Explainable Fake News Detection on Social Media</a:t>
                      </a:r>
                      <a:endParaRPr sz="1000"/>
                    </a:p>
                  </a:txBody>
                  <a:tcPr marT="91425" marB="91425" marR="91425" marL="91425"/>
                </a:tc>
                <a:tc>
                  <a:txBody>
                    <a:bodyPr/>
                    <a:lstStyle/>
                    <a:p>
                      <a:pPr indent="0" lvl="0" marL="0" rtl="0" algn="l">
                        <a:spcBef>
                          <a:spcPts val="0"/>
                        </a:spcBef>
                        <a:spcAft>
                          <a:spcPts val="0"/>
                        </a:spcAft>
                        <a:buNone/>
                      </a:pPr>
                      <a:r>
                        <a:rPr lang="en" sz="1000"/>
                        <a:t> Extensive experiments conducted on real tweet datasets exhibit that GCAN can significantly outperform state-of-the-art methods by 16% in accuracy on average. In addition, the case studies also show that GCAN can produce reasonable explanations. </a:t>
                      </a:r>
                      <a:endParaRPr sz="1000"/>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p19"/>
          <p:cNvGraphicFramePr/>
          <p:nvPr/>
        </p:nvGraphicFramePr>
        <p:xfrm>
          <a:off x="230950" y="477160"/>
          <a:ext cx="3000000" cy="3000000"/>
        </p:xfrm>
        <a:graphic>
          <a:graphicData uri="http://schemas.openxmlformats.org/drawingml/2006/table">
            <a:tbl>
              <a:tblPr>
                <a:noFill/>
                <a:tableStyleId>{F69FAE52-5A9C-44E1-824A-42C386EAA438}</a:tableStyleId>
              </a:tblPr>
              <a:tblGrid>
                <a:gridCol w="2086875"/>
                <a:gridCol w="2747875"/>
                <a:gridCol w="3637525"/>
              </a:tblGrid>
              <a:tr h="792450">
                <a:tc>
                  <a:txBody>
                    <a:bodyPr/>
                    <a:lstStyle/>
                    <a:p>
                      <a:pPr indent="0" lvl="0" marL="0" rtl="0" algn="l">
                        <a:spcBef>
                          <a:spcPts val="0"/>
                        </a:spcBef>
                        <a:spcAft>
                          <a:spcPts val="0"/>
                        </a:spcAft>
                        <a:buNone/>
                      </a:pPr>
                      <a:r>
                        <a:rPr lang="en" sz="1000"/>
                        <a:t>Tanik Saikh,Arkadipta De,</a:t>
                      </a:r>
                      <a:endParaRPr sz="1000"/>
                    </a:p>
                    <a:p>
                      <a:pPr indent="0" lvl="0" marL="0" rtl="0" algn="l">
                        <a:spcBef>
                          <a:spcPts val="0"/>
                        </a:spcBef>
                        <a:spcAft>
                          <a:spcPts val="0"/>
                        </a:spcAft>
                        <a:buNone/>
                      </a:pPr>
                      <a:r>
                        <a:rPr lang="en" sz="1000"/>
                        <a:t>Asif Ekbal,Pushpak</a:t>
                      </a:r>
                      <a:endParaRPr sz="1000"/>
                    </a:p>
                    <a:p>
                      <a:pPr indent="0" lvl="0" marL="0" rtl="0" algn="l">
                        <a:spcBef>
                          <a:spcPts val="0"/>
                        </a:spcBef>
                        <a:spcAft>
                          <a:spcPts val="0"/>
                        </a:spcAft>
                        <a:buNone/>
                      </a:pPr>
                      <a:r>
                        <a:rPr lang="en" sz="1000"/>
                        <a:t>Bhattacharyya</a:t>
                      </a:r>
                      <a:endParaRPr sz="1000"/>
                    </a:p>
                    <a:p>
                      <a:pPr indent="0" lvl="0" marL="0" rtl="0" algn="l">
                        <a:spcBef>
                          <a:spcPts val="0"/>
                        </a:spcBef>
                        <a:spcAft>
                          <a:spcPts val="0"/>
                        </a:spcAft>
                        <a:buNone/>
                      </a:pPr>
                      <a:r>
                        <a:rPr lang="en" sz="1000"/>
                        <a:t>(2020)</a:t>
                      </a:r>
                      <a:endParaRPr sz="1000"/>
                    </a:p>
                  </a:txBody>
                  <a:tcPr marT="91425" marB="91425" marR="91425" marL="91425"/>
                </a:tc>
                <a:tc>
                  <a:txBody>
                    <a:bodyPr/>
                    <a:lstStyle/>
                    <a:p>
                      <a:pPr indent="0" lvl="0" marL="0" rtl="0" algn="l">
                        <a:spcBef>
                          <a:spcPts val="0"/>
                        </a:spcBef>
                        <a:spcAft>
                          <a:spcPts val="0"/>
                        </a:spcAft>
                        <a:buNone/>
                      </a:pPr>
                      <a:r>
                        <a:rPr lang="en" sz="1000"/>
                        <a:t>A Deep Learning Approach for Automatic Detection of Fake News</a:t>
                      </a:r>
                      <a:endParaRPr sz="1000"/>
                    </a:p>
                  </a:txBody>
                  <a:tcPr marT="91425" marB="91425" marR="91425" marL="91425"/>
                </a:tc>
                <a:tc>
                  <a:txBody>
                    <a:bodyPr/>
                    <a:lstStyle/>
                    <a:p>
                      <a:pPr indent="0" lvl="0" marL="0" rtl="0" algn="l">
                        <a:spcBef>
                          <a:spcPts val="0"/>
                        </a:spcBef>
                        <a:spcAft>
                          <a:spcPts val="0"/>
                        </a:spcAft>
                        <a:buNone/>
                      </a:pPr>
                      <a:r>
                        <a:rPr lang="en" sz="1000"/>
                        <a:t>The proposed systems yield encouraging performance, outperforming the current handcrafted feature engineering based state-of-the art system with a significant margin of 3.08% and 9.3% by the two models, respectively. </a:t>
                      </a:r>
                      <a:endParaRPr sz="1000"/>
                    </a:p>
                  </a:txBody>
                  <a:tcPr marT="91425" marB="91425" marR="91425" marL="91425"/>
                </a:tc>
              </a:tr>
              <a:tr h="833625">
                <a:tc>
                  <a:txBody>
                    <a:bodyPr/>
                    <a:lstStyle/>
                    <a:p>
                      <a:pPr indent="0" lvl="0" marL="0" rtl="0" algn="l">
                        <a:spcBef>
                          <a:spcPts val="0"/>
                        </a:spcBef>
                        <a:spcAft>
                          <a:spcPts val="0"/>
                        </a:spcAft>
                        <a:buNone/>
                      </a:pPr>
                      <a:r>
                        <a:rPr lang="en" sz="1000"/>
                        <a:t>Chunyuan Yuan, Qianwen Ma, Wei Zhou, Jizhong Han and Songlin Hu(2020)</a:t>
                      </a:r>
                      <a:endParaRPr sz="1000"/>
                    </a:p>
                  </a:txBody>
                  <a:tcPr marT="91425" marB="91425" marR="91425" marL="91425"/>
                </a:tc>
                <a:tc>
                  <a:txBody>
                    <a:bodyPr/>
                    <a:lstStyle/>
                    <a:p>
                      <a:pPr indent="0" lvl="0" marL="0" rtl="0" algn="l">
                        <a:spcBef>
                          <a:spcPts val="0"/>
                        </a:spcBef>
                        <a:spcAft>
                          <a:spcPts val="0"/>
                        </a:spcAft>
                        <a:buNone/>
                      </a:pPr>
                      <a:r>
                        <a:rPr lang="en" sz="1000"/>
                        <a:t>Early Detection of Fake News by Utilizing the Credibility of News, Publishers, and Users Based on Weakly Supervised Learning.</a:t>
                      </a:r>
                      <a:endParaRPr sz="1000"/>
                    </a:p>
                  </a:txBody>
                  <a:tcPr marT="91425" marB="91425" marR="91425" marL="91425"/>
                </a:tc>
                <a:tc>
                  <a:txBody>
                    <a:bodyPr/>
                    <a:lstStyle/>
                    <a:p>
                      <a:pPr indent="0" lvl="0" marL="0" rtl="0" algn="l">
                        <a:spcBef>
                          <a:spcPts val="0"/>
                        </a:spcBef>
                        <a:spcAft>
                          <a:spcPts val="0"/>
                        </a:spcAft>
                        <a:buNone/>
                      </a:pPr>
                      <a:r>
                        <a:rPr lang="en" sz="1000"/>
                        <a:t>They propose a novel Structure-aware Multi-head Attention Network (SMAN), which combines the news content, publishing, and reposting relations of publishers and users, to jointly optimize the fake news detection and credibility prediction tasks.</a:t>
                      </a:r>
                      <a:endParaRPr sz="1000"/>
                    </a:p>
                  </a:txBody>
                  <a:tcPr marT="91425" marB="91425" marR="91425" marL="91425"/>
                </a:tc>
              </a:tr>
              <a:tr h="807475">
                <a:tc>
                  <a:txBody>
                    <a:bodyPr/>
                    <a:lstStyle/>
                    <a:p>
                      <a:pPr indent="0" lvl="0" marL="0" rtl="0" algn="l">
                        <a:spcBef>
                          <a:spcPts val="0"/>
                        </a:spcBef>
                        <a:spcAft>
                          <a:spcPts val="0"/>
                        </a:spcAft>
                        <a:buNone/>
                      </a:pPr>
                      <a:r>
                        <a:rPr lang="en" sz="1000"/>
                        <a:t>Gaurav Bhatt, Aman Sharma , Shivam Sharma, Ankush Nagpal,, Balasubramanian Raman , and Ankush Mittal(2017)</a:t>
                      </a:r>
                      <a:endParaRPr sz="1000"/>
                    </a:p>
                  </a:txBody>
                  <a:tcPr marT="91425" marB="91425" marR="91425" marL="91425"/>
                </a:tc>
                <a:tc>
                  <a:txBody>
                    <a:bodyPr/>
                    <a:lstStyle/>
                    <a:p>
                      <a:pPr indent="0" lvl="0" marL="0" rtl="0" algn="l">
                        <a:spcBef>
                          <a:spcPts val="0"/>
                        </a:spcBef>
                        <a:spcAft>
                          <a:spcPts val="0"/>
                        </a:spcAft>
                        <a:buNone/>
                      </a:pPr>
                      <a:r>
                        <a:rPr lang="en" sz="1000"/>
                        <a:t>On the Benefit of Combining Neural, Statistical and External Features for Fake News Identification.</a:t>
                      </a:r>
                      <a:endParaRPr sz="1000"/>
                    </a:p>
                  </a:txBody>
                  <a:tcPr marT="91425" marB="91425" marR="91425" marL="91425"/>
                </a:tc>
                <a:tc>
                  <a:txBody>
                    <a:bodyPr/>
                    <a:lstStyle/>
                    <a:p>
                      <a:pPr indent="0" lvl="0" marL="0" rtl="0" algn="l">
                        <a:spcBef>
                          <a:spcPts val="0"/>
                        </a:spcBef>
                        <a:spcAft>
                          <a:spcPts val="0"/>
                        </a:spcAft>
                        <a:buNone/>
                      </a:pPr>
                      <a:r>
                        <a:rPr lang="en" sz="1000"/>
                        <a:t>They present a novel idea that combines the neural, statistical and external features to provide an efficient solution to this problem.</a:t>
                      </a:r>
                      <a:endParaRPr sz="1000"/>
                    </a:p>
                  </a:txBody>
                  <a:tcPr marT="91425" marB="91425" marR="91425" marL="91425"/>
                </a:tc>
              </a:tr>
              <a:tr h="696250">
                <a:tc>
                  <a:txBody>
                    <a:bodyPr/>
                    <a:lstStyle/>
                    <a:p>
                      <a:pPr indent="0" lvl="0" marL="0" rtl="0" algn="l">
                        <a:spcBef>
                          <a:spcPts val="0"/>
                        </a:spcBef>
                        <a:spcAft>
                          <a:spcPts val="0"/>
                        </a:spcAft>
                        <a:buNone/>
                      </a:pPr>
                      <a:r>
                        <a:rPr lang="en" sz="1000"/>
                        <a:t>Jiawei Zhang , Limeng Cui , Yanjie Fu , Fisher B. Gouza (2018)</a:t>
                      </a:r>
                      <a:endParaRPr sz="1000"/>
                    </a:p>
                  </a:txBody>
                  <a:tcPr marT="91425" marB="91425" marR="91425" marL="91425"/>
                </a:tc>
                <a:tc>
                  <a:txBody>
                    <a:bodyPr/>
                    <a:lstStyle/>
                    <a:p>
                      <a:pPr indent="0" lvl="0" marL="0" rtl="0" algn="l">
                        <a:spcBef>
                          <a:spcPts val="0"/>
                        </a:spcBef>
                        <a:spcAft>
                          <a:spcPts val="0"/>
                        </a:spcAft>
                        <a:buNone/>
                      </a:pPr>
                      <a:r>
                        <a:rPr lang="en" sz="1000"/>
                        <a:t>Fake News Detection with Deep Diffusive Network Model </a:t>
                      </a:r>
                      <a:endParaRPr sz="1000"/>
                    </a:p>
                  </a:txBody>
                  <a:tcPr marT="91425" marB="91425" marR="91425" marL="91425"/>
                </a:tc>
                <a:tc>
                  <a:txBody>
                    <a:bodyPr/>
                    <a:lstStyle/>
                    <a:p>
                      <a:pPr indent="0" lvl="0" marL="0" rtl="0" algn="l">
                        <a:spcBef>
                          <a:spcPts val="0"/>
                        </a:spcBef>
                        <a:spcAft>
                          <a:spcPts val="0"/>
                        </a:spcAft>
                        <a:buNone/>
                      </a:pPr>
                      <a:r>
                        <a:rPr lang="en" sz="1000"/>
                        <a:t>This paper addresses the challenges introduced by the unknown characteristics of fake news and diverse connections among news articles, creators and subjects.</a:t>
                      </a:r>
                      <a:endParaRPr sz="1000"/>
                    </a:p>
                  </a:txBody>
                  <a:tcPr marT="91425" marB="91425" marR="91425" marL="91425"/>
                </a:tc>
              </a:tr>
              <a:tr h="833625">
                <a:tc>
                  <a:txBody>
                    <a:bodyPr/>
                    <a:lstStyle/>
                    <a:p>
                      <a:pPr indent="0" lvl="0" marL="0" rtl="0" algn="l">
                        <a:spcBef>
                          <a:spcPts val="0"/>
                        </a:spcBef>
                        <a:spcAft>
                          <a:spcPts val="0"/>
                        </a:spcAft>
                        <a:buNone/>
                      </a:pPr>
                      <a:r>
                        <a:rPr lang="en" sz="1000"/>
                        <a:t>Wei Wei and Xiaojun Wan(2017)</a:t>
                      </a:r>
                      <a:endParaRPr sz="1000"/>
                    </a:p>
                  </a:txBody>
                  <a:tcPr marT="91425" marB="91425" marR="91425" marL="91425"/>
                </a:tc>
                <a:tc>
                  <a:txBody>
                    <a:bodyPr/>
                    <a:lstStyle/>
                    <a:p>
                      <a:pPr indent="0" lvl="0" marL="0" rtl="0" algn="l">
                        <a:spcBef>
                          <a:spcPts val="0"/>
                        </a:spcBef>
                        <a:spcAft>
                          <a:spcPts val="0"/>
                        </a:spcAft>
                        <a:buNone/>
                      </a:pPr>
                      <a:r>
                        <a:rPr lang="en" sz="1000"/>
                        <a:t>Learning to Identify Ambiguous and Misleading News Headlines</a:t>
                      </a:r>
                      <a:endParaRPr sz="1000"/>
                    </a:p>
                  </a:txBody>
                  <a:tcPr marT="91425" marB="91425" marR="91425" marL="91425"/>
                </a:tc>
                <a:tc>
                  <a:txBody>
                    <a:bodyPr/>
                    <a:lstStyle/>
                    <a:p>
                      <a:pPr indent="0" lvl="0" marL="0" rtl="0" algn="l">
                        <a:spcBef>
                          <a:spcPts val="0"/>
                        </a:spcBef>
                        <a:spcAft>
                          <a:spcPts val="0"/>
                        </a:spcAft>
                        <a:buNone/>
                      </a:pPr>
                      <a:r>
                        <a:rPr lang="en" sz="1000"/>
                        <a:t>For the identification of misleading headlines, they extract features based on the congruence between headlines and bodies.Then they use  classifiers to detect inaccurate headlines crawled from different sources and conduct a data analysis.</a:t>
                      </a:r>
                      <a:endParaRPr sz="1000"/>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42625" y="575950"/>
            <a:ext cx="8279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Problem And Dataset</a:t>
            </a:r>
            <a:endParaRPr/>
          </a:p>
        </p:txBody>
      </p:sp>
      <p:sp>
        <p:nvSpPr>
          <p:cNvPr id="115" name="Google Shape;115;p20"/>
          <p:cNvSpPr txBox="1"/>
          <p:nvPr>
            <p:ph idx="1" type="body"/>
          </p:nvPr>
        </p:nvSpPr>
        <p:spPr>
          <a:xfrm>
            <a:off x="213675" y="1282050"/>
            <a:ext cx="5021400" cy="34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A.Problem Definition </a:t>
            </a:r>
            <a:endParaRPr b="1" sz="2100">
              <a:solidFill>
                <a:schemeClr val="dk1"/>
              </a:solidFill>
            </a:endParaRPr>
          </a:p>
          <a:p>
            <a:pPr indent="0" lvl="0" marL="0" rtl="0" algn="just">
              <a:spcBef>
                <a:spcPts val="0"/>
              </a:spcBef>
              <a:spcAft>
                <a:spcPts val="0"/>
              </a:spcAft>
              <a:buNone/>
            </a:pPr>
            <a:r>
              <a:rPr lang="en" sz="1600"/>
              <a:t>The specific problem we tackle is the Headline Incongruence Problem (Chesney et al. 2017), where a headline of news article holds unrelated or distinct claims with the stories across its body text. Such incongruity in news stories is a major characteristic as clickbait. Figure 1 demonstrates a representative example of such misinformation. The catchy news headline promises to tell certain benefits of yoga, yet the body  text mainly is an advertisement for a new yoga program.       </a:t>
            </a:r>
            <a:endParaRPr sz="1600"/>
          </a:p>
          <a:p>
            <a:pPr indent="0" lvl="0" marL="0" rtl="0" algn="r">
              <a:spcBef>
                <a:spcPts val="0"/>
              </a:spcBef>
              <a:spcAft>
                <a:spcPts val="0"/>
              </a:spcAft>
              <a:buNone/>
            </a:pPr>
            <a:r>
              <a:rPr lang="en" sz="1000"/>
              <a:t>Figure 1: A news article example of the incongruent headline(Ref ppr.: 2). </a:t>
            </a:r>
            <a:endParaRPr/>
          </a:p>
        </p:txBody>
      </p:sp>
      <p:pic>
        <p:nvPicPr>
          <p:cNvPr id="116" name="Google Shape;116;p20"/>
          <p:cNvPicPr preferRelativeResize="0"/>
          <p:nvPr/>
        </p:nvPicPr>
        <p:blipFill>
          <a:blip r:embed="rId3">
            <a:alphaModFix/>
          </a:blip>
          <a:stretch>
            <a:fillRect/>
          </a:stretch>
        </p:blipFill>
        <p:spPr>
          <a:xfrm>
            <a:off x="5387475" y="1363750"/>
            <a:ext cx="3604125" cy="29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83850" y="575950"/>
            <a:ext cx="8337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B.</a:t>
            </a:r>
            <a:r>
              <a:rPr lang="en" sz="2100">
                <a:solidFill>
                  <a:schemeClr val="dk1"/>
                </a:solidFill>
              </a:rPr>
              <a:t>Dataset</a:t>
            </a:r>
            <a:endParaRPr sz="2100">
              <a:solidFill>
                <a:schemeClr val="dk1"/>
              </a:solidFill>
            </a:endParaRPr>
          </a:p>
        </p:txBody>
      </p:sp>
      <p:sp>
        <p:nvSpPr>
          <p:cNvPr id="122" name="Google Shape;122;p21"/>
          <p:cNvSpPr txBox="1"/>
          <p:nvPr>
            <p:ph idx="1" type="body"/>
          </p:nvPr>
        </p:nvSpPr>
        <p:spPr>
          <a:xfrm>
            <a:off x="383850" y="1211350"/>
            <a:ext cx="5088000" cy="3393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We have </a:t>
            </a:r>
            <a:r>
              <a:rPr lang="en" sz="1300"/>
              <a:t>downloaded</a:t>
            </a:r>
            <a:r>
              <a:rPr lang="en" sz="1300"/>
              <a:t> the  ‘</a:t>
            </a:r>
            <a:r>
              <a:rPr lang="en" sz="1300">
                <a:highlight>
                  <a:srgbClr val="FFFFFF"/>
                </a:highlight>
                <a:latin typeface="Arial"/>
                <a:ea typeface="Arial"/>
                <a:cs typeface="Arial"/>
                <a:sym typeface="Arial"/>
              </a:rPr>
              <a:t>News Headlines Dataset For Sarcasm Detection’ from keggle. This is a high quality dataset created by Rishabh Mishra.</a:t>
            </a:r>
            <a:endParaRPr sz="1300">
              <a:highlight>
                <a:srgbClr val="FFFFFF"/>
              </a:highlight>
              <a:latin typeface="Arial"/>
              <a:ea typeface="Arial"/>
              <a:cs typeface="Arial"/>
              <a:sym typeface="Arial"/>
            </a:endParaRPr>
          </a:p>
          <a:p>
            <a:pPr indent="-311150" lvl="0" marL="457200" rtl="0" algn="l">
              <a:spcBef>
                <a:spcPts val="0"/>
              </a:spcBef>
              <a:spcAft>
                <a:spcPts val="0"/>
              </a:spcAft>
              <a:buSzPts val="1300"/>
              <a:buFont typeface="Arial"/>
              <a:buChar char="●"/>
            </a:pPr>
            <a:r>
              <a:rPr lang="en" sz="1300">
                <a:highlight>
                  <a:srgbClr val="FFFFFF"/>
                </a:highlight>
                <a:latin typeface="Arial"/>
                <a:ea typeface="Arial"/>
                <a:cs typeface="Arial"/>
                <a:sym typeface="Arial"/>
              </a:rPr>
              <a:t>Since news headlines are written by professionals in a formal manner, there are no spelling mistakes and informal usage. This reduces the sparsity and also increases the chance of finding pre-trained embeddings.</a:t>
            </a:r>
            <a:endParaRPr sz="1300">
              <a:highlight>
                <a:srgbClr val="FFFFFF"/>
              </a:highlight>
              <a:latin typeface="Arial"/>
              <a:ea typeface="Arial"/>
              <a:cs typeface="Arial"/>
              <a:sym typeface="Arial"/>
            </a:endParaRPr>
          </a:p>
          <a:p>
            <a:pPr indent="-311150" lvl="0" marL="457200" rtl="0" algn="l">
              <a:spcBef>
                <a:spcPts val="0"/>
              </a:spcBef>
              <a:spcAft>
                <a:spcPts val="0"/>
              </a:spcAft>
              <a:buSzPts val="1300"/>
              <a:buFont typeface="Arial"/>
              <a:buChar char="●"/>
            </a:pPr>
            <a:r>
              <a:rPr lang="en" sz="1300">
                <a:highlight>
                  <a:srgbClr val="FFFFFF"/>
                </a:highlight>
                <a:latin typeface="Arial"/>
                <a:ea typeface="Arial"/>
                <a:cs typeface="Arial"/>
                <a:sym typeface="Arial"/>
              </a:rPr>
              <a:t>To overcome the limitations related to noise in like in Twitter datasets, this News Headlines dataset for Sarcasm Detection is collected from two news website.</a:t>
            </a:r>
            <a:endParaRPr sz="1300">
              <a:highlight>
                <a:srgbClr val="FFFFFF"/>
              </a:highlight>
              <a:latin typeface="Arial"/>
              <a:ea typeface="Arial"/>
              <a:cs typeface="Arial"/>
              <a:sym typeface="Arial"/>
            </a:endParaRPr>
          </a:p>
          <a:p>
            <a:pPr indent="-311150" lvl="0" marL="457200" rtl="0" algn="l">
              <a:spcBef>
                <a:spcPts val="0"/>
              </a:spcBef>
              <a:spcAft>
                <a:spcPts val="0"/>
              </a:spcAft>
              <a:buSzPts val="1300"/>
              <a:buFont typeface="Arial"/>
              <a:buChar char="●"/>
            </a:pPr>
            <a:r>
              <a:rPr lang="en" sz="1300">
                <a:highlight>
                  <a:srgbClr val="FFFFFF"/>
                </a:highlight>
                <a:latin typeface="Arial"/>
                <a:ea typeface="Arial"/>
                <a:cs typeface="Arial"/>
                <a:sym typeface="Arial"/>
              </a:rPr>
              <a:t>They transformed word tokens to integers, which will be released with vocab to help researchers utilize the dataset without the language barrier. </a:t>
            </a:r>
            <a:endParaRPr sz="1300">
              <a:highlight>
                <a:srgbClr val="FFFFFF"/>
              </a:highlight>
              <a:latin typeface="Arial"/>
              <a:ea typeface="Arial"/>
              <a:cs typeface="Arial"/>
              <a:sym typeface="Arial"/>
            </a:endParaRPr>
          </a:p>
        </p:txBody>
      </p:sp>
      <p:sp>
        <p:nvSpPr>
          <p:cNvPr id="123" name="Google Shape;123;p21"/>
          <p:cNvSpPr txBox="1"/>
          <p:nvPr>
            <p:ph idx="2" type="body"/>
          </p:nvPr>
        </p:nvSpPr>
        <p:spPr>
          <a:xfrm>
            <a:off x="5650575" y="1289775"/>
            <a:ext cx="3071400" cy="3315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2"/>
              </a:buClr>
              <a:buSzPts val="1100"/>
              <a:buFont typeface="Arial"/>
              <a:buNone/>
            </a:pPr>
            <a:r>
              <a:rPr b="1" lang="en" sz="1500" u="sng">
                <a:solidFill>
                  <a:srgbClr val="202124"/>
                </a:solidFill>
                <a:latin typeface="Arial"/>
                <a:ea typeface="Arial"/>
                <a:cs typeface="Arial"/>
                <a:sym typeface="Arial"/>
              </a:rPr>
              <a:t>About the dataset  file</a:t>
            </a:r>
            <a:endParaRPr b="1" sz="1500" u="sng">
              <a:solidFill>
                <a:srgbClr val="202124"/>
              </a:solidFill>
              <a:latin typeface="Arial"/>
              <a:ea typeface="Arial"/>
              <a:cs typeface="Arial"/>
              <a:sym typeface="Arial"/>
            </a:endParaRPr>
          </a:p>
          <a:p>
            <a:pPr indent="0" lvl="0" marL="0" rtl="0" algn="l">
              <a:lnSpc>
                <a:spcPct val="157142"/>
              </a:lnSpc>
              <a:spcBef>
                <a:spcPts val="1200"/>
              </a:spcBef>
              <a:spcAft>
                <a:spcPts val="0"/>
              </a:spcAft>
              <a:buClr>
                <a:schemeClr val="dk2"/>
              </a:buClr>
              <a:buSzPts val="1100"/>
              <a:buFont typeface="Arial"/>
              <a:buNone/>
            </a:pPr>
            <a:r>
              <a:rPr lang="en" sz="1350">
                <a:latin typeface="Arial"/>
                <a:ea typeface="Arial"/>
                <a:cs typeface="Arial"/>
                <a:sym typeface="Arial"/>
              </a:rPr>
              <a:t>Each record consists of three attributes:</a:t>
            </a:r>
            <a:endParaRPr sz="1350">
              <a:latin typeface="Arial"/>
              <a:ea typeface="Arial"/>
              <a:cs typeface="Arial"/>
              <a:sym typeface="Arial"/>
            </a:endParaRPr>
          </a:p>
          <a:p>
            <a:pPr indent="-314325" lvl="0" marL="457200" rtl="0" algn="l">
              <a:spcBef>
                <a:spcPts val="1500"/>
              </a:spcBef>
              <a:spcAft>
                <a:spcPts val="0"/>
              </a:spcAft>
              <a:buSzPts val="1350"/>
              <a:buFont typeface="Arial"/>
              <a:buChar char="●"/>
            </a:pPr>
            <a:r>
              <a:rPr lang="en" sz="1350">
                <a:highlight>
                  <a:srgbClr val="F4F4F4"/>
                </a:highlight>
                <a:latin typeface="Roboto Mono"/>
                <a:ea typeface="Roboto Mono"/>
                <a:cs typeface="Roboto Mono"/>
                <a:sym typeface="Roboto Mono"/>
              </a:rPr>
              <a:t>is_sarcastic</a:t>
            </a:r>
            <a:r>
              <a:rPr lang="en" sz="1350">
                <a:latin typeface="Arial"/>
                <a:ea typeface="Arial"/>
                <a:cs typeface="Arial"/>
                <a:sym typeface="Arial"/>
              </a:rPr>
              <a:t>: 1 if the record is sarcastic otherwise 0</a:t>
            </a:r>
            <a:endParaRPr sz="1350">
              <a:latin typeface="Arial"/>
              <a:ea typeface="Arial"/>
              <a:cs typeface="Arial"/>
              <a:sym typeface="Arial"/>
            </a:endParaRPr>
          </a:p>
          <a:p>
            <a:pPr indent="-314325" lvl="0" marL="457200" rtl="0" algn="l">
              <a:spcBef>
                <a:spcPts val="0"/>
              </a:spcBef>
              <a:spcAft>
                <a:spcPts val="0"/>
              </a:spcAft>
              <a:buSzPts val="1350"/>
              <a:buFont typeface="Arial"/>
              <a:buChar char="●"/>
            </a:pPr>
            <a:r>
              <a:rPr lang="en" sz="1350">
                <a:highlight>
                  <a:srgbClr val="F4F4F4"/>
                </a:highlight>
                <a:latin typeface="Roboto Mono"/>
                <a:ea typeface="Roboto Mono"/>
                <a:cs typeface="Roboto Mono"/>
                <a:sym typeface="Roboto Mono"/>
              </a:rPr>
              <a:t>headline</a:t>
            </a:r>
            <a:r>
              <a:rPr lang="en" sz="1350">
                <a:latin typeface="Arial"/>
                <a:ea typeface="Arial"/>
                <a:cs typeface="Arial"/>
                <a:sym typeface="Arial"/>
              </a:rPr>
              <a:t>: the headline of the news article</a:t>
            </a:r>
            <a:endParaRPr sz="1350">
              <a:latin typeface="Arial"/>
              <a:ea typeface="Arial"/>
              <a:cs typeface="Arial"/>
              <a:sym typeface="Arial"/>
            </a:endParaRPr>
          </a:p>
          <a:p>
            <a:pPr indent="-314325" lvl="0" marL="457200" rtl="0" algn="l">
              <a:spcBef>
                <a:spcPts val="0"/>
              </a:spcBef>
              <a:spcAft>
                <a:spcPts val="0"/>
              </a:spcAft>
              <a:buSzPts val="1350"/>
              <a:buFont typeface="Arial"/>
              <a:buChar char="●"/>
            </a:pPr>
            <a:r>
              <a:rPr lang="en" sz="1350">
                <a:highlight>
                  <a:srgbClr val="F4F4F4"/>
                </a:highlight>
                <a:latin typeface="Roboto Mono"/>
                <a:ea typeface="Roboto Mono"/>
                <a:cs typeface="Roboto Mono"/>
                <a:sym typeface="Roboto Mono"/>
              </a:rPr>
              <a:t>article_link</a:t>
            </a:r>
            <a:r>
              <a:rPr lang="en" sz="1350">
                <a:latin typeface="Arial"/>
                <a:ea typeface="Arial"/>
                <a:cs typeface="Arial"/>
                <a:sym typeface="Arial"/>
              </a:rPr>
              <a:t>: link to the original news article. Useful for collecting supplementary data</a:t>
            </a:r>
            <a:endParaRPr sz="1350">
              <a:latin typeface="Arial"/>
              <a:ea typeface="Arial"/>
              <a:cs typeface="Arial"/>
              <a:sym typeface="Arial"/>
            </a:endParaRPr>
          </a:p>
          <a:p>
            <a:pPr indent="0" lvl="0" marL="0" rtl="0" algn="l">
              <a:spcBef>
                <a:spcPts val="300"/>
              </a:spcBef>
              <a:spcAft>
                <a:spcPts val="16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