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
      <p:font typeface="Old Standard TT"/>
      <p:regular r:id="rId48"/>
      <p:bold r:id="rId49"/>
      <p: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9A877A-9F03-4111-B771-D3FC9FCD3897}">
  <a:tblStyle styleId="{539A877A-9F03-4111-B771-D3FC9FCD389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A2B82E6-3B38-4F72-9B33-48AA0B4980F8}"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42" Type="http://schemas.openxmlformats.org/officeDocument/2006/relationships/font" Target="fonts/Raleway-italic.fntdata"/><Relationship Id="rId41" Type="http://schemas.openxmlformats.org/officeDocument/2006/relationships/font" Target="fonts/Raleway-bold.fntdata"/><Relationship Id="rId44" Type="http://schemas.openxmlformats.org/officeDocument/2006/relationships/font" Target="fonts/Lato-regular.fntdata"/><Relationship Id="rId43" Type="http://schemas.openxmlformats.org/officeDocument/2006/relationships/font" Target="fonts/Raleway-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ldStandardTT-regular.fntdata"/><Relationship Id="rId47" Type="http://schemas.openxmlformats.org/officeDocument/2006/relationships/font" Target="fonts/Lato-boldItalic.fntdata"/><Relationship Id="rId49" Type="http://schemas.openxmlformats.org/officeDocument/2006/relationships/font" Target="fonts/OldStandardT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OldStandardT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956333bd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956333bd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c83532e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6c83532e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956333bd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956333bd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0b973b20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0b973b20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a8b47683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a8b47683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6e0d90f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6e0d90f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6e0d90f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e6e0d90f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6e0d90f1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6e0d90f1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e6e0d90f1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e6e0d90f1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86448f60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86448f60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6448f6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6448f6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b86448f6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b86448f6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86448f6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86448f6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6448f6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6448f6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b86448f60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b86448f60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642f9ff4e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642f9ff4e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642f9ff4e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642f9ff4e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6448f60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6448f60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86448f60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86448f60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73870133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73870133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86448f60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86448f60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86448f60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86448f60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9977f71cb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9977f71cb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86448f60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86448f60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a8b4768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a8b4768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85e3064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85e3064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www.bbc.com/news/world-us-canada-41419190" TargetMode="External"/><Relationship Id="rId4" Type="http://schemas.openxmlformats.org/officeDocument/2006/relationships/hyperlink" Target="https://www.reuters.com/article/us-filmfestival-london-lastflagflying/linklaters-war-veteran-comedy-" TargetMode="External"/><Relationship Id="rId5" Type="http://schemas.openxmlformats.org/officeDocument/2006/relationships/hyperlink" Target="https://www.activistpost.com/2017/09/war-cash-backfires-indias-economy.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rishabhmisra.github.io/publications/" TargetMode="External"/><Relationship Id="rId4" Type="http://schemas.openxmlformats.org/officeDocument/2006/relationships/hyperlink" Target="https://en.wikipedia.org/wiki/Biological_neural_network"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506675" y="630225"/>
            <a:ext cx="8196600" cy="291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Deep Hierarchical Encoder For Detecting Incongruity Between News Headline and Body Text</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200">
                <a:solidFill>
                  <a:srgbClr val="38761D"/>
                </a:solidFill>
              </a:rPr>
              <a:t>M.Tech Dissertation</a:t>
            </a:r>
            <a:endParaRPr sz="2200">
              <a:solidFill>
                <a:srgbClr val="38761D"/>
              </a:solidFill>
            </a:endParaRPr>
          </a:p>
          <a:p>
            <a:pPr indent="0" lvl="0" marL="0" rtl="0" algn="ctr">
              <a:spcBef>
                <a:spcPts val="0"/>
              </a:spcBef>
              <a:spcAft>
                <a:spcPts val="0"/>
              </a:spcAft>
              <a:buNone/>
            </a:pPr>
            <a:r>
              <a:t/>
            </a:r>
            <a:endParaRPr sz="2200">
              <a:solidFill>
                <a:srgbClr val="38761D"/>
              </a:solidFill>
            </a:endParaRPr>
          </a:p>
          <a:p>
            <a:pPr indent="0" lvl="0" marL="0" rtl="0" algn="ctr">
              <a:spcBef>
                <a:spcPts val="0"/>
              </a:spcBef>
              <a:spcAft>
                <a:spcPts val="0"/>
              </a:spcAft>
              <a:buNone/>
            </a:pPr>
            <a:r>
              <a:t/>
            </a:r>
            <a:endParaRPr sz="2400">
              <a:solidFill>
                <a:srgbClr val="38761D"/>
              </a:solidFill>
            </a:endParaRPr>
          </a:p>
          <a:p>
            <a:pPr indent="0" lvl="0" marL="0" rtl="0" algn="ctr">
              <a:spcBef>
                <a:spcPts val="0"/>
              </a:spcBef>
              <a:spcAft>
                <a:spcPts val="0"/>
              </a:spcAft>
              <a:buNone/>
            </a:pPr>
            <a:r>
              <a:t/>
            </a:r>
            <a:endParaRPr sz="2400">
              <a:solidFill>
                <a:srgbClr val="38761D"/>
              </a:solidFill>
            </a:endParaRPr>
          </a:p>
          <a:p>
            <a:pPr indent="0" lvl="0" marL="0" rtl="0" algn="ctr">
              <a:spcBef>
                <a:spcPts val="0"/>
              </a:spcBef>
              <a:spcAft>
                <a:spcPts val="0"/>
              </a:spcAft>
              <a:buNone/>
            </a:pPr>
            <a:r>
              <a:t/>
            </a:r>
            <a:endParaRPr sz="2400">
              <a:solidFill>
                <a:srgbClr val="38761D"/>
              </a:solidFill>
            </a:endParaRPr>
          </a:p>
        </p:txBody>
      </p:sp>
      <p:sp>
        <p:nvSpPr>
          <p:cNvPr id="73" name="Google Shape;73;p13"/>
          <p:cNvSpPr txBox="1"/>
          <p:nvPr>
            <p:ph idx="1" type="subTitle"/>
          </p:nvPr>
        </p:nvSpPr>
        <p:spPr>
          <a:xfrm>
            <a:off x="844450" y="3546700"/>
            <a:ext cx="7877400" cy="121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2"/>
              </a:buClr>
              <a:buSzPts val="2400"/>
              <a:buFont typeface="Arial"/>
              <a:buNone/>
            </a:pPr>
            <a:r>
              <a:rPr lang="en">
                <a:solidFill>
                  <a:srgbClr val="B7B7B7"/>
                </a:solidFill>
                <a:latin typeface="Old Standard TT"/>
                <a:ea typeface="Old Standard TT"/>
                <a:cs typeface="Old Standard TT"/>
                <a:sym typeface="Old Standard TT"/>
              </a:rPr>
              <a:t>Presentation By:                                                    Under the supervision of:</a:t>
            </a:r>
            <a:endParaRPr>
              <a:solidFill>
                <a:srgbClr val="B7B7B7"/>
              </a:solidFill>
              <a:latin typeface="Old Standard TT"/>
              <a:ea typeface="Old Standard TT"/>
              <a:cs typeface="Old Standard TT"/>
              <a:sym typeface="Old Standard TT"/>
            </a:endParaRPr>
          </a:p>
          <a:p>
            <a:pPr indent="0" lvl="0" marL="0" rtl="0" algn="l">
              <a:spcBef>
                <a:spcPts val="0"/>
              </a:spcBef>
              <a:spcAft>
                <a:spcPts val="0"/>
              </a:spcAft>
              <a:buClr>
                <a:schemeClr val="dk2"/>
              </a:buClr>
              <a:buSzPts val="2400"/>
              <a:buFont typeface="Arial"/>
              <a:buNone/>
            </a:pPr>
            <a:r>
              <a:rPr lang="en">
                <a:solidFill>
                  <a:srgbClr val="B7B7B7"/>
                </a:solidFill>
                <a:latin typeface="Old Standard TT"/>
                <a:ea typeface="Old Standard TT"/>
                <a:cs typeface="Old Standard TT"/>
                <a:sym typeface="Old Standard TT"/>
              </a:rPr>
              <a:t>Mohd Amzad                                                          Prof. Dr. Bashir Alam</a:t>
            </a:r>
            <a:endParaRPr>
              <a:solidFill>
                <a:srgbClr val="B7B7B7"/>
              </a:solidFill>
              <a:latin typeface="Old Standard TT"/>
              <a:ea typeface="Old Standard TT"/>
              <a:cs typeface="Old Standard TT"/>
              <a:sym typeface="Old Standard TT"/>
            </a:endParaRPr>
          </a:p>
          <a:p>
            <a:pPr indent="0" lvl="0" marL="0" rtl="0" algn="l">
              <a:spcBef>
                <a:spcPts val="0"/>
              </a:spcBef>
              <a:spcAft>
                <a:spcPts val="0"/>
              </a:spcAft>
              <a:buClr>
                <a:schemeClr val="dk2"/>
              </a:buClr>
              <a:buSzPts val="2400"/>
              <a:buFont typeface="Arial"/>
              <a:buNone/>
            </a:pPr>
            <a:r>
              <a:rPr lang="en">
                <a:solidFill>
                  <a:srgbClr val="B7B7B7"/>
                </a:solidFill>
                <a:latin typeface="Old Standard TT"/>
                <a:ea typeface="Old Standard TT"/>
                <a:cs typeface="Old Standard TT"/>
                <a:sym typeface="Old Standard TT"/>
              </a:rPr>
              <a:t>M.Tech 4’th sem                                                 </a:t>
            </a:r>
            <a:r>
              <a:rPr lang="en">
                <a:solidFill>
                  <a:srgbClr val="B7B7B7"/>
                </a:solidFill>
                <a:latin typeface="Old Standard TT"/>
                <a:ea typeface="Old Standard TT"/>
                <a:cs typeface="Old Standard TT"/>
                <a:sym typeface="Old Standard TT"/>
              </a:rPr>
              <a:t>   </a:t>
            </a:r>
            <a:r>
              <a:rPr lang="en">
                <a:solidFill>
                  <a:srgbClr val="B7B7B7"/>
                </a:solidFill>
                <a:latin typeface="Old Standard TT"/>
                <a:ea typeface="Old Standard TT"/>
                <a:cs typeface="Old Standard TT"/>
                <a:sym typeface="Old Standard TT"/>
              </a:rPr>
              <a:t>Dept. Computer Engg, JMI</a:t>
            </a:r>
            <a:endParaRPr>
              <a:solidFill>
                <a:srgbClr val="B7B7B7"/>
              </a:solidFill>
              <a:latin typeface="Old Standard TT"/>
              <a:ea typeface="Old Standard TT"/>
              <a:cs typeface="Old Standard TT"/>
              <a:sym typeface="Old Standard TT"/>
            </a:endParaRPr>
          </a:p>
          <a:p>
            <a:pPr indent="0" lvl="0" marL="0" rtl="0" algn="l">
              <a:spcBef>
                <a:spcPts val="0"/>
              </a:spcBef>
              <a:spcAft>
                <a:spcPts val="0"/>
              </a:spcAft>
              <a:buNone/>
            </a:pPr>
            <a:r>
              <a:t/>
            </a:r>
            <a:endParaRPr/>
          </a:p>
        </p:txBody>
      </p:sp>
      <p:pic>
        <p:nvPicPr>
          <p:cNvPr id="74" name="Google Shape;74;p13"/>
          <p:cNvPicPr preferRelativeResize="0"/>
          <p:nvPr/>
        </p:nvPicPr>
        <p:blipFill>
          <a:blip r:embed="rId3">
            <a:alphaModFix/>
          </a:blip>
          <a:stretch>
            <a:fillRect/>
          </a:stretch>
        </p:blipFill>
        <p:spPr>
          <a:xfrm>
            <a:off x="3751275" y="2230150"/>
            <a:ext cx="1662925" cy="1316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03050" y="575950"/>
            <a:ext cx="83379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5 .</a:t>
            </a:r>
            <a:r>
              <a:rPr lang="en">
                <a:solidFill>
                  <a:schemeClr val="dk1"/>
                </a:solidFill>
              </a:rPr>
              <a:t>Dataset Description</a:t>
            </a:r>
            <a:endParaRPr>
              <a:solidFill>
                <a:schemeClr val="dk1"/>
              </a:solidFill>
            </a:endParaRPr>
          </a:p>
        </p:txBody>
      </p:sp>
      <p:sp>
        <p:nvSpPr>
          <p:cNvPr id="128" name="Google Shape;128;p22"/>
          <p:cNvSpPr txBox="1"/>
          <p:nvPr>
            <p:ph idx="1" type="body"/>
          </p:nvPr>
        </p:nvSpPr>
        <p:spPr>
          <a:xfrm>
            <a:off x="383850" y="1368450"/>
            <a:ext cx="5088000" cy="32364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SzPts val="1400"/>
              <a:buChar char="●"/>
            </a:pPr>
            <a:r>
              <a:rPr lang="en">
                <a:latin typeface="Arial"/>
                <a:ea typeface="Arial"/>
                <a:cs typeface="Arial"/>
                <a:sym typeface="Arial"/>
              </a:rPr>
              <a:t>We have downloaded the ‘Fake News Detection’ dataset from kaggle. This is a high-quality dataset with labeled attributes.</a:t>
            </a:r>
            <a:endParaRPr>
              <a:highlight>
                <a:srgbClr val="FFFFFF"/>
              </a:highlight>
              <a:latin typeface="Arial"/>
              <a:ea typeface="Arial"/>
              <a:cs typeface="Arial"/>
              <a:sym typeface="Arial"/>
            </a:endParaRPr>
          </a:p>
          <a:p>
            <a:pPr indent="-317500" lvl="0" marL="457200" rtl="0" algn="just">
              <a:spcBef>
                <a:spcPts val="0"/>
              </a:spcBef>
              <a:spcAft>
                <a:spcPts val="0"/>
              </a:spcAft>
              <a:buSzPts val="1400"/>
              <a:buFont typeface="Arial"/>
              <a:buChar char="●"/>
            </a:pPr>
            <a:r>
              <a:rPr lang="en">
                <a:latin typeface="Arial"/>
                <a:ea typeface="Arial"/>
                <a:cs typeface="Arial"/>
                <a:sym typeface="Arial"/>
              </a:rPr>
              <a:t>To overcome the limitations related to noise in datasets, this Fake  News Detection dataset for headline incongruence problem is collected from many news websites.</a:t>
            </a:r>
            <a:endParaRPr>
              <a:highlight>
                <a:srgbClr val="FFFFFF"/>
              </a:highlight>
              <a:latin typeface="Arial"/>
              <a:ea typeface="Arial"/>
              <a:cs typeface="Arial"/>
              <a:sym typeface="Arial"/>
            </a:endParaRPr>
          </a:p>
          <a:p>
            <a:pPr indent="-317500" lvl="0" marL="457200" rtl="0" algn="just">
              <a:spcBef>
                <a:spcPts val="0"/>
              </a:spcBef>
              <a:spcAft>
                <a:spcPts val="0"/>
              </a:spcAft>
              <a:buSzPts val="1400"/>
              <a:buFont typeface="Arial"/>
              <a:buChar char="●"/>
            </a:pPr>
            <a:r>
              <a:rPr lang="en">
                <a:latin typeface="Arial"/>
                <a:ea typeface="Arial"/>
                <a:cs typeface="Arial"/>
                <a:sym typeface="Arial"/>
              </a:rPr>
              <a:t>To cover a wide range of news, they crawled a total of 40 000 articles in six different domains (domestic, world, society, entertainment, sports, and technology) from major news sites.</a:t>
            </a:r>
            <a:endParaRPr>
              <a:highlight>
                <a:srgbClr val="FFFFFF"/>
              </a:highlight>
              <a:latin typeface="Arial"/>
              <a:ea typeface="Arial"/>
              <a:cs typeface="Arial"/>
              <a:sym typeface="Arial"/>
            </a:endParaRPr>
          </a:p>
        </p:txBody>
      </p:sp>
      <p:sp>
        <p:nvSpPr>
          <p:cNvPr id="129" name="Google Shape;129;p22"/>
          <p:cNvSpPr txBox="1"/>
          <p:nvPr>
            <p:ph idx="2" type="body"/>
          </p:nvPr>
        </p:nvSpPr>
        <p:spPr>
          <a:xfrm>
            <a:off x="5650575" y="1667300"/>
            <a:ext cx="3071400" cy="2937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2"/>
              </a:buClr>
              <a:buSzPts val="1100"/>
              <a:buFont typeface="Arial"/>
              <a:buNone/>
            </a:pPr>
            <a:r>
              <a:rPr b="1" lang="en" sz="1500" u="sng">
                <a:solidFill>
                  <a:srgbClr val="202124"/>
                </a:solidFill>
                <a:latin typeface="Arial"/>
                <a:ea typeface="Arial"/>
                <a:cs typeface="Arial"/>
                <a:sym typeface="Arial"/>
              </a:rPr>
              <a:t>About the dataset  file</a:t>
            </a:r>
            <a:endParaRPr b="1" sz="1500" u="sng">
              <a:solidFill>
                <a:srgbClr val="202124"/>
              </a:solidFill>
              <a:latin typeface="Arial"/>
              <a:ea typeface="Arial"/>
              <a:cs typeface="Arial"/>
              <a:sym typeface="Arial"/>
            </a:endParaRPr>
          </a:p>
          <a:p>
            <a:pPr indent="0" lvl="0" marL="0" rtl="0" algn="just">
              <a:lnSpc>
                <a:spcPct val="100000"/>
              </a:lnSpc>
              <a:spcBef>
                <a:spcPts val="0"/>
              </a:spcBef>
              <a:spcAft>
                <a:spcPts val="0"/>
              </a:spcAft>
              <a:buNone/>
            </a:pPr>
            <a:r>
              <a:rPr lang="en">
                <a:solidFill>
                  <a:srgbClr val="111111"/>
                </a:solidFill>
                <a:latin typeface="Arial"/>
                <a:ea typeface="Arial"/>
                <a:cs typeface="Arial"/>
                <a:sym typeface="Arial"/>
              </a:rPr>
              <a:t>Each record has four characteristics:</a:t>
            </a:r>
            <a:endParaRPr>
              <a:solidFill>
                <a:srgbClr val="111111"/>
              </a:solidFill>
              <a:latin typeface="Arial"/>
              <a:ea typeface="Arial"/>
              <a:cs typeface="Arial"/>
              <a:sym typeface="Arial"/>
            </a:endParaRPr>
          </a:p>
          <a:p>
            <a:pPr indent="-314325" lvl="0" marL="457200" rtl="0" algn="just">
              <a:lnSpc>
                <a:spcPct val="100000"/>
              </a:lnSpc>
              <a:spcBef>
                <a:spcPts val="1600"/>
              </a:spcBef>
              <a:spcAft>
                <a:spcPts val="0"/>
              </a:spcAft>
              <a:buSzPts val="1350"/>
              <a:buFont typeface="Arial"/>
              <a:buChar char="●"/>
            </a:pPr>
            <a:r>
              <a:rPr b="1" lang="en">
                <a:solidFill>
                  <a:srgbClr val="111111"/>
                </a:solidFill>
                <a:latin typeface="Arial"/>
                <a:ea typeface="Arial"/>
                <a:cs typeface="Arial"/>
                <a:sym typeface="Arial"/>
              </a:rPr>
              <a:t>Headline: </a:t>
            </a:r>
            <a:r>
              <a:rPr lang="en">
                <a:solidFill>
                  <a:srgbClr val="111111"/>
                </a:solidFill>
                <a:latin typeface="Arial"/>
                <a:ea typeface="Arial"/>
                <a:cs typeface="Arial"/>
                <a:sym typeface="Arial"/>
              </a:rPr>
              <a:t>the news article's headline.</a:t>
            </a:r>
            <a:endParaRPr>
              <a:solidFill>
                <a:srgbClr val="111111"/>
              </a:solidFill>
              <a:latin typeface="Arial"/>
              <a:ea typeface="Arial"/>
              <a:cs typeface="Arial"/>
              <a:sym typeface="Arial"/>
            </a:endParaRPr>
          </a:p>
          <a:p>
            <a:pPr indent="-314325" lvl="0" marL="457200" rtl="0" algn="just">
              <a:lnSpc>
                <a:spcPct val="100000"/>
              </a:lnSpc>
              <a:spcBef>
                <a:spcPts val="0"/>
              </a:spcBef>
              <a:spcAft>
                <a:spcPts val="0"/>
              </a:spcAft>
              <a:buSzPts val="1350"/>
              <a:buFont typeface="Arial"/>
              <a:buChar char="●"/>
            </a:pPr>
            <a:r>
              <a:rPr b="1" lang="en">
                <a:solidFill>
                  <a:srgbClr val="111111"/>
                </a:solidFill>
                <a:latin typeface="Arial"/>
                <a:ea typeface="Arial"/>
                <a:cs typeface="Arial"/>
                <a:sym typeface="Arial"/>
              </a:rPr>
              <a:t>Body: </a:t>
            </a:r>
            <a:r>
              <a:rPr lang="en">
                <a:solidFill>
                  <a:srgbClr val="111111"/>
                </a:solidFill>
                <a:latin typeface="Arial"/>
                <a:ea typeface="Arial"/>
                <a:cs typeface="Arial"/>
                <a:sym typeface="Arial"/>
              </a:rPr>
              <a:t>contains the body of the news article.</a:t>
            </a:r>
            <a:endParaRPr>
              <a:solidFill>
                <a:srgbClr val="111111"/>
              </a:solidFill>
              <a:latin typeface="Arial"/>
              <a:ea typeface="Arial"/>
              <a:cs typeface="Arial"/>
              <a:sym typeface="Arial"/>
            </a:endParaRPr>
          </a:p>
          <a:p>
            <a:pPr indent="-314325" lvl="0" marL="457200" rtl="0" algn="just">
              <a:lnSpc>
                <a:spcPct val="100000"/>
              </a:lnSpc>
              <a:spcBef>
                <a:spcPts val="0"/>
              </a:spcBef>
              <a:spcAft>
                <a:spcPts val="0"/>
              </a:spcAft>
              <a:buSzPts val="1350"/>
              <a:buFont typeface="Arial"/>
              <a:buChar char="●"/>
            </a:pPr>
            <a:r>
              <a:rPr b="1" lang="en">
                <a:solidFill>
                  <a:srgbClr val="111111"/>
                </a:solidFill>
                <a:latin typeface="Arial"/>
                <a:ea typeface="Arial"/>
                <a:cs typeface="Arial"/>
                <a:sym typeface="Arial"/>
              </a:rPr>
              <a:t>Article_link(URLs):</a:t>
            </a:r>
            <a:r>
              <a:rPr lang="en">
                <a:solidFill>
                  <a:srgbClr val="111111"/>
                </a:solidFill>
                <a:latin typeface="Arial"/>
                <a:ea typeface="Arial"/>
                <a:cs typeface="Arial"/>
                <a:sym typeface="Arial"/>
              </a:rPr>
              <a:t> Here's a link to the original news article. </a:t>
            </a:r>
            <a:endParaRPr>
              <a:solidFill>
                <a:srgbClr val="111111"/>
              </a:solidFill>
              <a:latin typeface="Arial"/>
              <a:ea typeface="Arial"/>
              <a:cs typeface="Arial"/>
              <a:sym typeface="Arial"/>
            </a:endParaRPr>
          </a:p>
          <a:p>
            <a:pPr indent="-314325" lvl="0" marL="457200" rtl="0" algn="just">
              <a:lnSpc>
                <a:spcPct val="100000"/>
              </a:lnSpc>
              <a:spcBef>
                <a:spcPts val="0"/>
              </a:spcBef>
              <a:spcAft>
                <a:spcPts val="0"/>
              </a:spcAft>
              <a:buSzPts val="1350"/>
              <a:buFont typeface="Arial"/>
              <a:buChar char="●"/>
            </a:pPr>
            <a:r>
              <a:rPr b="1" lang="en">
                <a:solidFill>
                  <a:srgbClr val="111111"/>
                </a:solidFill>
                <a:latin typeface="Arial"/>
                <a:ea typeface="Arial"/>
                <a:cs typeface="Arial"/>
                <a:sym typeface="Arial"/>
              </a:rPr>
              <a:t>Label:</a:t>
            </a:r>
            <a:r>
              <a:rPr lang="en">
                <a:solidFill>
                  <a:srgbClr val="111111"/>
                </a:solidFill>
                <a:latin typeface="Arial"/>
                <a:ea typeface="Arial"/>
                <a:cs typeface="Arial"/>
                <a:sym typeface="Arial"/>
              </a:rPr>
              <a:t> If </a:t>
            </a:r>
            <a:r>
              <a:rPr lang="en">
                <a:solidFill>
                  <a:srgbClr val="111111"/>
                </a:solidFill>
                <a:latin typeface="Arial"/>
                <a:ea typeface="Arial"/>
                <a:cs typeface="Arial"/>
                <a:sym typeface="Arial"/>
              </a:rPr>
              <a:t>the record</a:t>
            </a:r>
            <a:r>
              <a:rPr lang="en">
                <a:solidFill>
                  <a:srgbClr val="111111"/>
                </a:solidFill>
                <a:latin typeface="Arial"/>
                <a:ea typeface="Arial"/>
                <a:cs typeface="Arial"/>
                <a:sym typeface="Arial"/>
              </a:rPr>
              <a:t> is sarcastic/incongruent its value is 1, otherwise it is 0.</a:t>
            </a:r>
            <a:endParaRPr sz="1350">
              <a:latin typeface="Arial"/>
              <a:ea typeface="Arial"/>
              <a:cs typeface="Arial"/>
              <a:sym typeface="Arial"/>
            </a:endParaRPr>
          </a:p>
          <a:p>
            <a:pPr indent="0" lvl="0" marL="0" rtl="0" algn="l">
              <a:spcBef>
                <a:spcPts val="0"/>
              </a:spcBef>
              <a:spcAft>
                <a:spcPts val="1600"/>
              </a:spcAft>
              <a:buNone/>
            </a:pPr>
            <a:r>
              <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23"/>
          <p:cNvGraphicFramePr/>
          <p:nvPr/>
        </p:nvGraphicFramePr>
        <p:xfrm>
          <a:off x="152400" y="635800"/>
          <a:ext cx="3000000" cy="3000000"/>
        </p:xfrm>
        <a:graphic>
          <a:graphicData uri="http://schemas.openxmlformats.org/drawingml/2006/table">
            <a:tbl>
              <a:tblPr>
                <a:noFill/>
                <a:tableStyleId>{7A2B82E6-3B38-4F72-9B33-48AA0B4980F8}</a:tableStyleId>
              </a:tblPr>
              <a:tblGrid>
                <a:gridCol w="8882750"/>
              </a:tblGrid>
              <a:tr h="1216425">
                <a:tc>
                  <a:txBody>
                    <a:bodyPr/>
                    <a:lstStyle/>
                    <a:p>
                      <a:pPr indent="0" lvl="0" marL="0" rtl="0" algn="l">
                        <a:spcBef>
                          <a:spcPts val="0"/>
                        </a:spcBef>
                        <a:spcAft>
                          <a:spcPts val="0"/>
                        </a:spcAft>
                        <a:buNone/>
                      </a:pPr>
                      <a:r>
                        <a:rPr b="1" lang="en" sz="1350"/>
                        <a:t>URls:</a:t>
                      </a:r>
                      <a:r>
                        <a:rPr lang="en">
                          <a:solidFill>
                            <a:srgbClr val="202124"/>
                          </a:solidFill>
                        </a:rPr>
                        <a:t> </a:t>
                      </a:r>
                      <a:r>
                        <a:rPr lang="en" u="sng">
                          <a:solidFill>
                            <a:srgbClr val="1155CC"/>
                          </a:solidFill>
                          <a:highlight>
                            <a:srgbClr val="FFFFFF"/>
                          </a:highlight>
                          <a:hlinkClick r:id="rId3">
                            <a:extLst>
                              <a:ext uri="{A12FA001-AC4F-418D-AE19-62706E023703}">
                                <ahyp:hlinkClr val="tx"/>
                              </a:ext>
                            </a:extLst>
                          </a:hlinkClick>
                        </a:rPr>
                        <a:t>http://www.bbc.com/news/world-us-canada-41419190</a:t>
                      </a:r>
                      <a:endParaRPr>
                        <a:solidFill>
                          <a:srgbClr val="202124"/>
                        </a:solidFill>
                        <a:highlight>
                          <a:srgbClr val="FFFFFF"/>
                        </a:highlight>
                      </a:endParaRPr>
                    </a:p>
                    <a:p>
                      <a:pPr indent="0" lvl="0" marL="0" rtl="0" algn="l">
                        <a:spcBef>
                          <a:spcPts val="0"/>
                        </a:spcBef>
                        <a:spcAft>
                          <a:spcPts val="0"/>
                        </a:spcAft>
                        <a:buNone/>
                      </a:pPr>
                      <a:r>
                        <a:rPr b="1" lang="en" sz="1350"/>
                        <a:t>Headline: </a:t>
                      </a:r>
                      <a:r>
                        <a:rPr lang="en">
                          <a:solidFill>
                            <a:srgbClr val="202124"/>
                          </a:solidFill>
                          <a:highlight>
                            <a:srgbClr val="FFFFFF"/>
                          </a:highlight>
                        </a:rPr>
                        <a:t>Four ways Bob Corker skewered Donald Trump</a:t>
                      </a:r>
                      <a:endParaRPr sz="1350"/>
                    </a:p>
                    <a:p>
                      <a:pPr indent="0" lvl="0" marL="0" rtl="0" algn="l">
                        <a:spcBef>
                          <a:spcPts val="0"/>
                        </a:spcBef>
                        <a:spcAft>
                          <a:spcPts val="0"/>
                        </a:spcAft>
                        <a:buNone/>
                      </a:pPr>
                      <a:r>
                        <a:rPr b="1" lang="en" sz="1350"/>
                        <a:t>Body: </a:t>
                      </a:r>
                      <a:r>
                        <a:rPr lang="en">
                          <a:solidFill>
                            <a:srgbClr val="202124"/>
                          </a:solidFill>
                          <a:highlight>
                            <a:srgbClr val="FFFFFF"/>
                          </a:highlight>
                        </a:rPr>
                        <a:t>Image copyright Getty Images On Sunday morning, Donald Trump went off on a Twitter tirade against a ...</a:t>
                      </a:r>
                      <a:endParaRPr>
                        <a:solidFill>
                          <a:srgbClr val="202124"/>
                        </a:solidFill>
                      </a:endParaRPr>
                    </a:p>
                    <a:p>
                      <a:pPr indent="0" lvl="0" marL="0" rtl="0" algn="l">
                        <a:spcBef>
                          <a:spcPts val="0"/>
                        </a:spcBef>
                        <a:spcAft>
                          <a:spcPts val="0"/>
                        </a:spcAft>
                        <a:buNone/>
                      </a:pPr>
                      <a:r>
                        <a:rPr b="1" lang="en" sz="1350"/>
                        <a:t>Label:</a:t>
                      </a:r>
                      <a:r>
                        <a:rPr lang="en" sz="1350"/>
                        <a:t> 1</a:t>
                      </a:r>
                      <a:endParaRPr sz="1350"/>
                    </a:p>
                    <a:p>
                      <a:pPr indent="0" lvl="0" marL="0" rtl="0" algn="l">
                        <a:spcBef>
                          <a:spcPts val="0"/>
                        </a:spcBef>
                        <a:spcAft>
                          <a:spcPts val="0"/>
                        </a:spcAft>
                        <a:buNone/>
                      </a:pPr>
                      <a:r>
                        <a:t/>
                      </a:r>
                      <a:endParaRPr sz="1350"/>
                    </a:p>
                  </a:txBody>
                  <a:tcPr marT="63500" marB="63500" marR="63500" marL="63500"/>
                </a:tc>
              </a:tr>
              <a:tr h="1253975">
                <a:tc>
                  <a:txBody>
                    <a:bodyPr/>
                    <a:lstStyle/>
                    <a:p>
                      <a:pPr indent="0" lvl="0" marL="0" rtl="0" algn="l">
                        <a:spcBef>
                          <a:spcPts val="0"/>
                        </a:spcBef>
                        <a:spcAft>
                          <a:spcPts val="0"/>
                        </a:spcAft>
                        <a:buNone/>
                      </a:pPr>
                      <a:r>
                        <a:rPr b="1" lang="en" sz="1350"/>
                        <a:t>URLs:</a:t>
                      </a:r>
                      <a:r>
                        <a:rPr lang="en" sz="1350"/>
                        <a:t> </a:t>
                      </a:r>
                      <a:r>
                        <a:rPr lang="en" u="sng">
                          <a:solidFill>
                            <a:srgbClr val="1155CC"/>
                          </a:solidFill>
                          <a:highlight>
                            <a:srgbClr val="FFFFFF"/>
                          </a:highlight>
                          <a:hlinkClick r:id="rId4">
                            <a:extLst>
                              <a:ext uri="{A12FA001-AC4F-418D-AE19-62706E023703}">
                                <ahyp:hlinkClr val="tx"/>
                              </a:ext>
                            </a:extLst>
                          </a:hlinkClick>
                        </a:rPr>
                        <a:t>https://www.reuters.com/article/us-filmfestival-london-lastflagflying/linklaters-war-veteran-comedy-</a:t>
                      </a:r>
                      <a:r>
                        <a:rPr lang="en">
                          <a:solidFill>
                            <a:srgbClr val="202124"/>
                          </a:solidFill>
                          <a:highlight>
                            <a:srgbClr val="FFFFFF"/>
                          </a:highlight>
                        </a:rPr>
                        <a:t>...</a:t>
                      </a:r>
                      <a:endParaRPr>
                        <a:solidFill>
                          <a:srgbClr val="202124"/>
                        </a:solidFill>
                        <a:highlight>
                          <a:srgbClr val="FFFFFF"/>
                        </a:highlight>
                      </a:endParaRPr>
                    </a:p>
                    <a:p>
                      <a:pPr indent="0" lvl="0" marL="0" rtl="0" algn="l">
                        <a:spcBef>
                          <a:spcPts val="0"/>
                        </a:spcBef>
                        <a:spcAft>
                          <a:spcPts val="0"/>
                        </a:spcAft>
                        <a:buNone/>
                      </a:pPr>
                      <a:r>
                        <a:rPr b="1" lang="en" sz="1350"/>
                        <a:t>Headline:</a:t>
                      </a:r>
                      <a:r>
                        <a:rPr lang="en" sz="1350"/>
                        <a:t> </a:t>
                      </a:r>
                      <a:r>
                        <a:rPr lang="en">
                          <a:highlight>
                            <a:srgbClr val="FFFFFF"/>
                          </a:highlight>
                        </a:rPr>
                        <a:t>Linklater's war veteran comedy speaks to modern America, says star</a:t>
                      </a:r>
                      <a:endParaRPr>
                        <a:highlight>
                          <a:srgbClr val="FFFFFF"/>
                        </a:highlight>
                      </a:endParaRPr>
                    </a:p>
                    <a:p>
                      <a:pPr indent="0" lvl="0" marL="0" rtl="0" algn="l">
                        <a:spcBef>
                          <a:spcPts val="0"/>
                        </a:spcBef>
                        <a:spcAft>
                          <a:spcPts val="0"/>
                        </a:spcAft>
                        <a:buNone/>
                      </a:pPr>
                      <a:r>
                        <a:rPr b="1" lang="en" sz="1350"/>
                        <a:t>Body: </a:t>
                      </a:r>
                      <a:r>
                        <a:rPr lang="en">
                          <a:highlight>
                            <a:srgbClr val="FFFFFF"/>
                          </a:highlight>
                        </a:rPr>
                        <a:t>LONDON (Reuters) - “Last Flag Flying”, a comedy-drama about Vietnam war veterans, will resonate with…</a:t>
                      </a:r>
                      <a:endParaRPr>
                        <a:highlight>
                          <a:srgbClr val="FFFFFF"/>
                        </a:highlight>
                      </a:endParaRPr>
                    </a:p>
                    <a:p>
                      <a:pPr indent="0" lvl="0" marL="0" rtl="0" algn="l">
                        <a:spcBef>
                          <a:spcPts val="0"/>
                        </a:spcBef>
                        <a:spcAft>
                          <a:spcPts val="0"/>
                        </a:spcAft>
                        <a:buNone/>
                      </a:pPr>
                      <a:r>
                        <a:rPr lang="en" sz="1350"/>
                        <a:t> </a:t>
                      </a:r>
                      <a:r>
                        <a:rPr b="1" lang="en" sz="1350"/>
                        <a:t>Label: </a:t>
                      </a:r>
                      <a:r>
                        <a:rPr lang="en" sz="1350"/>
                        <a:t>1</a:t>
                      </a:r>
                      <a:endParaRPr sz="1350"/>
                    </a:p>
                    <a:p>
                      <a:pPr indent="0" lvl="0" marL="0" rtl="0" algn="l">
                        <a:spcBef>
                          <a:spcPts val="0"/>
                        </a:spcBef>
                        <a:spcAft>
                          <a:spcPts val="0"/>
                        </a:spcAft>
                        <a:buNone/>
                      </a:pPr>
                      <a:r>
                        <a:t/>
                      </a:r>
                      <a:endParaRPr sz="1350"/>
                    </a:p>
                  </a:txBody>
                  <a:tcPr marT="63500" marB="63500" marR="63500" marL="63500"/>
                </a:tc>
              </a:tr>
              <a:tr h="1032275">
                <a:tc>
                  <a:txBody>
                    <a:bodyPr/>
                    <a:lstStyle/>
                    <a:p>
                      <a:pPr indent="0" lvl="0" marL="0" rtl="0" algn="l">
                        <a:spcBef>
                          <a:spcPts val="0"/>
                        </a:spcBef>
                        <a:spcAft>
                          <a:spcPts val="0"/>
                        </a:spcAft>
                        <a:buNone/>
                      </a:pPr>
                      <a:r>
                        <a:rPr b="1" lang="en" sz="1350"/>
                        <a:t>URLs:</a:t>
                      </a:r>
                      <a:r>
                        <a:rPr lang="en"/>
                        <a:t> </a:t>
                      </a:r>
                      <a:r>
                        <a:rPr lang="en" u="sng">
                          <a:solidFill>
                            <a:srgbClr val="1155CC"/>
                          </a:solidFill>
                          <a:highlight>
                            <a:srgbClr val="FFFFFF"/>
                          </a:highlight>
                          <a:hlinkClick r:id="rId5">
                            <a:extLst>
                              <a:ext uri="{A12FA001-AC4F-418D-AE19-62706E023703}">
                                <ahyp:hlinkClr val="tx"/>
                              </a:ext>
                            </a:extLst>
                          </a:hlinkClick>
                        </a:rPr>
                        <a:t>https://www.activistpost.com/2017/09/war-cash-backfires-indias-economy.html</a:t>
                      </a:r>
                      <a:endParaRPr>
                        <a:highlight>
                          <a:srgbClr val="FFFFFF"/>
                        </a:highlight>
                      </a:endParaRPr>
                    </a:p>
                    <a:p>
                      <a:pPr indent="0" lvl="0" marL="0" rtl="0" algn="l">
                        <a:spcBef>
                          <a:spcPts val="0"/>
                        </a:spcBef>
                        <a:spcAft>
                          <a:spcPts val="0"/>
                        </a:spcAft>
                        <a:buNone/>
                      </a:pPr>
                      <a:r>
                        <a:rPr b="1" lang="en" sz="1350"/>
                        <a:t>Headline:</a:t>
                      </a:r>
                      <a:r>
                        <a:rPr lang="en"/>
                        <a:t> </a:t>
                      </a:r>
                      <a:r>
                        <a:rPr lang="en">
                          <a:highlight>
                            <a:srgbClr val="FFFFFF"/>
                          </a:highlight>
                        </a:rPr>
                        <a:t>War on Cash Backfires on India’s Economy</a:t>
                      </a:r>
                      <a:endParaRPr>
                        <a:highlight>
                          <a:srgbClr val="FFFFFF"/>
                        </a:highlight>
                      </a:endParaRPr>
                    </a:p>
                    <a:p>
                      <a:pPr indent="0" lvl="0" marL="0" rtl="0" algn="l">
                        <a:spcBef>
                          <a:spcPts val="0"/>
                        </a:spcBef>
                        <a:spcAft>
                          <a:spcPts val="0"/>
                        </a:spcAft>
                        <a:buNone/>
                      </a:pPr>
                      <a:r>
                        <a:rPr b="1" lang="en" sz="1350"/>
                        <a:t>Body:</a:t>
                      </a:r>
                      <a:r>
                        <a:rPr lang="en"/>
                        <a:t> </a:t>
                      </a:r>
                      <a:r>
                        <a:rPr lang="en">
                          <a:highlight>
                            <a:srgbClr val="FFFFFF"/>
                          </a:highlight>
                        </a:rPr>
                        <a:t>By Clint Siegner Indian Prime Minister Narendra Modi launched a surprise attack on cash in late 2016...</a:t>
                      </a:r>
                      <a:endParaRPr/>
                    </a:p>
                    <a:p>
                      <a:pPr indent="0" lvl="0" marL="0" rtl="0" algn="l">
                        <a:spcBef>
                          <a:spcPts val="0"/>
                        </a:spcBef>
                        <a:spcAft>
                          <a:spcPts val="0"/>
                        </a:spcAft>
                        <a:buNone/>
                      </a:pPr>
                      <a:r>
                        <a:rPr b="1" lang="en" sz="1350"/>
                        <a:t>Label: </a:t>
                      </a:r>
                      <a:r>
                        <a:rPr lang="en" sz="1350"/>
                        <a:t>0</a:t>
                      </a:r>
                      <a:endParaRPr sz="1350"/>
                    </a:p>
                    <a:p>
                      <a:pPr indent="0" lvl="0" marL="0" rtl="0" algn="l">
                        <a:spcBef>
                          <a:spcPts val="0"/>
                        </a:spcBef>
                        <a:spcAft>
                          <a:spcPts val="0"/>
                        </a:spcAft>
                        <a:buNone/>
                      </a:pPr>
                      <a:r>
                        <a:t/>
                      </a:r>
                      <a:endParaRPr sz="1350"/>
                    </a:p>
                  </a:txBody>
                  <a:tcPr marT="63500" marB="63500" marR="63500" marL="63500"/>
                </a:tc>
              </a:tr>
            </a:tbl>
          </a:graphicData>
        </a:graphic>
      </p:graphicFrame>
      <p:sp>
        <p:nvSpPr>
          <p:cNvPr id="135" name="Google Shape;135;p23"/>
          <p:cNvSpPr txBox="1"/>
          <p:nvPr/>
        </p:nvSpPr>
        <p:spPr>
          <a:xfrm>
            <a:off x="0" y="0"/>
            <a:ext cx="8882700" cy="40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300"/>
              </a:spcAft>
              <a:buNone/>
            </a:pPr>
            <a:r>
              <a:rPr b="1" lang="en" sz="1450">
                <a:solidFill>
                  <a:schemeClr val="dk2"/>
                </a:solidFill>
              </a:rPr>
              <a:t>Table 1: Examples of statements and side information in the dataset </a:t>
            </a:r>
            <a:r>
              <a:rPr lang="en" sz="1350">
                <a:solidFill>
                  <a:schemeClr val="dk2"/>
                </a:solidFill>
              </a:rPr>
              <a:t>.</a:t>
            </a:r>
            <a:endParaRPr sz="135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84250" y="1431375"/>
            <a:ext cx="8797500" cy="298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solidFill>
                <a:schemeClr val="dk2"/>
              </a:solidFill>
            </a:endParaRPr>
          </a:p>
          <a:p>
            <a:pPr indent="0" lvl="0" marL="0" rtl="0" algn="l">
              <a:spcBef>
                <a:spcPts val="0"/>
              </a:spcBef>
              <a:spcAft>
                <a:spcPts val="0"/>
              </a:spcAft>
              <a:buNone/>
            </a:pPr>
            <a:r>
              <a:t/>
            </a:r>
            <a:endParaRPr sz="3000">
              <a:solidFill>
                <a:schemeClr val="dk2"/>
              </a:solidFill>
            </a:endParaRPr>
          </a:p>
          <a:p>
            <a:pPr indent="0" lvl="0" marL="0" rtl="0" algn="l">
              <a:spcBef>
                <a:spcPts val="0"/>
              </a:spcBef>
              <a:spcAft>
                <a:spcPts val="0"/>
              </a:spcAft>
              <a:buNone/>
            </a:pPr>
            <a:r>
              <a:rPr lang="en" sz="3000">
                <a:solidFill>
                  <a:schemeClr val="dk2"/>
                </a:solidFill>
              </a:rPr>
              <a:t>     6. Methodology</a:t>
            </a:r>
            <a:endParaRPr sz="3000">
              <a:solidFill>
                <a:schemeClr val="dk2"/>
              </a:solidFill>
            </a:endParaRPr>
          </a:p>
          <a:p>
            <a:pPr indent="0" lvl="0" marL="0" rtl="0" algn="ctr">
              <a:lnSpc>
                <a:spcPct val="115000"/>
              </a:lnSpc>
              <a:spcBef>
                <a:spcPts val="0"/>
              </a:spcBef>
              <a:spcAft>
                <a:spcPts val="0"/>
              </a:spcAft>
              <a:buNone/>
            </a:pPr>
            <a:r>
              <a:t/>
            </a:r>
            <a:endParaRPr b="0" sz="1200">
              <a:solidFill>
                <a:schemeClr val="dk2"/>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rPr b="0" lang="en" sz="1200">
                <a:solidFill>
                  <a:schemeClr val="dk2"/>
                </a:solidFill>
                <a:highlight>
                  <a:srgbClr val="FFFFFF"/>
                </a:highlight>
                <a:latin typeface="Arial"/>
                <a:ea typeface="Arial"/>
                <a:cs typeface="Arial"/>
                <a:sym typeface="Arial"/>
              </a:rPr>
              <a:t>Given a {headline} and {body text} pair, our goal is to determine whether a news article contains an incongruent headline. </a:t>
            </a:r>
            <a:endParaRPr b="0" sz="1200">
              <a:solidFill>
                <a:schemeClr val="dk2"/>
              </a:solidFill>
              <a:highlight>
                <a:srgbClr val="FFFFFF"/>
              </a:highlight>
              <a:latin typeface="Arial"/>
              <a:ea typeface="Arial"/>
              <a:cs typeface="Arial"/>
              <a:sym typeface="Arial"/>
            </a:endParaRPr>
          </a:p>
          <a:p>
            <a:pPr indent="0" lvl="0" marL="0" rtl="0" algn="ctr">
              <a:lnSpc>
                <a:spcPct val="115000"/>
              </a:lnSpc>
              <a:spcBef>
                <a:spcPts val="0"/>
              </a:spcBef>
              <a:spcAft>
                <a:spcPts val="0"/>
              </a:spcAft>
              <a:buNone/>
            </a:pPr>
            <a:r>
              <a:t/>
            </a:r>
            <a:endParaRPr b="0" sz="1200">
              <a:solidFill>
                <a:schemeClr val="dk2"/>
              </a:solidFill>
              <a:highlight>
                <a:srgbClr val="FFFFFF"/>
              </a:highlight>
              <a:latin typeface="Arial"/>
              <a:ea typeface="Arial"/>
              <a:cs typeface="Arial"/>
              <a:sym typeface="Arial"/>
            </a:endParaRPr>
          </a:p>
          <a:p>
            <a:pPr indent="0" lvl="0" marL="0" rtl="0" algn="l">
              <a:spcBef>
                <a:spcPts val="0"/>
              </a:spcBef>
              <a:spcAft>
                <a:spcPts val="0"/>
              </a:spcAft>
              <a:buNone/>
            </a:pPr>
            <a:r>
              <a:rPr lang="en" sz="2400" u="sng">
                <a:solidFill>
                  <a:schemeClr val="dk2"/>
                </a:solidFill>
              </a:rPr>
              <a:t>I.Baseline approaches</a:t>
            </a:r>
            <a:endParaRPr sz="2000" u="sng">
              <a:solidFill>
                <a:schemeClr val="dk2"/>
              </a:solidFill>
            </a:endParaRPr>
          </a:p>
          <a:p>
            <a:pPr indent="0" lvl="0" marL="457200" rtl="0" algn="just">
              <a:lnSpc>
                <a:spcPct val="115000"/>
              </a:lnSpc>
              <a:spcBef>
                <a:spcPts val="0"/>
              </a:spcBef>
              <a:spcAft>
                <a:spcPts val="0"/>
              </a:spcAft>
              <a:buNone/>
            </a:pPr>
            <a:r>
              <a:t/>
            </a:r>
            <a:endParaRPr b="0" sz="1400">
              <a:solidFill>
                <a:schemeClr val="dk2"/>
              </a:solidFill>
              <a:latin typeface="Arial"/>
              <a:ea typeface="Arial"/>
              <a:cs typeface="Arial"/>
              <a:sym typeface="Arial"/>
            </a:endParaRPr>
          </a:p>
          <a:p>
            <a:pPr indent="-304800" lvl="0" marL="457200" rtl="0" algn="just">
              <a:lnSpc>
                <a:spcPct val="115000"/>
              </a:lnSpc>
              <a:spcBef>
                <a:spcPts val="0"/>
              </a:spcBef>
              <a:spcAft>
                <a:spcPts val="0"/>
              </a:spcAft>
              <a:buClr>
                <a:schemeClr val="dk2"/>
              </a:buClr>
              <a:buSzPts val="1200"/>
              <a:buChar char="●"/>
            </a:pPr>
            <a:r>
              <a:rPr b="0" lang="en" sz="1400">
                <a:solidFill>
                  <a:schemeClr val="dk2"/>
                </a:solidFill>
                <a:latin typeface="Arial"/>
                <a:ea typeface="Arial"/>
                <a:cs typeface="Arial"/>
                <a:sym typeface="Arial"/>
              </a:rPr>
              <a:t>We present some baseline approaches that have been used to solve the headline incongruence problem. Feature-based ensemble algorithms are frequently utilized due to their simplicity and effectiveness.</a:t>
            </a:r>
            <a:endParaRPr b="0" sz="1400">
              <a:solidFill>
                <a:schemeClr val="dk2"/>
              </a:solidFill>
              <a:latin typeface="Arial"/>
              <a:ea typeface="Arial"/>
              <a:cs typeface="Arial"/>
              <a:sym typeface="Arial"/>
            </a:endParaRPr>
          </a:p>
          <a:p>
            <a:pPr indent="0" lvl="0" marL="457200" rtl="0" algn="just">
              <a:lnSpc>
                <a:spcPct val="115000"/>
              </a:lnSpc>
              <a:spcBef>
                <a:spcPts val="0"/>
              </a:spcBef>
              <a:spcAft>
                <a:spcPts val="0"/>
              </a:spcAft>
              <a:buNone/>
            </a:pPr>
            <a:r>
              <a:t/>
            </a:r>
            <a:endParaRPr b="0" sz="1400">
              <a:solidFill>
                <a:schemeClr val="dk2"/>
              </a:solidFill>
              <a:latin typeface="Arial"/>
              <a:ea typeface="Arial"/>
              <a:cs typeface="Arial"/>
              <a:sym typeface="Arial"/>
            </a:endParaRPr>
          </a:p>
          <a:p>
            <a:pPr indent="-355600" lvl="0" marL="457200" rtl="0" algn="l">
              <a:spcBef>
                <a:spcPts val="0"/>
              </a:spcBef>
              <a:spcAft>
                <a:spcPts val="0"/>
              </a:spcAft>
              <a:buClr>
                <a:schemeClr val="dk2"/>
              </a:buClr>
              <a:buSzPts val="2000"/>
              <a:buAutoNum type="arabicPeriod"/>
            </a:pPr>
            <a:r>
              <a:rPr lang="en" sz="2000">
                <a:solidFill>
                  <a:schemeClr val="dk2"/>
                </a:solidFill>
              </a:rPr>
              <a:t>XGB </a:t>
            </a:r>
            <a:endParaRPr sz="2000">
              <a:solidFill>
                <a:schemeClr val="dk2"/>
              </a:solidFill>
            </a:endParaRPr>
          </a:p>
          <a:p>
            <a:pPr indent="-304800" lvl="0" marL="457200" rtl="0" algn="just">
              <a:lnSpc>
                <a:spcPct val="115000"/>
              </a:lnSpc>
              <a:spcBef>
                <a:spcPts val="0"/>
              </a:spcBef>
              <a:spcAft>
                <a:spcPts val="0"/>
              </a:spcAft>
              <a:buClr>
                <a:schemeClr val="dk2"/>
              </a:buClr>
              <a:buSzPts val="1200"/>
              <a:buChar char="●"/>
            </a:pPr>
            <a:r>
              <a:rPr b="0" lang="en" sz="1400">
                <a:solidFill>
                  <a:schemeClr val="dk2"/>
                </a:solidFill>
                <a:latin typeface="Arial"/>
                <a:ea typeface="Arial"/>
                <a:cs typeface="Arial"/>
                <a:sym typeface="Arial"/>
              </a:rPr>
              <a:t>XGBoost, which implements gradient boosted decision trees, is a well-recognized and fast algorithm for classification tasks .</a:t>
            </a:r>
            <a:endParaRPr b="0" sz="1200">
              <a:solidFill>
                <a:schemeClr val="dk2"/>
              </a:solidFill>
            </a:endParaRPr>
          </a:p>
          <a:p>
            <a:pPr indent="-304800" lvl="0" marL="457200" rtl="0" algn="just">
              <a:lnSpc>
                <a:spcPct val="115000"/>
              </a:lnSpc>
              <a:spcBef>
                <a:spcPts val="0"/>
              </a:spcBef>
              <a:spcAft>
                <a:spcPts val="0"/>
              </a:spcAft>
              <a:buClr>
                <a:schemeClr val="dk2"/>
              </a:buClr>
              <a:buSzPts val="1200"/>
              <a:buChar char="●"/>
            </a:pPr>
            <a:r>
              <a:rPr b="0" lang="en" sz="1400">
                <a:solidFill>
                  <a:schemeClr val="dk2"/>
                </a:solidFill>
                <a:latin typeface="Arial"/>
                <a:ea typeface="Arial"/>
                <a:cs typeface="Arial"/>
                <a:sym typeface="Arial"/>
              </a:rPr>
              <a:t>Using an incongruity label instead, we extract a feature set consisting of TF-IDF vectors based on word occurrences.</a:t>
            </a:r>
            <a:endParaRPr b="0" sz="1200">
              <a:solidFill>
                <a:schemeClr val="dk2"/>
              </a:solidFill>
            </a:endParaRPr>
          </a:p>
          <a:p>
            <a:pPr indent="-304800" lvl="0" marL="457200" rtl="0" algn="just">
              <a:lnSpc>
                <a:spcPct val="115000"/>
              </a:lnSpc>
              <a:spcBef>
                <a:spcPts val="0"/>
              </a:spcBef>
              <a:spcAft>
                <a:spcPts val="0"/>
              </a:spcAft>
              <a:buClr>
                <a:schemeClr val="dk2"/>
              </a:buClr>
              <a:buSzPts val="1200"/>
              <a:buChar char="●"/>
            </a:pPr>
            <a:r>
              <a:rPr b="0" lang="en" sz="1400">
                <a:solidFill>
                  <a:schemeClr val="dk2"/>
                </a:solidFill>
                <a:latin typeface="Arial"/>
                <a:ea typeface="Arial"/>
                <a:cs typeface="Arial"/>
                <a:sym typeface="Arial"/>
              </a:rPr>
              <a:t>Singular values decomposed from these vectors indicate word-vector similarities between a {headline} and its corresponding {body text}.</a:t>
            </a:r>
            <a:endParaRPr b="0" sz="12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3000">
              <a:solidFill>
                <a:schemeClr val="dk2"/>
              </a:solidFill>
            </a:endParaRPr>
          </a:p>
          <a:p>
            <a:pPr indent="0" lvl="0" marL="0" rtl="0" algn="l">
              <a:spcBef>
                <a:spcPts val="0"/>
              </a:spcBef>
              <a:spcAft>
                <a:spcPts val="0"/>
              </a:spcAft>
              <a:buNone/>
            </a:pPr>
            <a:r>
              <a:t/>
            </a:r>
            <a:endParaRPr sz="3000">
              <a:solidFill>
                <a:schemeClr val="dk2"/>
              </a:solidFill>
            </a:endParaRPr>
          </a:p>
          <a:p>
            <a:pPr indent="0" lvl="0" marL="0" rtl="0" algn="l">
              <a:spcBef>
                <a:spcPts val="0"/>
              </a:spcBef>
              <a:spcAft>
                <a:spcPts val="0"/>
              </a:spcAft>
              <a:buNone/>
            </a:pPr>
            <a:r>
              <a:t/>
            </a:r>
            <a:endParaRPr sz="3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83099" y="712150"/>
            <a:ext cx="8682600" cy="3835500"/>
          </a:xfrm>
          <a:prstGeom prst="rect">
            <a:avLst/>
          </a:prstGeom>
        </p:spPr>
        <p:txBody>
          <a:bodyPr anchorCtr="0" anchor="ctr" bIns="91425" lIns="91425" spcFirstLastPara="1" rIns="91425" wrap="square" tIns="91425">
            <a:noAutofit/>
          </a:bodyPr>
          <a:lstStyle/>
          <a:p>
            <a:pPr indent="0" lvl="0" marL="0" rtl="0" algn="just">
              <a:lnSpc>
                <a:spcPct val="115000"/>
              </a:lnSpc>
              <a:spcBef>
                <a:spcPts val="1600"/>
              </a:spcBef>
              <a:spcAft>
                <a:spcPts val="0"/>
              </a:spcAft>
              <a:buNone/>
            </a:pPr>
            <a:r>
              <a:rPr lang="en" sz="2000">
                <a:solidFill>
                  <a:schemeClr val="dk2"/>
                </a:solidFill>
              </a:rPr>
              <a:t>2. Recurrent Dual Encoder (RDE)</a:t>
            </a:r>
            <a:endParaRPr sz="2000">
              <a:solidFill>
                <a:schemeClr val="dk2"/>
              </a:solidFill>
            </a:endParaRPr>
          </a:p>
          <a:p>
            <a:pPr indent="0" lvl="0" marL="0" rtl="0" algn="just">
              <a:lnSpc>
                <a:spcPct val="115000"/>
              </a:lnSpc>
              <a:spcBef>
                <a:spcPts val="400"/>
              </a:spcBef>
              <a:spcAft>
                <a:spcPts val="0"/>
              </a:spcAft>
              <a:buNone/>
            </a:pPr>
            <a:r>
              <a:t/>
            </a:r>
            <a:endParaRPr sz="1400">
              <a:solidFill>
                <a:schemeClr val="dk2"/>
              </a:solidFill>
              <a:latin typeface="Arial"/>
              <a:ea typeface="Arial"/>
              <a:cs typeface="Arial"/>
              <a:sym typeface="Arial"/>
            </a:endParaRPr>
          </a:p>
          <a:p>
            <a:pPr indent="-317500" lvl="0" marL="457200" rtl="0" algn="just">
              <a:lnSpc>
                <a:spcPct val="115000"/>
              </a:lnSpc>
              <a:spcBef>
                <a:spcPts val="0"/>
              </a:spcBef>
              <a:spcAft>
                <a:spcPts val="0"/>
              </a:spcAft>
              <a:buClr>
                <a:schemeClr val="dk2"/>
              </a:buClr>
              <a:buSzPts val="1400"/>
              <a:buFont typeface="Arial"/>
              <a:buChar char="●"/>
            </a:pPr>
            <a:r>
              <a:rPr b="0" lang="en" sz="1400">
                <a:solidFill>
                  <a:schemeClr val="dk2"/>
                </a:solidFill>
                <a:latin typeface="Arial"/>
                <a:ea typeface="Arial"/>
                <a:cs typeface="Arial"/>
                <a:sym typeface="Arial"/>
              </a:rPr>
              <a:t>To compute the similarity between two text inputs, a recurrent dual encoder composed of dual RNNs was used.</a:t>
            </a:r>
            <a:endParaRPr b="0" sz="1400">
              <a:solidFill>
                <a:schemeClr val="dk2"/>
              </a:solidFill>
              <a:latin typeface="Arial"/>
              <a:ea typeface="Arial"/>
              <a:cs typeface="Arial"/>
              <a:sym typeface="Arial"/>
            </a:endParaRPr>
          </a:p>
          <a:p>
            <a:pPr indent="-317500" lvl="0" marL="457200" rtl="0" algn="just">
              <a:lnSpc>
                <a:spcPct val="115000"/>
              </a:lnSpc>
              <a:spcBef>
                <a:spcPts val="0"/>
              </a:spcBef>
              <a:spcAft>
                <a:spcPts val="0"/>
              </a:spcAft>
              <a:buClr>
                <a:schemeClr val="dk2"/>
              </a:buClr>
              <a:buSzPts val="1400"/>
              <a:buFont typeface="Arial"/>
              <a:buChar char="●"/>
            </a:pPr>
            <a:r>
              <a:rPr b="0" lang="en" sz="1400">
                <a:solidFill>
                  <a:schemeClr val="dk2"/>
                </a:solidFill>
                <a:latin typeface="Arial"/>
                <a:ea typeface="Arial"/>
                <a:cs typeface="Arial"/>
                <a:sym typeface="Arial"/>
              </a:rPr>
              <a:t>Using the final hidden state of each headline and body text RNN, the probability of having an incongruent headline is calculated after the encoding step. In the training objective, the incongruence score is as follows:</a:t>
            </a:r>
            <a:endParaRPr b="0" sz="1400">
              <a:solidFill>
                <a:schemeClr val="dk2"/>
              </a:solidFill>
              <a:latin typeface="Arial"/>
              <a:ea typeface="Arial"/>
              <a:cs typeface="Arial"/>
              <a:sym typeface="Arial"/>
            </a:endParaRPr>
          </a:p>
          <a:p>
            <a:pPr indent="0" lvl="0" marL="0" rtl="0" algn="ctr">
              <a:spcBef>
                <a:spcPts val="0"/>
              </a:spcBef>
              <a:spcAft>
                <a:spcPts val="0"/>
              </a:spcAft>
              <a:buNone/>
            </a:pPr>
            <a:r>
              <a:t/>
            </a:r>
            <a:endParaRPr b="0" sz="1400">
              <a:solidFill>
                <a:schemeClr val="dk2"/>
              </a:solidFill>
              <a:latin typeface="Arial"/>
              <a:ea typeface="Arial"/>
              <a:cs typeface="Arial"/>
              <a:sym typeface="Arial"/>
            </a:endParaRPr>
          </a:p>
          <a:p>
            <a:pPr indent="0" lvl="0" marL="0" rtl="0" algn="ctr">
              <a:spcBef>
                <a:spcPts val="0"/>
              </a:spcBef>
              <a:spcAft>
                <a:spcPts val="0"/>
              </a:spcAft>
              <a:buNone/>
            </a:pPr>
            <a:r>
              <a:rPr b="0" lang="en" sz="1800">
                <a:solidFill>
                  <a:schemeClr val="dk2"/>
                </a:solidFill>
                <a:latin typeface="Arial"/>
                <a:ea typeface="Arial"/>
                <a:cs typeface="Arial"/>
                <a:sym typeface="Arial"/>
              </a:rPr>
              <a:t>                                       P(label) = σ((hd</a:t>
            </a:r>
            <a:r>
              <a:rPr b="0" baseline="30000" lang="en" sz="1800">
                <a:solidFill>
                  <a:schemeClr val="dk2"/>
                </a:solidFill>
                <a:latin typeface="Arial"/>
                <a:ea typeface="Arial"/>
                <a:cs typeface="Arial"/>
                <a:sym typeface="Arial"/>
              </a:rPr>
              <a:t>H</a:t>
            </a:r>
            <a:r>
              <a:rPr b="0" baseline="-25000" lang="en" sz="1800">
                <a:solidFill>
                  <a:schemeClr val="dk2"/>
                </a:solidFill>
                <a:latin typeface="Arial"/>
                <a:ea typeface="Arial"/>
                <a:cs typeface="Arial"/>
                <a:sym typeface="Arial"/>
              </a:rPr>
              <a:t>th</a:t>
            </a:r>
            <a:r>
              <a:rPr b="0" lang="en" sz="1800">
                <a:solidFill>
                  <a:schemeClr val="dk2"/>
                </a:solidFill>
                <a:latin typeface="Arial"/>
                <a:ea typeface="Arial"/>
                <a:cs typeface="Arial"/>
                <a:sym typeface="Arial"/>
              </a:rPr>
              <a:t> )</a:t>
            </a:r>
            <a:r>
              <a:rPr b="0" baseline="30000" lang="en" sz="1800">
                <a:solidFill>
                  <a:schemeClr val="dk2"/>
                </a:solidFill>
                <a:latin typeface="Arial"/>
                <a:ea typeface="Arial"/>
                <a:cs typeface="Arial"/>
                <a:sym typeface="Arial"/>
              </a:rPr>
              <a:t>T</a:t>
            </a:r>
            <a:r>
              <a:rPr b="0" lang="en" sz="1800">
                <a:solidFill>
                  <a:schemeClr val="dk2"/>
                </a:solidFill>
                <a:latin typeface="Arial"/>
                <a:ea typeface="Arial"/>
                <a:cs typeface="Arial"/>
                <a:sym typeface="Arial"/>
              </a:rPr>
              <a:t> M hd</a:t>
            </a:r>
            <a:r>
              <a:rPr b="0" baseline="30000" lang="en" sz="1800">
                <a:solidFill>
                  <a:schemeClr val="dk2"/>
                </a:solidFill>
                <a:latin typeface="Arial"/>
                <a:ea typeface="Arial"/>
                <a:cs typeface="Arial"/>
                <a:sym typeface="Arial"/>
              </a:rPr>
              <a:t>B</a:t>
            </a:r>
            <a:r>
              <a:rPr b="0" baseline="-25000" lang="en" sz="1800">
                <a:solidFill>
                  <a:schemeClr val="dk2"/>
                </a:solidFill>
                <a:latin typeface="Arial"/>
                <a:ea typeface="Arial"/>
                <a:cs typeface="Arial"/>
                <a:sym typeface="Arial"/>
              </a:rPr>
              <a:t>tb</a:t>
            </a:r>
            <a:r>
              <a:rPr b="0" lang="en" sz="1800">
                <a:solidFill>
                  <a:schemeClr val="dk2"/>
                </a:solidFill>
                <a:latin typeface="Arial"/>
                <a:ea typeface="Arial"/>
                <a:cs typeface="Arial"/>
                <a:sym typeface="Arial"/>
              </a:rPr>
              <a:t> + b),                         ….eq(1) </a:t>
            </a:r>
            <a:endParaRPr b="0" sz="1800">
              <a:solidFill>
                <a:schemeClr val="dk2"/>
              </a:solidFill>
              <a:latin typeface="Arial"/>
              <a:ea typeface="Arial"/>
              <a:cs typeface="Arial"/>
              <a:sym typeface="Arial"/>
            </a:endParaRPr>
          </a:p>
          <a:p>
            <a:pPr indent="0" lvl="0" marL="0" rtl="0" algn="ctr">
              <a:spcBef>
                <a:spcPts val="0"/>
              </a:spcBef>
              <a:spcAft>
                <a:spcPts val="0"/>
              </a:spcAft>
              <a:buNone/>
            </a:pPr>
            <a:r>
              <a:t/>
            </a:r>
            <a:endParaRPr b="0" sz="1800">
              <a:solidFill>
                <a:schemeClr val="dk2"/>
              </a:solidFill>
              <a:latin typeface="Arial"/>
              <a:ea typeface="Arial"/>
              <a:cs typeface="Arial"/>
              <a:sym typeface="Arial"/>
            </a:endParaRPr>
          </a:p>
          <a:p>
            <a:pPr indent="0" lvl="0" marL="0" rtl="0" algn="ctr">
              <a:spcBef>
                <a:spcPts val="0"/>
              </a:spcBef>
              <a:spcAft>
                <a:spcPts val="0"/>
              </a:spcAft>
              <a:buNone/>
            </a:pPr>
            <a:r>
              <a:rPr b="0" lang="en" sz="1800">
                <a:solidFill>
                  <a:schemeClr val="dk2"/>
                </a:solidFill>
                <a:latin typeface="Arial"/>
                <a:ea typeface="Arial"/>
                <a:cs typeface="Arial"/>
                <a:sym typeface="Arial"/>
              </a:rPr>
              <a:t>                                    Z = − log𝜫</a:t>
            </a:r>
            <a:r>
              <a:rPr b="0" baseline="30000" lang="en" sz="1800">
                <a:solidFill>
                  <a:schemeClr val="dk2"/>
                </a:solidFill>
                <a:latin typeface="Arial"/>
                <a:ea typeface="Arial"/>
                <a:cs typeface="Arial"/>
                <a:sym typeface="Arial"/>
              </a:rPr>
              <a:t>N</a:t>
            </a:r>
            <a:r>
              <a:rPr b="0" baseline="-25000" lang="en" sz="1800">
                <a:solidFill>
                  <a:schemeClr val="dk2"/>
                </a:solidFill>
                <a:latin typeface="Arial"/>
                <a:ea typeface="Arial"/>
                <a:cs typeface="Arial"/>
                <a:sym typeface="Arial"/>
              </a:rPr>
              <a:t>n=1</a:t>
            </a:r>
            <a:r>
              <a:rPr b="0" lang="en" sz="1800">
                <a:solidFill>
                  <a:schemeClr val="dk2"/>
                </a:solidFill>
                <a:latin typeface="Arial"/>
                <a:ea typeface="Arial"/>
                <a:cs typeface="Arial"/>
                <a:sym typeface="Arial"/>
              </a:rPr>
              <a:t>P(label</a:t>
            </a:r>
            <a:r>
              <a:rPr b="0" baseline="-25000" lang="en" sz="1800">
                <a:solidFill>
                  <a:schemeClr val="dk2"/>
                </a:solidFill>
                <a:latin typeface="Arial"/>
                <a:ea typeface="Arial"/>
                <a:cs typeface="Arial"/>
                <a:sym typeface="Arial"/>
              </a:rPr>
              <a:t>n</a:t>
            </a:r>
            <a:r>
              <a:rPr b="0" lang="en" sz="1800">
                <a:solidFill>
                  <a:schemeClr val="dk2"/>
                </a:solidFill>
                <a:latin typeface="Arial"/>
                <a:ea typeface="Arial"/>
                <a:cs typeface="Arial"/>
                <a:sym typeface="Arial"/>
              </a:rPr>
              <a:t>|hd</a:t>
            </a:r>
            <a:r>
              <a:rPr b="0" baseline="30000" lang="en" sz="1800">
                <a:solidFill>
                  <a:schemeClr val="dk2"/>
                </a:solidFill>
                <a:latin typeface="Arial"/>
                <a:ea typeface="Arial"/>
                <a:cs typeface="Arial"/>
                <a:sym typeface="Arial"/>
              </a:rPr>
              <a:t>H</a:t>
            </a:r>
            <a:r>
              <a:rPr b="0" baseline="-25000" lang="en" sz="1800">
                <a:solidFill>
                  <a:schemeClr val="dk2"/>
                </a:solidFill>
                <a:latin typeface="Arial"/>
                <a:ea typeface="Arial"/>
                <a:cs typeface="Arial"/>
                <a:sym typeface="Arial"/>
              </a:rPr>
              <a:t>n,th</a:t>
            </a:r>
            <a:r>
              <a:rPr b="0" lang="en" sz="1800">
                <a:solidFill>
                  <a:schemeClr val="dk2"/>
                </a:solidFill>
                <a:latin typeface="Arial"/>
                <a:ea typeface="Arial"/>
                <a:cs typeface="Arial"/>
                <a:sym typeface="Arial"/>
              </a:rPr>
              <a:t>  , hd</a:t>
            </a:r>
            <a:r>
              <a:rPr b="0" baseline="30000" lang="en" sz="1800">
                <a:solidFill>
                  <a:schemeClr val="dk2"/>
                </a:solidFill>
                <a:latin typeface="Arial"/>
                <a:ea typeface="Arial"/>
                <a:cs typeface="Arial"/>
                <a:sym typeface="Arial"/>
              </a:rPr>
              <a:t>B</a:t>
            </a:r>
            <a:r>
              <a:rPr b="0" baseline="-25000" lang="en" sz="1800">
                <a:solidFill>
                  <a:schemeClr val="dk2"/>
                </a:solidFill>
                <a:latin typeface="Arial"/>
                <a:ea typeface="Arial"/>
                <a:cs typeface="Arial"/>
                <a:sym typeface="Arial"/>
              </a:rPr>
              <a:t>n,tb</a:t>
            </a:r>
            <a:r>
              <a:rPr b="0" lang="en" sz="1800">
                <a:solidFill>
                  <a:schemeClr val="dk2"/>
                </a:solidFill>
                <a:latin typeface="Arial"/>
                <a:ea typeface="Arial"/>
                <a:cs typeface="Arial"/>
                <a:sym typeface="Arial"/>
              </a:rPr>
              <a:t> )                      ....eq(2)</a:t>
            </a:r>
            <a:endParaRPr b="0" sz="1800">
              <a:solidFill>
                <a:schemeClr val="dk2"/>
              </a:solidFill>
              <a:latin typeface="Arial"/>
              <a:ea typeface="Arial"/>
              <a:cs typeface="Arial"/>
              <a:sym typeface="Arial"/>
            </a:endParaRPr>
          </a:p>
          <a:p>
            <a:pPr indent="0" lvl="0" marL="457200" rtl="0" algn="just">
              <a:lnSpc>
                <a:spcPct val="115000"/>
              </a:lnSpc>
              <a:spcBef>
                <a:spcPts val="0"/>
              </a:spcBef>
              <a:spcAft>
                <a:spcPts val="0"/>
              </a:spcAft>
              <a:buNone/>
            </a:pPr>
            <a:r>
              <a:t/>
            </a:r>
            <a:endParaRPr sz="1800" u="sng">
              <a:solidFill>
                <a:schemeClr val="dk2"/>
              </a:solidFill>
              <a:latin typeface="Arial"/>
              <a:ea typeface="Arial"/>
              <a:cs typeface="Arial"/>
              <a:sym typeface="Arial"/>
            </a:endParaRPr>
          </a:p>
          <a:p>
            <a:pPr indent="0" lvl="0" marL="0" rtl="0" algn="r">
              <a:spcBef>
                <a:spcPts val="0"/>
              </a:spcBef>
              <a:spcAft>
                <a:spcPts val="0"/>
              </a:spcAft>
              <a:buClr>
                <a:schemeClr val="dk2"/>
              </a:buClr>
              <a:buSzPts val="1100"/>
              <a:buFont typeface="Arial"/>
              <a:buNone/>
            </a:pPr>
            <a:r>
              <a:t/>
            </a:r>
            <a:endParaRPr b="0" sz="2000" u="sng">
              <a:solidFill>
                <a:schemeClr val="dk2"/>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283100" y="1688900"/>
            <a:ext cx="8468400" cy="28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2"/>
                </a:solidFill>
              </a:rPr>
              <a:t>3. </a:t>
            </a:r>
            <a:r>
              <a:rPr lang="en" sz="2000">
                <a:solidFill>
                  <a:schemeClr val="dk2"/>
                </a:solidFill>
              </a:rPr>
              <a:t>Convolution Dual Encoder (CDE)</a:t>
            </a:r>
            <a:endParaRPr sz="2000">
              <a:solidFill>
                <a:schemeClr val="dk2"/>
              </a:solidFill>
            </a:endParaRPr>
          </a:p>
          <a:p>
            <a:pPr indent="0" lvl="0" marL="0" rtl="0" algn="l">
              <a:spcBef>
                <a:spcPts val="0"/>
              </a:spcBef>
              <a:spcAft>
                <a:spcPts val="0"/>
              </a:spcAft>
              <a:buClr>
                <a:schemeClr val="dk2"/>
              </a:buClr>
              <a:buSzPts val="1100"/>
              <a:buFont typeface="Arial"/>
              <a:buNone/>
            </a:pPr>
            <a:r>
              <a:t/>
            </a:r>
            <a:endParaRPr sz="2000">
              <a:solidFill>
                <a:schemeClr val="dk2"/>
              </a:solidFill>
            </a:endParaRPr>
          </a:p>
          <a:p>
            <a:pPr indent="-317500" lvl="0" marL="457200" rtl="0" algn="l">
              <a:spcBef>
                <a:spcPts val="0"/>
              </a:spcBef>
              <a:spcAft>
                <a:spcPts val="0"/>
              </a:spcAft>
              <a:buClr>
                <a:schemeClr val="dk2"/>
              </a:buClr>
              <a:buSzPts val="1400"/>
              <a:buFont typeface="Arial"/>
              <a:buChar char="●"/>
            </a:pPr>
            <a:r>
              <a:rPr b="0" lang="en" sz="1400">
                <a:solidFill>
                  <a:schemeClr val="dk2"/>
                </a:solidFill>
                <a:latin typeface="Arial"/>
                <a:ea typeface="Arial"/>
                <a:cs typeface="Arial"/>
                <a:sym typeface="Arial"/>
              </a:rPr>
              <a:t>Taking the word sequence of {headline} and {body text} as input to the convolutional layer, we obtained a vector representation </a:t>
            </a:r>
            <a:endParaRPr b="0" sz="14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rPr b="0" lang="en" sz="1400">
                <a:solidFill>
                  <a:schemeClr val="dk2"/>
                </a:solidFill>
                <a:latin typeface="Arial"/>
                <a:ea typeface="Arial"/>
                <a:cs typeface="Arial"/>
                <a:sym typeface="Arial"/>
              </a:rPr>
              <a:t>            V = {V</a:t>
            </a:r>
            <a:r>
              <a:rPr b="0" baseline="-25000" lang="en" sz="1400">
                <a:solidFill>
                  <a:schemeClr val="dk2"/>
                </a:solidFill>
                <a:latin typeface="Arial"/>
                <a:ea typeface="Arial"/>
                <a:cs typeface="Arial"/>
                <a:sym typeface="Arial"/>
              </a:rPr>
              <a:t>i</a:t>
            </a:r>
            <a:r>
              <a:rPr b="0" lang="en" sz="1400">
                <a:solidFill>
                  <a:schemeClr val="dk2"/>
                </a:solidFill>
                <a:latin typeface="Arial"/>
                <a:ea typeface="Arial"/>
                <a:cs typeface="Arial"/>
                <a:sym typeface="Arial"/>
              </a:rPr>
              <a:t> |i = 1, · · · , k}</a:t>
            </a:r>
            <a:endParaRPr b="0" sz="1400">
              <a:solidFill>
                <a:schemeClr val="dk2"/>
              </a:solidFill>
              <a:latin typeface="Arial"/>
              <a:ea typeface="Arial"/>
              <a:cs typeface="Arial"/>
              <a:sym typeface="Arial"/>
            </a:endParaRPr>
          </a:p>
          <a:p>
            <a:pPr indent="0" lvl="0" marL="0" rtl="0" algn="l">
              <a:spcBef>
                <a:spcPts val="0"/>
              </a:spcBef>
              <a:spcAft>
                <a:spcPts val="0"/>
              </a:spcAft>
              <a:buClr>
                <a:schemeClr val="dk2"/>
              </a:buClr>
              <a:buSzPts val="1100"/>
              <a:buFont typeface="Arial"/>
              <a:buNone/>
            </a:pPr>
            <a:r>
              <a:t/>
            </a:r>
            <a:endParaRPr b="0"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0" lang="en" sz="1400">
                <a:solidFill>
                  <a:schemeClr val="dk2"/>
                </a:solidFill>
                <a:latin typeface="Arial"/>
                <a:ea typeface="Arial"/>
                <a:cs typeface="Arial"/>
                <a:sym typeface="Arial"/>
              </a:rPr>
              <a:t>For each part of the article through the max-over-time pooling after computing convolution with k filters as follows:</a:t>
            </a:r>
            <a:endParaRPr b="0" sz="1400">
              <a:solidFill>
                <a:schemeClr val="dk2"/>
              </a:solidFill>
              <a:latin typeface="Arial"/>
              <a:ea typeface="Arial"/>
              <a:cs typeface="Arial"/>
              <a:sym typeface="Arial"/>
            </a:endParaRPr>
          </a:p>
          <a:p>
            <a:pPr indent="0" lvl="0" marL="0" rtl="0" algn="ctr">
              <a:spcBef>
                <a:spcPts val="0"/>
              </a:spcBef>
              <a:spcAft>
                <a:spcPts val="0"/>
              </a:spcAft>
              <a:buNone/>
            </a:pPr>
            <a:r>
              <a:rPr b="0" lang="en" sz="1400">
                <a:solidFill>
                  <a:schemeClr val="dk2"/>
                </a:solidFill>
                <a:latin typeface="Arial"/>
                <a:ea typeface="Arial"/>
                <a:cs typeface="Arial"/>
                <a:sym typeface="Arial"/>
              </a:rPr>
              <a:t>                                                 </a:t>
            </a:r>
            <a:r>
              <a:rPr b="0" lang="en" sz="1800">
                <a:solidFill>
                  <a:schemeClr val="dk2"/>
                </a:solidFill>
                <a:latin typeface="Arial"/>
                <a:ea typeface="Arial"/>
                <a:cs typeface="Arial"/>
                <a:sym typeface="Arial"/>
              </a:rPr>
              <a:t>V</a:t>
            </a:r>
            <a:r>
              <a:rPr b="0" baseline="-25000" lang="en" sz="1800">
                <a:solidFill>
                  <a:schemeClr val="dk2"/>
                </a:solidFill>
                <a:latin typeface="Arial"/>
                <a:ea typeface="Arial"/>
                <a:cs typeface="Arial"/>
                <a:sym typeface="Arial"/>
              </a:rPr>
              <a:t>i</a:t>
            </a:r>
            <a:r>
              <a:rPr b="0" lang="en" sz="1800">
                <a:solidFill>
                  <a:schemeClr val="dk2"/>
                </a:solidFill>
                <a:latin typeface="Arial"/>
                <a:ea typeface="Arial"/>
                <a:cs typeface="Arial"/>
                <a:sym typeface="Arial"/>
              </a:rPr>
              <a:t> = G(f</a:t>
            </a:r>
            <a:r>
              <a:rPr b="0" baseline="-25000" lang="en" sz="1800">
                <a:solidFill>
                  <a:schemeClr val="dk2"/>
                </a:solidFill>
                <a:latin typeface="Arial"/>
                <a:ea typeface="Arial"/>
                <a:cs typeface="Arial"/>
                <a:sym typeface="Arial"/>
              </a:rPr>
              <a:t>i</a:t>
            </a:r>
            <a:r>
              <a:rPr b="0" lang="en" sz="1800">
                <a:solidFill>
                  <a:schemeClr val="dk2"/>
                </a:solidFill>
                <a:latin typeface="Arial"/>
                <a:ea typeface="Arial"/>
                <a:cs typeface="Arial"/>
                <a:sym typeface="Arial"/>
              </a:rPr>
              <a:t>(W)),                                              ….eq(3)</a:t>
            </a:r>
            <a:endParaRPr b="0" sz="1800">
              <a:solidFill>
                <a:schemeClr val="dk2"/>
              </a:solidFill>
              <a:latin typeface="Arial"/>
              <a:ea typeface="Arial"/>
              <a:cs typeface="Arial"/>
              <a:sym typeface="Arial"/>
            </a:endParaRPr>
          </a:p>
          <a:p>
            <a:pPr indent="0" lvl="0" marL="0" rtl="0" algn="ctr">
              <a:spcBef>
                <a:spcPts val="0"/>
              </a:spcBef>
              <a:spcAft>
                <a:spcPts val="0"/>
              </a:spcAft>
              <a:buClr>
                <a:schemeClr val="dk2"/>
              </a:buClr>
              <a:buSzPts val="1100"/>
              <a:buFont typeface="Arial"/>
              <a:buNone/>
            </a:pPr>
            <a:r>
              <a:rPr b="0" lang="en" sz="1800">
                <a:solidFill>
                  <a:schemeClr val="dk2"/>
                </a:solidFill>
                <a:latin typeface="Arial"/>
                <a:ea typeface="Arial"/>
                <a:cs typeface="Arial"/>
                <a:sym typeface="Arial"/>
              </a:rPr>
              <a:t>  </a:t>
            </a:r>
            <a:endParaRPr b="0" sz="18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0" lang="en" sz="1400">
                <a:solidFill>
                  <a:schemeClr val="dk2"/>
                </a:solidFill>
                <a:latin typeface="Arial"/>
                <a:ea typeface="Arial"/>
                <a:cs typeface="Arial"/>
                <a:sym typeface="Arial"/>
              </a:rPr>
              <a:t>We use dual CNNs to encode the {headline} and the {body text} into vector representations.</a:t>
            </a:r>
            <a:endParaRPr b="0" sz="1400">
              <a:solidFill>
                <a:schemeClr val="dk2"/>
              </a:solidFill>
              <a:latin typeface="Arial"/>
              <a:ea typeface="Arial"/>
              <a:cs typeface="Arial"/>
              <a:sym typeface="Arial"/>
            </a:endParaRPr>
          </a:p>
          <a:p>
            <a:pPr indent="0" lvl="0" marL="0" rtl="0" algn="ctr">
              <a:spcBef>
                <a:spcPts val="0"/>
              </a:spcBef>
              <a:spcAft>
                <a:spcPts val="0"/>
              </a:spcAft>
              <a:buNone/>
            </a:pPr>
            <a:r>
              <a:t/>
            </a:r>
            <a:endParaRPr b="0" sz="1400">
              <a:solidFill>
                <a:schemeClr val="dk2"/>
              </a:solidFill>
              <a:latin typeface="Arial"/>
              <a:ea typeface="Arial"/>
              <a:cs typeface="Arial"/>
              <a:sym typeface="Arial"/>
            </a:endParaRPr>
          </a:p>
          <a:p>
            <a:pPr indent="0" lvl="0" marL="0" rtl="0" algn="ctr">
              <a:spcBef>
                <a:spcPts val="0"/>
              </a:spcBef>
              <a:spcAft>
                <a:spcPts val="0"/>
              </a:spcAft>
              <a:buNone/>
            </a:pPr>
            <a:r>
              <a:t/>
            </a:r>
            <a:endParaRPr b="0" sz="1800">
              <a:solidFill>
                <a:schemeClr val="dk2"/>
              </a:solidFill>
            </a:endParaRPr>
          </a:p>
          <a:p>
            <a:pPr indent="0" lvl="0" marL="0" rtl="0" algn="ctr">
              <a:spcBef>
                <a:spcPts val="0"/>
              </a:spcBef>
              <a:spcAft>
                <a:spcPts val="0"/>
              </a:spcAft>
              <a:buNone/>
            </a:pPr>
            <a:r>
              <a:t/>
            </a:r>
            <a:endParaRPr b="0" sz="1800">
              <a:solidFill>
                <a:schemeClr val="dk2"/>
              </a:solidFill>
            </a:endParaRPr>
          </a:p>
          <a:p>
            <a:pPr indent="0" lvl="0" marL="0" rtl="0" algn="ctr">
              <a:spcBef>
                <a:spcPts val="0"/>
              </a:spcBef>
              <a:spcAft>
                <a:spcPts val="0"/>
              </a:spcAft>
              <a:buNone/>
            </a:pPr>
            <a:r>
              <a:t/>
            </a:r>
            <a:endParaRPr b="0" sz="1800">
              <a:solidFill>
                <a:schemeClr val="dk2"/>
              </a:solidFill>
            </a:endParaRPr>
          </a:p>
          <a:p>
            <a:pPr indent="0" lvl="0" marL="0" rtl="0" algn="ctr">
              <a:spcBef>
                <a:spcPts val="0"/>
              </a:spcBef>
              <a:spcAft>
                <a:spcPts val="0"/>
              </a:spcAft>
              <a:buNone/>
            </a:pPr>
            <a:r>
              <a:t/>
            </a:r>
            <a:endParaRPr b="0" sz="1800">
              <a:solidFill>
                <a:schemeClr val="dk2"/>
              </a:solidFill>
            </a:endParaRPr>
          </a:p>
          <a:p>
            <a:pPr indent="0" lvl="0" marL="457200" rtl="0" algn="l">
              <a:spcBef>
                <a:spcPts val="0"/>
              </a:spcBef>
              <a:spcAft>
                <a:spcPts val="0"/>
              </a:spcAft>
              <a:buNone/>
            </a:pPr>
            <a:r>
              <a:t/>
            </a:r>
            <a:endParaRPr sz="12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283100" y="0"/>
            <a:ext cx="8591400" cy="480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u="sng">
                <a:solidFill>
                  <a:schemeClr val="dk2"/>
                </a:solidFill>
              </a:rPr>
              <a:t>II.Proposed Models</a:t>
            </a:r>
            <a:endParaRPr sz="2400" u="sng">
              <a:solidFill>
                <a:schemeClr val="dk2"/>
              </a:solidFill>
            </a:endParaRPr>
          </a:p>
          <a:p>
            <a:pPr indent="0" lvl="0" marL="0" rtl="0" algn="l">
              <a:spcBef>
                <a:spcPts val="0"/>
              </a:spcBef>
              <a:spcAft>
                <a:spcPts val="0"/>
              </a:spcAft>
              <a:buNone/>
            </a:pPr>
            <a:r>
              <a:t/>
            </a:r>
            <a:endParaRPr sz="2400" u="sng">
              <a:solidFill>
                <a:schemeClr val="dk2"/>
              </a:solidFill>
            </a:endParaRPr>
          </a:p>
          <a:p>
            <a:pPr indent="-304800" lvl="0" marL="457200" rtl="0" algn="just">
              <a:lnSpc>
                <a:spcPct val="115000"/>
              </a:lnSpc>
              <a:spcBef>
                <a:spcPts val="0"/>
              </a:spcBef>
              <a:spcAft>
                <a:spcPts val="0"/>
              </a:spcAft>
              <a:buClr>
                <a:schemeClr val="dk2"/>
              </a:buClr>
              <a:buSzPts val="1200"/>
              <a:buChar char="●"/>
            </a:pPr>
            <a:r>
              <a:rPr b="0" lang="en" sz="1400">
                <a:solidFill>
                  <a:schemeClr val="dk2"/>
                </a:solidFill>
                <a:latin typeface="Arial"/>
                <a:ea typeface="Arial"/>
                <a:cs typeface="Arial"/>
                <a:sym typeface="Arial"/>
              </a:rPr>
              <a:t>The recurrent neural network used in RDE, for example, is bad at recalling information from the distant past. </a:t>
            </a:r>
            <a:endParaRPr b="0" sz="1400">
              <a:solidFill>
                <a:schemeClr val="dk2"/>
              </a:solidFill>
              <a:latin typeface="Arial"/>
              <a:ea typeface="Arial"/>
              <a:cs typeface="Arial"/>
              <a:sym typeface="Arial"/>
            </a:endParaRPr>
          </a:p>
          <a:p>
            <a:pPr indent="-317500" lvl="0" marL="457200" rtl="0" algn="just">
              <a:lnSpc>
                <a:spcPct val="115000"/>
              </a:lnSpc>
              <a:spcBef>
                <a:spcPts val="0"/>
              </a:spcBef>
              <a:spcAft>
                <a:spcPts val="0"/>
              </a:spcAft>
              <a:buClr>
                <a:schemeClr val="dk2"/>
              </a:buClr>
              <a:buSzPts val="1400"/>
              <a:buFont typeface="Arial"/>
              <a:buChar char="●"/>
            </a:pPr>
            <a:r>
              <a:rPr b="0" lang="en" sz="1400">
                <a:solidFill>
                  <a:schemeClr val="dk2"/>
                </a:solidFill>
                <a:latin typeface="Arial"/>
                <a:ea typeface="Arial"/>
                <a:cs typeface="Arial"/>
                <a:sym typeface="Arial"/>
              </a:rPr>
              <a:t>While CDE learns local word dependencies, the model's normal convolutional filter length prevents it from catching any relationship between words in different places.</a:t>
            </a:r>
            <a:endParaRPr b="0" sz="1200">
              <a:solidFill>
                <a:schemeClr val="dk2"/>
              </a:solidFill>
            </a:endParaRPr>
          </a:p>
          <a:p>
            <a:pPr indent="0" lvl="0" marL="0" rtl="0" algn="l">
              <a:spcBef>
                <a:spcPts val="0"/>
              </a:spcBef>
              <a:spcAft>
                <a:spcPts val="0"/>
              </a:spcAft>
              <a:buNone/>
            </a:pPr>
            <a:r>
              <a:t/>
            </a:r>
            <a:endParaRPr b="0" sz="1200">
              <a:solidFill>
                <a:schemeClr val="dk2"/>
              </a:solidFill>
            </a:endParaRPr>
          </a:p>
          <a:p>
            <a:pPr indent="-355600" lvl="0" marL="457200" rtl="0" algn="just">
              <a:lnSpc>
                <a:spcPct val="115000"/>
              </a:lnSpc>
              <a:spcBef>
                <a:spcPts val="1600"/>
              </a:spcBef>
              <a:spcAft>
                <a:spcPts val="0"/>
              </a:spcAft>
              <a:buClr>
                <a:schemeClr val="dk2"/>
              </a:buClr>
              <a:buSzPts val="2000"/>
              <a:buAutoNum type="arabicPeriod"/>
            </a:pPr>
            <a:r>
              <a:rPr lang="en" sz="2000">
                <a:solidFill>
                  <a:schemeClr val="dk2"/>
                </a:solidFill>
              </a:rPr>
              <a:t>Attentive Hierarchical Recurrent Dual Encoder (AHRDE) </a:t>
            </a:r>
            <a:endParaRPr sz="2000">
              <a:solidFill>
                <a:schemeClr val="dk2"/>
              </a:solidFill>
            </a:endParaRPr>
          </a:p>
          <a:p>
            <a:pPr indent="0" lvl="0" marL="0" rtl="0" algn="l">
              <a:spcBef>
                <a:spcPts val="400"/>
              </a:spcBef>
              <a:spcAft>
                <a:spcPts val="0"/>
              </a:spcAft>
              <a:buNone/>
            </a:pPr>
            <a:r>
              <a:t/>
            </a:r>
            <a:endParaRPr sz="1500">
              <a:solidFill>
                <a:schemeClr val="dk2"/>
              </a:solidFill>
            </a:endParaRPr>
          </a:p>
          <a:p>
            <a:pPr indent="-317500" lvl="0" marL="457200" rtl="0" algn="just">
              <a:lnSpc>
                <a:spcPct val="115000"/>
              </a:lnSpc>
              <a:spcBef>
                <a:spcPts val="0"/>
              </a:spcBef>
              <a:spcAft>
                <a:spcPts val="0"/>
              </a:spcAft>
              <a:buClr>
                <a:schemeClr val="dk2"/>
              </a:buClr>
              <a:buSzPts val="1400"/>
              <a:buFont typeface="Arial"/>
              <a:buChar char="●"/>
            </a:pPr>
            <a:r>
              <a:rPr b="0" lang="en" sz="1400">
                <a:solidFill>
                  <a:schemeClr val="dk2"/>
                </a:solidFill>
                <a:latin typeface="Arial"/>
                <a:ea typeface="Arial"/>
                <a:cs typeface="Arial"/>
                <a:sym typeface="Arial"/>
              </a:rPr>
              <a:t>Using a two-level hierarchy of RNN architecture, this model divides the text into a list of paragraphs and encodes the complete text input from the word level to the paragraph level.</a:t>
            </a:r>
            <a:endParaRPr b="0" sz="1400">
              <a:solidFill>
                <a:schemeClr val="dk2"/>
              </a:solidFill>
              <a:latin typeface="Arial"/>
              <a:ea typeface="Arial"/>
              <a:cs typeface="Arial"/>
              <a:sym typeface="Arial"/>
            </a:endParaRPr>
          </a:p>
          <a:p>
            <a:pPr indent="-317500" lvl="0" marL="457200" rtl="0" algn="just">
              <a:lnSpc>
                <a:spcPct val="115000"/>
              </a:lnSpc>
              <a:spcBef>
                <a:spcPts val="0"/>
              </a:spcBef>
              <a:spcAft>
                <a:spcPts val="0"/>
              </a:spcAft>
              <a:buClr>
                <a:schemeClr val="dk2"/>
              </a:buClr>
              <a:buSzPts val="1400"/>
              <a:buFont typeface="Arial"/>
              <a:buChar char="●"/>
            </a:pPr>
            <a:r>
              <a:rPr b="0" lang="en" sz="1400">
                <a:solidFill>
                  <a:schemeClr val="dk2"/>
                </a:solidFill>
                <a:latin typeface="Arial"/>
                <a:ea typeface="Arial"/>
                <a:cs typeface="Arial"/>
                <a:sym typeface="Arial"/>
              </a:rPr>
              <a:t>We  use bi-directional RNNs to utilize information from the past and future.</a:t>
            </a:r>
            <a:endParaRPr sz="1400">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1" type="subTitle"/>
          </p:nvPr>
        </p:nvSpPr>
        <p:spPr>
          <a:xfrm>
            <a:off x="168900" y="214950"/>
            <a:ext cx="4141800" cy="4698300"/>
          </a:xfrm>
          <a:prstGeom prst="rect">
            <a:avLst/>
          </a:prstGeom>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SzPts val="1200"/>
              <a:buChar char="●"/>
            </a:pPr>
            <a:r>
              <a:rPr lang="en" sz="1400">
                <a:latin typeface="Arial"/>
                <a:ea typeface="Arial"/>
                <a:cs typeface="Arial"/>
                <a:sym typeface="Arial"/>
              </a:rPr>
              <a:t>The word-level RNN encodes the word sequences wd</a:t>
            </a:r>
            <a:r>
              <a:rPr baseline="-25000" lang="en" sz="1400">
                <a:latin typeface="Arial"/>
                <a:ea typeface="Arial"/>
                <a:cs typeface="Arial"/>
                <a:sym typeface="Arial"/>
              </a:rPr>
              <a:t>p</a:t>
            </a:r>
            <a:r>
              <a:rPr lang="en" sz="1400">
                <a:latin typeface="Arial"/>
                <a:ea typeface="Arial"/>
                <a:cs typeface="Arial"/>
                <a:sym typeface="Arial"/>
              </a:rPr>
              <a:t> = {wd</a:t>
            </a:r>
            <a:r>
              <a:rPr baseline="-25000" lang="en" sz="1400">
                <a:latin typeface="Arial"/>
                <a:ea typeface="Arial"/>
                <a:cs typeface="Arial"/>
                <a:sym typeface="Arial"/>
              </a:rPr>
              <a:t>p,1:t</a:t>
            </a:r>
            <a:r>
              <a:rPr lang="en" sz="1400">
                <a:latin typeface="Arial"/>
                <a:ea typeface="Arial"/>
                <a:cs typeface="Arial"/>
                <a:sym typeface="Arial"/>
              </a:rPr>
              <a:t>} to hd</a:t>
            </a:r>
            <a:r>
              <a:rPr baseline="-25000" lang="en" sz="1400">
                <a:latin typeface="Arial"/>
                <a:ea typeface="Arial"/>
                <a:cs typeface="Arial"/>
                <a:sym typeface="Arial"/>
              </a:rPr>
              <a:t>p</a:t>
            </a:r>
            <a:r>
              <a:rPr lang="en" sz="1400">
                <a:latin typeface="Arial"/>
                <a:ea typeface="Arial"/>
                <a:cs typeface="Arial"/>
                <a:sym typeface="Arial"/>
              </a:rPr>
              <a:t> = {hd</a:t>
            </a:r>
            <a:r>
              <a:rPr baseline="-25000" lang="en" sz="1400">
                <a:latin typeface="Arial"/>
                <a:ea typeface="Arial"/>
                <a:cs typeface="Arial"/>
                <a:sym typeface="Arial"/>
              </a:rPr>
              <a:t>p,1:t</a:t>
            </a:r>
            <a:r>
              <a:rPr lang="en" sz="1400">
                <a:latin typeface="Arial"/>
                <a:ea typeface="Arial"/>
                <a:cs typeface="Arial"/>
                <a:sym typeface="Arial"/>
              </a:rPr>
              <a:t>} for each paragraph.</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The hidden states of hierarchical RNNs are as follows:   </a:t>
            </a:r>
            <a:r>
              <a:rPr lang="en" sz="1400"/>
              <a:t>hd</a:t>
            </a:r>
            <a:r>
              <a:rPr baseline="-25000" lang="en" sz="1400"/>
              <a:t>p,t</a:t>
            </a:r>
            <a:r>
              <a:rPr lang="en" sz="1400"/>
              <a:t> = F</a:t>
            </a:r>
            <a:r>
              <a:rPr baseline="-25000" lang="en" sz="1400"/>
              <a:t>θ</a:t>
            </a:r>
            <a:r>
              <a:rPr lang="en" sz="1400"/>
              <a:t>(hd</a:t>
            </a:r>
            <a:r>
              <a:rPr baseline="-25000" lang="en" sz="1400"/>
              <a:t>p,t-1</a:t>
            </a:r>
            <a:r>
              <a:rPr lang="en" sz="1400"/>
              <a:t>, wd</a:t>
            </a:r>
            <a:r>
              <a:rPr baseline="-25000" lang="en" sz="1400"/>
              <a:t>p,t</a:t>
            </a:r>
            <a:r>
              <a:rPr lang="en" sz="1400"/>
              <a:t>),  …..eq(4)</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                             u</a:t>
            </a:r>
            <a:r>
              <a:rPr baseline="-25000" lang="en" sz="1400"/>
              <a:t>p</a:t>
            </a:r>
            <a:r>
              <a:rPr lang="en" sz="1400"/>
              <a:t> = G</a:t>
            </a:r>
            <a:r>
              <a:rPr baseline="-25000" lang="en" sz="1400"/>
              <a:t>θ</a:t>
            </a:r>
            <a:r>
              <a:rPr lang="en" sz="1400"/>
              <a:t>(u</a:t>
            </a:r>
            <a:r>
              <a:rPr baseline="-25000" lang="en" sz="1400"/>
              <a:t>p-1</a:t>
            </a:r>
            <a:r>
              <a:rPr lang="en" sz="1400"/>
              <a:t>, hd</a:t>
            </a:r>
            <a:r>
              <a:rPr baseline="-25000" lang="en" sz="1400"/>
              <a:t>p</a:t>
            </a:r>
            <a:r>
              <a:rPr lang="en" sz="1400"/>
              <a:t>).           …..eq(5)</a:t>
            </a:r>
            <a:endParaRPr sz="1400"/>
          </a:p>
          <a:p>
            <a:pPr indent="0" lvl="0" marL="0" rtl="0" algn="l">
              <a:spcBef>
                <a:spcPts val="0"/>
              </a:spcBef>
              <a:spcAft>
                <a:spcPts val="0"/>
              </a:spcAft>
              <a:buNone/>
            </a:pPr>
            <a:r>
              <a:t/>
            </a:r>
            <a:endParaRPr sz="1200"/>
          </a:p>
          <a:p>
            <a:pPr indent="-304800" lvl="0" marL="457200" rtl="0" algn="ctr">
              <a:spcBef>
                <a:spcPts val="0"/>
              </a:spcBef>
              <a:spcAft>
                <a:spcPts val="0"/>
              </a:spcAft>
              <a:buSzPts val="1200"/>
              <a:buChar char="●"/>
            </a:pPr>
            <a:r>
              <a:rPr lang="en" sz="1200"/>
              <a:t>Then, each u</a:t>
            </a:r>
            <a:r>
              <a:rPr baseline="-25000" lang="en" sz="1200"/>
              <a:t>p</a:t>
            </a:r>
            <a:r>
              <a:rPr lang="en" sz="1200"/>
              <a:t> of {body text} is aggregated according to its correspondence with the {headline} as follows:   </a:t>
            </a:r>
            <a:r>
              <a:rPr lang="en" sz="1400"/>
              <a:t>S</a:t>
            </a:r>
            <a:r>
              <a:rPr baseline="-25000" lang="en" sz="1400"/>
              <a:t>p</a:t>
            </a:r>
            <a:r>
              <a:rPr lang="en" sz="1400"/>
              <a:t> = V</a:t>
            </a:r>
            <a:r>
              <a:rPr baseline="30000" lang="en" sz="1400"/>
              <a:t>T</a:t>
            </a:r>
            <a:r>
              <a:rPr lang="en" sz="1400"/>
              <a:t> tanh(WB</a:t>
            </a:r>
            <a:r>
              <a:rPr baseline="30000" lang="en" sz="1400"/>
              <a:t>B</a:t>
            </a:r>
            <a:r>
              <a:rPr baseline="-25000" lang="en" sz="1400"/>
              <a:t>u</a:t>
            </a:r>
            <a:r>
              <a:rPr lang="en" sz="1400"/>
              <a:t> u</a:t>
            </a:r>
            <a:r>
              <a:rPr baseline="30000" lang="en" sz="1400"/>
              <a:t>B</a:t>
            </a:r>
            <a:r>
              <a:rPr baseline="-25000" lang="en" sz="1400"/>
              <a:t>p</a:t>
            </a:r>
            <a:r>
              <a:rPr lang="en" sz="1400"/>
              <a:t>  + WH</a:t>
            </a:r>
            <a:r>
              <a:rPr baseline="30000" lang="en" sz="1400"/>
              <a:t>H</a:t>
            </a:r>
            <a:r>
              <a:rPr baseline="-25000" lang="en" sz="1400"/>
              <a:t>u</a:t>
            </a:r>
            <a:r>
              <a:rPr lang="en" sz="1400"/>
              <a:t>  u </a:t>
            </a:r>
            <a:r>
              <a:rPr baseline="30000" lang="en" sz="1400"/>
              <a:t>H</a:t>
            </a:r>
            <a:r>
              <a:rPr lang="en" sz="1400"/>
              <a:t>).eq(6)</a:t>
            </a:r>
            <a:endParaRPr sz="1400"/>
          </a:p>
          <a:p>
            <a:pPr indent="0" lvl="0" marL="0" rtl="0" algn="ctr">
              <a:spcBef>
                <a:spcPts val="0"/>
              </a:spcBef>
              <a:spcAft>
                <a:spcPts val="0"/>
              </a:spcAft>
              <a:buNone/>
            </a:pPr>
            <a:r>
              <a:t/>
            </a:r>
            <a:endParaRPr sz="1400"/>
          </a:p>
          <a:p>
            <a:pPr indent="0" lvl="0" marL="0" rtl="0" algn="ctr">
              <a:spcBef>
                <a:spcPts val="0"/>
              </a:spcBef>
              <a:spcAft>
                <a:spcPts val="0"/>
              </a:spcAft>
              <a:buNone/>
            </a:pPr>
            <a:r>
              <a:rPr lang="en" sz="1400"/>
              <a:t>      a</a:t>
            </a:r>
            <a:r>
              <a:rPr baseline="-25000" lang="en" sz="1400"/>
              <a:t>i</a:t>
            </a:r>
            <a:r>
              <a:rPr lang="en" sz="1400"/>
              <a:t> = exp(S</a:t>
            </a:r>
            <a:r>
              <a:rPr baseline="-25000" lang="en" sz="1400"/>
              <a:t>i</a:t>
            </a:r>
            <a:r>
              <a:rPr lang="en" sz="1400"/>
              <a:t>)/ ∑</a:t>
            </a:r>
            <a:r>
              <a:rPr baseline="-25000" lang="en" sz="1400"/>
              <a:t>p</a:t>
            </a:r>
            <a:r>
              <a:rPr lang="en" sz="1400"/>
              <a:t>  exp(S</a:t>
            </a:r>
            <a:r>
              <a:rPr baseline="-25000" lang="en" sz="1400"/>
              <a:t>p</a:t>
            </a:r>
            <a:r>
              <a:rPr lang="en" sz="1400"/>
              <a:t>),   ……..eq(7)</a:t>
            </a:r>
            <a:endParaRPr sz="1400"/>
          </a:p>
          <a:p>
            <a:pPr indent="0" lvl="0" marL="0" rtl="0" algn="ctr">
              <a:spcBef>
                <a:spcPts val="0"/>
              </a:spcBef>
              <a:spcAft>
                <a:spcPts val="0"/>
              </a:spcAft>
              <a:buNone/>
            </a:pPr>
            <a:r>
              <a:rPr lang="en" sz="1400"/>
              <a:t>              </a:t>
            </a:r>
            <a:endParaRPr sz="1400"/>
          </a:p>
          <a:p>
            <a:pPr indent="0" lvl="0" marL="0" rtl="0" algn="ctr">
              <a:spcBef>
                <a:spcPts val="0"/>
              </a:spcBef>
              <a:spcAft>
                <a:spcPts val="0"/>
              </a:spcAft>
              <a:buNone/>
            </a:pPr>
            <a:r>
              <a:rPr lang="en" sz="1400"/>
              <a:t>       u</a:t>
            </a:r>
            <a:r>
              <a:rPr baseline="30000" lang="en" sz="1400"/>
              <a:t>B</a:t>
            </a:r>
            <a:r>
              <a:rPr lang="en" sz="1400"/>
              <a:t> = ∑</a:t>
            </a:r>
            <a:r>
              <a:rPr baseline="-25000" lang="en" sz="1400"/>
              <a:t>i</a:t>
            </a:r>
            <a:r>
              <a:rPr lang="en" sz="1400"/>
              <a:t> a</a:t>
            </a:r>
            <a:r>
              <a:rPr baseline="-25000" lang="en" sz="1400"/>
              <a:t>i,</a:t>
            </a:r>
            <a:r>
              <a:rPr lang="en" sz="1400"/>
              <a:t>u</a:t>
            </a:r>
            <a:r>
              <a:rPr baseline="-25000" lang="en" sz="1400"/>
              <a:t>i</a:t>
            </a:r>
            <a:r>
              <a:rPr baseline="30000" lang="en" sz="1400"/>
              <a:t>B</a:t>
            </a:r>
            <a:r>
              <a:rPr lang="en" sz="1400"/>
              <a:t>                          …...eq(8)</a:t>
            </a:r>
            <a:endParaRPr sz="1400"/>
          </a:p>
          <a:p>
            <a:pPr indent="0" lvl="0" marL="0" rtl="0" algn="ctr">
              <a:spcBef>
                <a:spcPts val="0"/>
              </a:spcBef>
              <a:spcAft>
                <a:spcPts val="0"/>
              </a:spcAft>
              <a:buNone/>
            </a:pPr>
            <a:r>
              <a:t/>
            </a:r>
            <a:endParaRPr sz="1400"/>
          </a:p>
          <a:p>
            <a:pPr indent="-304800" lvl="0" marL="457200" rtl="0" algn="l">
              <a:spcBef>
                <a:spcPts val="0"/>
              </a:spcBef>
              <a:spcAft>
                <a:spcPts val="0"/>
              </a:spcAft>
              <a:buSzPts val="1200"/>
              <a:buChar char="●"/>
            </a:pPr>
            <a:r>
              <a:rPr lang="en" sz="1200"/>
              <a:t>We use the same training objective as the RDE model, and the incongruence score is calculated as follows:</a:t>
            </a:r>
            <a:endParaRPr sz="1200"/>
          </a:p>
          <a:p>
            <a:pPr indent="0" lvl="0" marL="0" rtl="0" algn="ctr">
              <a:spcBef>
                <a:spcPts val="0"/>
              </a:spcBef>
              <a:spcAft>
                <a:spcPts val="0"/>
              </a:spcAft>
              <a:buNone/>
            </a:pPr>
            <a:r>
              <a:rPr lang="en" sz="1200"/>
              <a:t> </a:t>
            </a:r>
            <a:r>
              <a:rPr lang="en" sz="1400"/>
              <a:t>P(label) = σ((u</a:t>
            </a:r>
            <a:r>
              <a:rPr baseline="30000" lang="en" sz="1400"/>
              <a:t>H</a:t>
            </a:r>
            <a:r>
              <a:rPr lang="en" sz="1400"/>
              <a:t>) |M u</a:t>
            </a:r>
            <a:r>
              <a:rPr baseline="30000" lang="en" sz="1400"/>
              <a:t>B</a:t>
            </a:r>
            <a:r>
              <a:rPr lang="en" sz="1400"/>
              <a:t> + b) ……..eq(9)</a:t>
            </a:r>
            <a:endParaRPr sz="1400"/>
          </a:p>
        </p:txBody>
      </p:sp>
      <p:sp>
        <p:nvSpPr>
          <p:cNvPr id="161" name="Google Shape;161;p28"/>
          <p:cNvSpPr txBox="1"/>
          <p:nvPr>
            <p:ph idx="2" type="body"/>
          </p:nvPr>
        </p:nvSpPr>
        <p:spPr>
          <a:xfrm>
            <a:off x="4939500" y="4053375"/>
            <a:ext cx="3837000" cy="366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400">
                <a:solidFill>
                  <a:schemeClr val="dk2"/>
                </a:solidFill>
              </a:rPr>
              <a:t>Figure 3: A diagram of the AHRDE model.</a:t>
            </a:r>
            <a:endParaRPr sz="1400">
              <a:solidFill>
                <a:schemeClr val="dk2"/>
              </a:solidFill>
            </a:endParaRPr>
          </a:p>
        </p:txBody>
      </p:sp>
      <p:pic>
        <p:nvPicPr>
          <p:cNvPr id="162" name="Google Shape;162;p28"/>
          <p:cNvPicPr preferRelativeResize="0"/>
          <p:nvPr/>
        </p:nvPicPr>
        <p:blipFill>
          <a:blip r:embed="rId3">
            <a:alphaModFix/>
          </a:blip>
          <a:stretch>
            <a:fillRect/>
          </a:stretch>
        </p:blipFill>
        <p:spPr>
          <a:xfrm>
            <a:off x="4632688" y="655725"/>
            <a:ext cx="4450625" cy="331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237875" y="314575"/>
            <a:ext cx="8484000" cy="4448100"/>
          </a:xfrm>
          <a:prstGeom prst="rect">
            <a:avLst/>
          </a:prstGeom>
        </p:spPr>
        <p:txBody>
          <a:bodyPr anchorCtr="0" anchor="ctr" bIns="91425" lIns="91425" spcFirstLastPara="1" rIns="91425" wrap="square" tIns="91425">
            <a:noAutofit/>
          </a:bodyPr>
          <a:lstStyle/>
          <a:p>
            <a:pPr indent="0" lvl="0" marL="0" rtl="0" algn="just">
              <a:lnSpc>
                <a:spcPct val="115000"/>
              </a:lnSpc>
              <a:spcBef>
                <a:spcPts val="1600"/>
              </a:spcBef>
              <a:spcAft>
                <a:spcPts val="0"/>
              </a:spcAft>
              <a:buClr>
                <a:schemeClr val="dk2"/>
              </a:buClr>
              <a:buSzPts val="1100"/>
              <a:buFont typeface="Arial"/>
              <a:buNone/>
            </a:pPr>
            <a:r>
              <a:rPr lang="en" sz="2000">
                <a:solidFill>
                  <a:schemeClr val="dk2"/>
                </a:solidFill>
              </a:rPr>
              <a:t>2 Embedding Recurrent Encoder (ERE)</a:t>
            </a:r>
            <a:endParaRPr sz="2000">
              <a:solidFill>
                <a:schemeClr val="dk2"/>
              </a:solidFill>
            </a:endParaRPr>
          </a:p>
          <a:p>
            <a:pPr indent="-304800" lvl="0" marL="457200" rtl="0" algn="just">
              <a:lnSpc>
                <a:spcPct val="115000"/>
              </a:lnSpc>
              <a:spcBef>
                <a:spcPts val="400"/>
              </a:spcBef>
              <a:spcAft>
                <a:spcPts val="0"/>
              </a:spcAft>
              <a:buClr>
                <a:schemeClr val="dk2"/>
              </a:buClr>
              <a:buSzPts val="1200"/>
              <a:buFont typeface="Lato"/>
              <a:buChar char="●"/>
            </a:pPr>
            <a:r>
              <a:rPr b="0" lang="en" sz="1200">
                <a:solidFill>
                  <a:schemeClr val="dk2"/>
                </a:solidFill>
                <a:latin typeface="Lato"/>
                <a:ea typeface="Lato"/>
                <a:cs typeface="Lato"/>
                <a:sym typeface="Lato"/>
              </a:rPr>
              <a:t>The AHRDE model encodes text from the word level to the paragraph level using two hierarchical RNNs. </a:t>
            </a:r>
            <a:endParaRPr b="0" sz="1200">
              <a:solidFill>
                <a:schemeClr val="dk2"/>
              </a:solidFill>
              <a:latin typeface="Lato"/>
              <a:ea typeface="Lato"/>
              <a:cs typeface="Lato"/>
              <a:sym typeface="Lato"/>
            </a:endParaRPr>
          </a:p>
          <a:p>
            <a:pPr indent="-304800" lvl="0" marL="457200" rtl="0" algn="just">
              <a:lnSpc>
                <a:spcPct val="115000"/>
              </a:lnSpc>
              <a:spcBef>
                <a:spcPts val="0"/>
              </a:spcBef>
              <a:spcAft>
                <a:spcPts val="0"/>
              </a:spcAft>
              <a:buClr>
                <a:schemeClr val="dk2"/>
              </a:buClr>
              <a:buSzPts val="1200"/>
              <a:buFont typeface="Lato"/>
              <a:buChar char="●"/>
            </a:pPr>
            <a:r>
              <a:rPr b="0" lang="en" sz="1200">
                <a:solidFill>
                  <a:schemeClr val="dk2"/>
                </a:solidFill>
                <a:latin typeface="Lato"/>
                <a:ea typeface="Lato"/>
                <a:cs typeface="Lato"/>
                <a:sym typeface="Lato"/>
              </a:rPr>
              <a:t>AHRDE calculates h</a:t>
            </a:r>
            <a:r>
              <a:rPr b="0" baseline="-25000" lang="en" sz="1200">
                <a:solidFill>
                  <a:schemeClr val="dk2"/>
                </a:solidFill>
                <a:latin typeface="Lato"/>
                <a:ea typeface="Lato"/>
                <a:cs typeface="Lato"/>
                <a:sym typeface="Lato"/>
              </a:rPr>
              <a:t>p</a:t>
            </a:r>
            <a:r>
              <a:rPr b="0" lang="en" sz="1200">
                <a:solidFill>
                  <a:schemeClr val="dk2"/>
                </a:solidFill>
                <a:latin typeface="Lato"/>
                <a:ea typeface="Lato"/>
                <a:cs typeface="Lato"/>
                <a:sym typeface="Lato"/>
              </a:rPr>
              <a:t> in equation (4) by averaging the word embedding among the words in paragraph p,</a:t>
            </a:r>
            <a:endParaRPr b="0" sz="1200">
              <a:solidFill>
                <a:schemeClr val="dk2"/>
              </a:solidFill>
              <a:latin typeface="Lato"/>
              <a:ea typeface="Lato"/>
              <a:cs typeface="Lato"/>
              <a:sym typeface="Lato"/>
            </a:endParaRPr>
          </a:p>
          <a:p>
            <a:pPr indent="0" lvl="0" marL="0" rtl="0" algn="l">
              <a:spcBef>
                <a:spcPts val="0"/>
              </a:spcBef>
              <a:spcAft>
                <a:spcPts val="0"/>
              </a:spcAft>
              <a:buNone/>
            </a:pPr>
            <a:r>
              <a:t/>
            </a:r>
            <a:endParaRPr b="0" sz="1200">
              <a:solidFill>
                <a:schemeClr val="dk2"/>
              </a:solidFill>
              <a:latin typeface="Lato"/>
              <a:ea typeface="Lato"/>
              <a:cs typeface="Lato"/>
              <a:sym typeface="Lato"/>
            </a:endParaRPr>
          </a:p>
          <a:p>
            <a:pPr indent="0" lvl="0" marL="0" rtl="0" algn="ctr">
              <a:spcBef>
                <a:spcPts val="0"/>
              </a:spcBef>
              <a:spcAft>
                <a:spcPts val="0"/>
              </a:spcAft>
              <a:buNone/>
            </a:pPr>
            <a:r>
              <a:rPr b="0" lang="en" sz="1500">
                <a:solidFill>
                  <a:schemeClr val="dk2"/>
                </a:solidFill>
                <a:latin typeface="Lato"/>
                <a:ea typeface="Lato"/>
                <a:cs typeface="Lato"/>
                <a:sym typeface="Lato"/>
              </a:rPr>
              <a:t>                   hd</a:t>
            </a:r>
            <a:r>
              <a:rPr b="0" baseline="-25000" lang="en" sz="1500">
                <a:solidFill>
                  <a:schemeClr val="dk2"/>
                </a:solidFill>
                <a:latin typeface="Lato"/>
                <a:ea typeface="Lato"/>
                <a:cs typeface="Lato"/>
                <a:sym typeface="Lato"/>
              </a:rPr>
              <a:t>p</a:t>
            </a:r>
            <a:r>
              <a:rPr b="0" lang="en" sz="1500">
                <a:solidFill>
                  <a:schemeClr val="dk2"/>
                </a:solidFill>
                <a:latin typeface="Lato"/>
                <a:ea typeface="Lato"/>
                <a:cs typeface="Lato"/>
                <a:sym typeface="Lato"/>
              </a:rPr>
              <a:t> = ∑</a:t>
            </a:r>
            <a:r>
              <a:rPr b="0" baseline="-25000" lang="en" sz="1500">
                <a:solidFill>
                  <a:schemeClr val="dk2"/>
                </a:solidFill>
                <a:latin typeface="Lato"/>
                <a:ea typeface="Lato"/>
                <a:cs typeface="Lato"/>
                <a:sym typeface="Lato"/>
              </a:rPr>
              <a:t>i</a:t>
            </a:r>
            <a:r>
              <a:rPr b="0" lang="en" sz="1500">
                <a:solidFill>
                  <a:schemeClr val="dk2"/>
                </a:solidFill>
                <a:latin typeface="Lato"/>
                <a:ea typeface="Lato"/>
                <a:cs typeface="Lato"/>
                <a:sym typeface="Lato"/>
              </a:rPr>
              <a:t> embedding(w</a:t>
            </a:r>
            <a:r>
              <a:rPr b="0" baseline="-25000" lang="en" sz="1500">
                <a:solidFill>
                  <a:schemeClr val="dk2"/>
                </a:solidFill>
                <a:latin typeface="Lato"/>
                <a:ea typeface="Lato"/>
                <a:cs typeface="Lato"/>
                <a:sym typeface="Lato"/>
              </a:rPr>
              <a:t>i</a:t>
            </a:r>
            <a:r>
              <a:rPr b="0" lang="en" sz="1500">
                <a:solidFill>
                  <a:schemeClr val="dk2"/>
                </a:solidFill>
                <a:latin typeface="Lato"/>
                <a:ea typeface="Lato"/>
                <a:cs typeface="Lato"/>
                <a:sym typeface="Lato"/>
              </a:rPr>
              <a:t>), w</a:t>
            </a:r>
            <a:r>
              <a:rPr b="0" baseline="-25000" lang="en" sz="1500">
                <a:solidFill>
                  <a:schemeClr val="dk2"/>
                </a:solidFill>
                <a:latin typeface="Lato"/>
                <a:ea typeface="Lato"/>
                <a:cs typeface="Lato"/>
                <a:sym typeface="Lato"/>
              </a:rPr>
              <a:t>i</a:t>
            </a:r>
            <a:r>
              <a:rPr b="0" lang="en" sz="1500">
                <a:solidFill>
                  <a:schemeClr val="dk2"/>
                </a:solidFill>
                <a:latin typeface="Lato"/>
                <a:ea typeface="Lato"/>
                <a:cs typeface="Lato"/>
                <a:sym typeface="Lato"/>
              </a:rPr>
              <a:t> ⊂ p-t</a:t>
            </a:r>
            <a:r>
              <a:rPr b="0" lang="en" sz="1500">
                <a:solidFill>
                  <a:schemeClr val="dk2"/>
                </a:solidFill>
                <a:latin typeface="Lato"/>
                <a:ea typeface="Lato"/>
                <a:cs typeface="Lato"/>
                <a:sym typeface="Lato"/>
              </a:rPr>
              <a:t>h paragraph.                 …….eq(10)</a:t>
            </a:r>
            <a:endParaRPr b="0" sz="1500">
              <a:solidFill>
                <a:schemeClr val="dk2"/>
              </a:solidFill>
              <a:latin typeface="Lato"/>
              <a:ea typeface="Lato"/>
              <a:cs typeface="Lato"/>
              <a:sym typeface="Lato"/>
            </a:endParaRPr>
          </a:p>
          <a:p>
            <a:pPr indent="0" lvl="0" marL="0" rtl="0" algn="ctr">
              <a:spcBef>
                <a:spcPts val="0"/>
              </a:spcBef>
              <a:spcAft>
                <a:spcPts val="0"/>
              </a:spcAft>
              <a:buNone/>
            </a:pPr>
            <a:r>
              <a:t/>
            </a:r>
            <a:endParaRPr b="0" sz="1200">
              <a:solidFill>
                <a:schemeClr val="dk2"/>
              </a:solidFill>
              <a:latin typeface="Lato"/>
              <a:ea typeface="Lato"/>
              <a:cs typeface="Lato"/>
              <a:sym typeface="Lato"/>
            </a:endParaRPr>
          </a:p>
          <a:p>
            <a:pPr indent="-304800" lvl="0" marL="457200" rtl="0" algn="just">
              <a:lnSpc>
                <a:spcPct val="115000"/>
              </a:lnSpc>
              <a:spcBef>
                <a:spcPts val="0"/>
              </a:spcBef>
              <a:spcAft>
                <a:spcPts val="0"/>
              </a:spcAft>
              <a:buClr>
                <a:schemeClr val="dk2"/>
              </a:buClr>
              <a:buSzPts val="1200"/>
              <a:buFont typeface="Lato"/>
              <a:buChar char="●"/>
            </a:pPr>
            <a:r>
              <a:rPr b="0" lang="en" sz="1200">
                <a:solidFill>
                  <a:schemeClr val="dk2"/>
                </a:solidFill>
                <a:latin typeface="Lato"/>
                <a:ea typeface="Lato"/>
                <a:cs typeface="Lato"/>
                <a:sym typeface="Lato"/>
              </a:rPr>
              <a:t>The embedding procedure is constructed as follows for a given input sequence  x = {x</a:t>
            </a:r>
            <a:r>
              <a:rPr b="0" baseline="-25000" lang="en" sz="1200">
                <a:solidFill>
                  <a:schemeClr val="dk2"/>
                </a:solidFill>
                <a:latin typeface="Lato"/>
                <a:ea typeface="Lato"/>
                <a:cs typeface="Lato"/>
                <a:sym typeface="Lato"/>
              </a:rPr>
              <a:t>1:t</a:t>
            </a:r>
            <a:r>
              <a:rPr b="0" lang="en" sz="1200">
                <a:solidFill>
                  <a:schemeClr val="dk2"/>
                </a:solidFill>
                <a:latin typeface="Lato"/>
                <a:ea typeface="Lato"/>
                <a:cs typeface="Lato"/>
                <a:sym typeface="Lato"/>
              </a:rPr>
              <a:t>}  with these K vectors:</a:t>
            </a:r>
            <a:endParaRPr b="0" sz="1200">
              <a:solidFill>
                <a:schemeClr val="dk2"/>
              </a:solidFill>
              <a:latin typeface="Lato"/>
              <a:ea typeface="Lato"/>
              <a:cs typeface="Lato"/>
              <a:sym typeface="Lato"/>
            </a:endParaRPr>
          </a:p>
          <a:p>
            <a:pPr indent="0" lvl="0" marL="457200" rtl="0" algn="just">
              <a:lnSpc>
                <a:spcPct val="115000"/>
              </a:lnSpc>
              <a:spcBef>
                <a:spcPts val="0"/>
              </a:spcBef>
              <a:spcAft>
                <a:spcPts val="0"/>
              </a:spcAft>
              <a:buNone/>
            </a:pPr>
            <a:r>
              <a:t/>
            </a:r>
            <a:endParaRPr b="0" sz="1200">
              <a:solidFill>
                <a:schemeClr val="dk2"/>
              </a:solidFill>
              <a:latin typeface="Lato"/>
              <a:ea typeface="Lato"/>
              <a:cs typeface="Lato"/>
              <a:sym typeface="Lato"/>
            </a:endParaRPr>
          </a:p>
          <a:p>
            <a:pPr indent="0" lvl="0" marL="0" rtl="0" algn="ctr">
              <a:lnSpc>
                <a:spcPct val="150000"/>
              </a:lnSpc>
              <a:spcBef>
                <a:spcPts val="0"/>
              </a:spcBef>
              <a:spcAft>
                <a:spcPts val="0"/>
              </a:spcAft>
              <a:buNone/>
            </a:pPr>
            <a:r>
              <a:rPr b="0" lang="en" sz="1500">
                <a:solidFill>
                  <a:schemeClr val="dk2"/>
                </a:solidFill>
                <a:latin typeface="Lato"/>
                <a:ea typeface="Lato"/>
                <a:cs typeface="Lato"/>
                <a:sym typeface="Lato"/>
              </a:rPr>
              <a:t>p</a:t>
            </a:r>
            <a:r>
              <a:rPr b="0" baseline="-25000" lang="en" sz="1500">
                <a:solidFill>
                  <a:schemeClr val="dk2"/>
                </a:solidFill>
                <a:latin typeface="Lato"/>
                <a:ea typeface="Lato"/>
                <a:cs typeface="Lato"/>
                <a:sym typeface="Lato"/>
              </a:rPr>
              <a:t>k</a:t>
            </a:r>
            <a:r>
              <a:rPr b="0" lang="en" sz="1500">
                <a:solidFill>
                  <a:schemeClr val="dk2"/>
                </a:solidFill>
                <a:latin typeface="Lato"/>
                <a:ea typeface="Lato"/>
                <a:cs typeface="Lato"/>
                <a:sym typeface="Lato"/>
              </a:rPr>
              <a:t> = softmax((x)</a:t>
            </a:r>
            <a:r>
              <a:rPr b="0" baseline="30000" lang="en" sz="1500">
                <a:solidFill>
                  <a:schemeClr val="dk2"/>
                </a:solidFill>
                <a:latin typeface="Lato"/>
                <a:ea typeface="Lato"/>
                <a:cs typeface="Lato"/>
                <a:sym typeface="Lato"/>
              </a:rPr>
              <a:t>T</a:t>
            </a:r>
            <a:r>
              <a:rPr b="0" lang="en" sz="1500">
                <a:solidFill>
                  <a:schemeClr val="dk2"/>
                </a:solidFill>
                <a:latin typeface="Lato"/>
                <a:ea typeface="Lato"/>
                <a:cs typeface="Lato"/>
                <a:sym typeface="Lato"/>
              </a:rPr>
              <a:t> m</a:t>
            </a:r>
            <a:r>
              <a:rPr b="0" baseline="-25000" lang="en" sz="1500">
                <a:solidFill>
                  <a:schemeClr val="dk2"/>
                </a:solidFill>
                <a:latin typeface="Lato"/>
                <a:ea typeface="Lato"/>
                <a:cs typeface="Lato"/>
                <a:sym typeface="Lato"/>
              </a:rPr>
              <a:t>k</a:t>
            </a:r>
            <a:r>
              <a:rPr b="0" lang="en" sz="1500">
                <a:solidFill>
                  <a:schemeClr val="dk2"/>
                </a:solidFill>
                <a:latin typeface="Lato"/>
                <a:ea typeface="Lato"/>
                <a:cs typeface="Lato"/>
                <a:sym typeface="Lato"/>
              </a:rPr>
              <a:t>),</a:t>
            </a:r>
            <a:endParaRPr b="0" sz="1500">
              <a:solidFill>
                <a:schemeClr val="dk2"/>
              </a:solidFill>
              <a:latin typeface="Lato"/>
              <a:ea typeface="Lato"/>
              <a:cs typeface="Lato"/>
              <a:sym typeface="Lato"/>
            </a:endParaRPr>
          </a:p>
          <a:p>
            <a:pPr indent="0" lvl="0" marL="0" rtl="0" algn="ctr">
              <a:lnSpc>
                <a:spcPct val="150000"/>
              </a:lnSpc>
              <a:spcBef>
                <a:spcPts val="0"/>
              </a:spcBef>
              <a:spcAft>
                <a:spcPts val="0"/>
              </a:spcAft>
              <a:buNone/>
            </a:pPr>
            <a:r>
              <a:rPr b="0" lang="en" sz="1500">
                <a:solidFill>
                  <a:schemeClr val="dk2"/>
                </a:solidFill>
                <a:latin typeface="Lato"/>
                <a:ea typeface="Lato"/>
                <a:cs typeface="Lato"/>
                <a:sym typeface="Lato"/>
              </a:rPr>
              <a:t>x</a:t>
            </a:r>
            <a:r>
              <a:rPr b="0" baseline="-25000" lang="en" sz="1500">
                <a:solidFill>
                  <a:schemeClr val="dk2"/>
                </a:solidFill>
                <a:latin typeface="Lato"/>
                <a:ea typeface="Lato"/>
                <a:cs typeface="Lato"/>
                <a:sym typeface="Lato"/>
              </a:rPr>
              <a:t>K</a:t>
            </a:r>
            <a:r>
              <a:rPr b="0" lang="en" sz="1500">
                <a:solidFill>
                  <a:schemeClr val="dk2"/>
                </a:solidFill>
                <a:latin typeface="Lato"/>
                <a:ea typeface="Lato"/>
                <a:cs typeface="Lato"/>
                <a:sym typeface="Lato"/>
              </a:rPr>
              <a:t> = ∑</a:t>
            </a:r>
            <a:r>
              <a:rPr b="0" baseline="30000" lang="en" sz="1500">
                <a:solidFill>
                  <a:schemeClr val="dk2"/>
                </a:solidFill>
                <a:latin typeface="Lato"/>
                <a:ea typeface="Lato"/>
                <a:cs typeface="Lato"/>
                <a:sym typeface="Lato"/>
              </a:rPr>
              <a:t>K</a:t>
            </a:r>
            <a:r>
              <a:rPr b="0" baseline="-25000" lang="en" sz="1500">
                <a:solidFill>
                  <a:schemeClr val="dk2"/>
                </a:solidFill>
                <a:latin typeface="Lato"/>
                <a:ea typeface="Lato"/>
                <a:cs typeface="Lato"/>
                <a:sym typeface="Lato"/>
              </a:rPr>
              <a:t>k=1</a:t>
            </a:r>
            <a:r>
              <a:rPr b="0" lang="en" sz="1500">
                <a:solidFill>
                  <a:schemeClr val="dk2"/>
                </a:solidFill>
                <a:latin typeface="Lato"/>
                <a:ea typeface="Lato"/>
                <a:cs typeface="Lato"/>
                <a:sym typeface="Lato"/>
              </a:rPr>
              <a:t> p</a:t>
            </a:r>
            <a:r>
              <a:rPr b="0" baseline="-25000" lang="en" sz="1500">
                <a:solidFill>
                  <a:schemeClr val="dk2"/>
                </a:solidFill>
                <a:latin typeface="Lato"/>
                <a:ea typeface="Lato"/>
                <a:cs typeface="Lato"/>
                <a:sym typeface="Lato"/>
              </a:rPr>
              <a:t>k</a:t>
            </a:r>
            <a:r>
              <a:rPr b="0" lang="en" sz="1500">
                <a:solidFill>
                  <a:schemeClr val="dk2"/>
                </a:solidFill>
                <a:latin typeface="Lato"/>
                <a:ea typeface="Lato"/>
                <a:cs typeface="Lato"/>
                <a:sym typeface="Lato"/>
              </a:rPr>
              <a:t>m</a:t>
            </a:r>
            <a:r>
              <a:rPr b="0" baseline="-25000" lang="en" sz="1500">
                <a:solidFill>
                  <a:schemeClr val="dk2"/>
                </a:solidFill>
                <a:latin typeface="Lato"/>
                <a:ea typeface="Lato"/>
                <a:cs typeface="Lato"/>
                <a:sym typeface="Lato"/>
              </a:rPr>
              <a:t>k</a:t>
            </a:r>
            <a:r>
              <a:rPr b="0" lang="en" sz="1500">
                <a:solidFill>
                  <a:schemeClr val="dk2"/>
                </a:solidFill>
                <a:latin typeface="Lato"/>
                <a:ea typeface="Lato"/>
                <a:cs typeface="Lato"/>
                <a:sym typeface="Lato"/>
              </a:rPr>
              <a:t>,  </a:t>
            </a:r>
            <a:endParaRPr b="0" sz="1500">
              <a:solidFill>
                <a:schemeClr val="dk2"/>
              </a:solidFill>
              <a:latin typeface="Lato"/>
              <a:ea typeface="Lato"/>
              <a:cs typeface="Lato"/>
              <a:sym typeface="Lato"/>
            </a:endParaRPr>
          </a:p>
          <a:p>
            <a:pPr indent="0" lvl="0" marL="0" rtl="0" algn="ctr">
              <a:lnSpc>
                <a:spcPct val="150000"/>
              </a:lnSpc>
              <a:spcBef>
                <a:spcPts val="0"/>
              </a:spcBef>
              <a:spcAft>
                <a:spcPts val="0"/>
              </a:spcAft>
              <a:buNone/>
            </a:pPr>
            <a:r>
              <a:rPr b="0" lang="en" sz="1500">
                <a:solidFill>
                  <a:schemeClr val="dk2"/>
                </a:solidFill>
                <a:latin typeface="Lato"/>
                <a:ea typeface="Lato"/>
                <a:cs typeface="Lato"/>
                <a:sym typeface="Lato"/>
              </a:rPr>
              <a:t>                                                            e = concat{x, x</a:t>
            </a:r>
            <a:r>
              <a:rPr b="0" baseline="-25000" lang="en" sz="1500">
                <a:solidFill>
                  <a:schemeClr val="dk2"/>
                </a:solidFill>
                <a:latin typeface="Lato"/>
                <a:ea typeface="Lato"/>
                <a:cs typeface="Lato"/>
                <a:sym typeface="Lato"/>
              </a:rPr>
              <a:t>k</a:t>
            </a:r>
            <a:r>
              <a:rPr b="0" lang="en" sz="1500">
                <a:solidFill>
                  <a:schemeClr val="dk2"/>
                </a:solidFill>
                <a:latin typeface="Lato"/>
                <a:ea typeface="Lato"/>
                <a:cs typeface="Lato"/>
                <a:sym typeface="Lato"/>
              </a:rPr>
              <a:t>}                                        ….eq(11)</a:t>
            </a:r>
            <a:endParaRPr b="0" sz="1500">
              <a:solidFill>
                <a:schemeClr val="dk2"/>
              </a:solidFill>
              <a:latin typeface="Lato"/>
              <a:ea typeface="Lato"/>
              <a:cs typeface="Lato"/>
              <a:sym typeface="Lato"/>
            </a:endParaRPr>
          </a:p>
          <a:p>
            <a:pPr indent="-304800" lvl="0" marL="457200" rtl="0" algn="just">
              <a:lnSpc>
                <a:spcPct val="115000"/>
              </a:lnSpc>
              <a:spcBef>
                <a:spcPts val="0"/>
              </a:spcBef>
              <a:spcAft>
                <a:spcPts val="0"/>
              </a:spcAft>
              <a:buClr>
                <a:schemeClr val="dk2"/>
              </a:buClr>
              <a:buSzPts val="1200"/>
              <a:buFont typeface="Lato"/>
              <a:buChar char="●"/>
            </a:pPr>
            <a:r>
              <a:rPr b="0" lang="en" sz="1200">
                <a:solidFill>
                  <a:schemeClr val="dk2"/>
                </a:solidFill>
                <a:latin typeface="Lato"/>
                <a:ea typeface="Lato"/>
                <a:cs typeface="Lato"/>
                <a:sym typeface="Lato"/>
              </a:rPr>
              <a:t>Then, using the paragraph-encoded sequence input, a paragraph-level RNN is used to retrieve the final encoding vector for the entire body text.</a:t>
            </a:r>
            <a:r>
              <a:rPr lang="en" sz="1200">
                <a:solidFill>
                  <a:schemeClr val="dk2"/>
                </a:solidFill>
                <a:latin typeface="Lato"/>
                <a:ea typeface="Lato"/>
                <a:cs typeface="Lato"/>
                <a:sym typeface="Lato"/>
              </a:rPr>
              <a:t> </a:t>
            </a:r>
            <a:endParaRPr b="0" sz="1200">
              <a:solidFill>
                <a:schemeClr val="dk2"/>
              </a:solidFill>
              <a:latin typeface="Lato"/>
              <a:ea typeface="Lato"/>
              <a:cs typeface="Lato"/>
              <a:sym typeface="Lato"/>
            </a:endParaRPr>
          </a:p>
          <a:p>
            <a:pPr indent="0" lvl="0" marL="0" rtl="0" algn="l">
              <a:spcBef>
                <a:spcPts val="0"/>
              </a:spcBef>
              <a:spcAft>
                <a:spcPts val="0"/>
              </a:spcAft>
              <a:buNone/>
            </a:pPr>
            <a:r>
              <a:t/>
            </a:r>
            <a:endParaRPr b="0" sz="1200">
              <a:solidFill>
                <a:schemeClr val="dk2"/>
              </a:solidFill>
              <a:latin typeface="Lato"/>
              <a:ea typeface="Lato"/>
              <a:cs typeface="Lato"/>
              <a:sym typeface="Lato"/>
            </a:endParaRPr>
          </a:p>
          <a:p>
            <a:pPr indent="0" lvl="0" marL="0" rtl="0" algn="l">
              <a:spcBef>
                <a:spcPts val="0"/>
              </a:spcBef>
              <a:spcAft>
                <a:spcPts val="0"/>
              </a:spcAft>
              <a:buNone/>
            </a:pPr>
            <a:r>
              <a:rPr b="0" lang="en" sz="1200">
                <a:solidFill>
                  <a:schemeClr val="dk2"/>
                </a:solidFill>
              </a:rPr>
              <a:t> </a:t>
            </a:r>
            <a:endParaRPr b="0" sz="12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idx="1" type="subTitle"/>
          </p:nvPr>
        </p:nvSpPr>
        <p:spPr>
          <a:xfrm>
            <a:off x="188750" y="880850"/>
            <a:ext cx="4278300" cy="4050300"/>
          </a:xfrm>
          <a:prstGeom prst="rect">
            <a:avLst/>
          </a:prstGeom>
        </p:spPr>
        <p:txBody>
          <a:bodyPr anchorCtr="0" anchor="t" bIns="91425" lIns="91425" spcFirstLastPara="1" rIns="91425" wrap="square" tIns="91425">
            <a:noAutofit/>
          </a:bodyPr>
          <a:lstStyle/>
          <a:p>
            <a:pPr indent="0" lvl="0" marL="0" rtl="0" algn="just">
              <a:lnSpc>
                <a:spcPct val="100000"/>
              </a:lnSpc>
              <a:spcBef>
                <a:spcPts val="1600"/>
              </a:spcBef>
              <a:spcAft>
                <a:spcPts val="0"/>
              </a:spcAft>
              <a:buNone/>
            </a:pPr>
            <a:r>
              <a:rPr b="1" lang="en" sz="2000">
                <a:solidFill>
                  <a:srgbClr val="111111"/>
                </a:solidFill>
                <a:latin typeface="Raleway"/>
                <a:ea typeface="Raleway"/>
                <a:cs typeface="Raleway"/>
                <a:sym typeface="Raleway"/>
              </a:rPr>
              <a:t>3.Independent Training </a:t>
            </a:r>
            <a:endParaRPr b="1" sz="2000">
              <a:solidFill>
                <a:srgbClr val="111111"/>
              </a:solidFill>
              <a:latin typeface="Raleway"/>
              <a:ea typeface="Raleway"/>
              <a:cs typeface="Raleway"/>
              <a:sym typeface="Raleway"/>
            </a:endParaRPr>
          </a:p>
          <a:p>
            <a:pPr indent="0" lvl="0" marL="0" rtl="0" algn="just">
              <a:lnSpc>
                <a:spcPct val="100000"/>
              </a:lnSpc>
              <a:spcBef>
                <a:spcPts val="1600"/>
              </a:spcBef>
              <a:spcAft>
                <a:spcPts val="0"/>
              </a:spcAft>
              <a:buNone/>
            </a:pPr>
            <a:r>
              <a:rPr b="1" lang="en" sz="2000">
                <a:solidFill>
                  <a:srgbClr val="111111"/>
                </a:solidFill>
                <a:latin typeface="Raleway"/>
                <a:ea typeface="Raleway"/>
                <a:cs typeface="Raleway"/>
                <a:sym typeface="Raleway"/>
              </a:rPr>
              <a:t>(IT) Method</a:t>
            </a:r>
            <a:endParaRPr b="1" sz="2000">
              <a:solidFill>
                <a:srgbClr val="111111"/>
              </a:solidFill>
              <a:latin typeface="Raleway"/>
              <a:ea typeface="Raleway"/>
              <a:cs typeface="Raleway"/>
              <a:sym typeface="Raleway"/>
            </a:endParaRPr>
          </a:p>
          <a:p>
            <a:pPr indent="0" lvl="0" marL="0" rtl="0" algn="just">
              <a:lnSpc>
                <a:spcPct val="100000"/>
              </a:lnSpc>
              <a:spcBef>
                <a:spcPts val="400"/>
              </a:spcBef>
              <a:spcAft>
                <a:spcPts val="0"/>
              </a:spcAft>
              <a:buNone/>
            </a:pPr>
            <a:r>
              <a:t/>
            </a:r>
            <a:endParaRPr b="1" sz="1200">
              <a:solidFill>
                <a:srgbClr val="111111"/>
              </a:solidFill>
              <a:latin typeface="Raleway"/>
              <a:ea typeface="Raleway"/>
              <a:cs typeface="Raleway"/>
              <a:sym typeface="Raleway"/>
            </a:endParaRPr>
          </a:p>
          <a:p>
            <a:pPr indent="0" lvl="0" marL="0" rtl="0" algn="just">
              <a:lnSpc>
                <a:spcPct val="115000"/>
              </a:lnSpc>
              <a:spcBef>
                <a:spcPts val="0"/>
              </a:spcBef>
              <a:spcAft>
                <a:spcPts val="0"/>
              </a:spcAft>
              <a:buNone/>
            </a:pPr>
            <a:r>
              <a:t/>
            </a:r>
            <a:endParaRPr sz="1400">
              <a:latin typeface="Arial"/>
              <a:ea typeface="Arial"/>
              <a:cs typeface="Arial"/>
              <a:sym typeface="Arial"/>
            </a:endParaRPr>
          </a:p>
          <a:p>
            <a:pPr indent="0" lvl="0" marL="0" rtl="0" algn="just">
              <a:lnSpc>
                <a:spcPct val="115000"/>
              </a:lnSpc>
              <a:spcBef>
                <a:spcPts val="0"/>
              </a:spcBef>
              <a:spcAft>
                <a:spcPts val="0"/>
              </a:spcAft>
              <a:buNone/>
            </a:pPr>
            <a:r>
              <a:rPr lang="en" sz="1200"/>
              <a:t>The final incongruence score for the pair of {headline} and {body text} is </a:t>
            </a:r>
            <a:r>
              <a:rPr lang="en" sz="1200"/>
              <a:t>calculated as</a:t>
            </a:r>
            <a:r>
              <a:rPr lang="en" sz="1200"/>
              <a:t> follows :</a:t>
            </a:r>
            <a:endParaRPr sz="1200"/>
          </a:p>
          <a:p>
            <a:pPr indent="0" lvl="0" marL="0" rtl="0" algn="r">
              <a:lnSpc>
                <a:spcPct val="100000"/>
              </a:lnSpc>
              <a:spcBef>
                <a:spcPts val="0"/>
              </a:spcBef>
              <a:spcAft>
                <a:spcPts val="0"/>
              </a:spcAft>
              <a:buNone/>
            </a:pPr>
            <a:r>
              <a:rPr lang="en" sz="1200"/>
              <a:t>P(label) = max(s</a:t>
            </a:r>
            <a:r>
              <a:rPr baseline="-25000" lang="en" sz="1200"/>
              <a:t>1:p</a:t>
            </a:r>
            <a:r>
              <a:rPr lang="en" sz="1200"/>
              <a:t>)</a:t>
            </a:r>
            <a:r>
              <a:rPr lang="en" sz="1200"/>
              <a:t>                                   ….eq(12)</a:t>
            </a:r>
            <a:endParaRPr sz="1200"/>
          </a:p>
          <a:p>
            <a:pPr indent="0" lvl="0" marL="0" rtl="0" algn="r">
              <a:lnSpc>
                <a:spcPct val="100000"/>
              </a:lnSpc>
              <a:spcBef>
                <a:spcPts val="0"/>
              </a:spcBef>
              <a:spcAft>
                <a:spcPts val="0"/>
              </a:spcAft>
              <a:buNone/>
            </a:pPr>
            <a:r>
              <a:t/>
            </a:r>
            <a:endParaRPr sz="1200"/>
          </a:p>
          <a:p>
            <a:pPr indent="0" lvl="0" marL="0" rtl="0" algn="just">
              <a:lnSpc>
                <a:spcPct val="115000"/>
              </a:lnSpc>
              <a:spcBef>
                <a:spcPts val="0"/>
              </a:spcBef>
              <a:spcAft>
                <a:spcPts val="0"/>
              </a:spcAft>
              <a:buNone/>
            </a:pPr>
            <a:r>
              <a:rPr lang="en" sz="1200"/>
              <a:t>We utilize the paragraph dataset to train models with the IT approach, and incongruence scores are obtained as follows:</a:t>
            </a:r>
            <a:endParaRPr sz="1200"/>
          </a:p>
          <a:p>
            <a:pPr indent="0" lvl="0" marL="0" rtl="0" algn="just">
              <a:lnSpc>
                <a:spcPct val="115000"/>
              </a:lnSpc>
              <a:spcBef>
                <a:spcPts val="0"/>
              </a:spcBef>
              <a:spcAft>
                <a:spcPts val="0"/>
              </a:spcAft>
              <a:buNone/>
            </a:pPr>
            <a:r>
              <a:t/>
            </a:r>
            <a:endParaRPr sz="1200"/>
          </a:p>
          <a:p>
            <a:pPr indent="-317500" lvl="0" marL="457200" rtl="0" algn="just">
              <a:lnSpc>
                <a:spcPct val="115000"/>
              </a:lnSpc>
              <a:spcBef>
                <a:spcPts val="0"/>
              </a:spcBef>
              <a:spcAft>
                <a:spcPts val="0"/>
              </a:spcAft>
              <a:buSzPts val="1400"/>
              <a:buFont typeface="Arial"/>
              <a:buChar char="●"/>
            </a:pPr>
            <a:r>
              <a:rPr b="1" lang="en" sz="1400">
                <a:latin typeface="Arial"/>
                <a:ea typeface="Arial"/>
                <a:cs typeface="Arial"/>
                <a:sym typeface="Arial"/>
              </a:rPr>
              <a:t>XGB with IT</a:t>
            </a:r>
            <a:endParaRPr b="1"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b="1" lang="en" sz="1400">
                <a:latin typeface="Arial"/>
                <a:ea typeface="Arial"/>
                <a:cs typeface="Arial"/>
                <a:sym typeface="Arial"/>
              </a:rPr>
              <a:t>RDE/CDE with IT</a:t>
            </a:r>
            <a:endParaRPr b="1"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b="1" lang="en" sz="1400">
                <a:latin typeface="Arial"/>
                <a:ea typeface="Arial"/>
                <a:cs typeface="Arial"/>
                <a:sym typeface="Arial"/>
              </a:rPr>
              <a:t>AHRDE with IT</a:t>
            </a:r>
            <a:endParaRPr b="1" sz="1400">
              <a:latin typeface="Arial"/>
              <a:ea typeface="Arial"/>
              <a:cs typeface="Arial"/>
              <a:sym typeface="Arial"/>
            </a:endParaRPr>
          </a:p>
          <a:p>
            <a:pPr indent="-317500" lvl="0" marL="457200" rtl="0" algn="just">
              <a:lnSpc>
                <a:spcPct val="115000"/>
              </a:lnSpc>
              <a:spcBef>
                <a:spcPts val="0"/>
              </a:spcBef>
              <a:spcAft>
                <a:spcPts val="0"/>
              </a:spcAft>
              <a:buSzPts val="1400"/>
              <a:buFont typeface="Arial"/>
              <a:buChar char="●"/>
            </a:pPr>
            <a:r>
              <a:rPr b="1" lang="en" sz="1400">
                <a:latin typeface="Arial"/>
                <a:ea typeface="Arial"/>
                <a:cs typeface="Arial"/>
                <a:sym typeface="Arial"/>
              </a:rPr>
              <a:t>ERE with IT</a:t>
            </a:r>
            <a:endParaRPr b="1" sz="1400">
              <a:latin typeface="Arial"/>
              <a:ea typeface="Arial"/>
              <a:cs typeface="Arial"/>
              <a:sym typeface="Arial"/>
            </a:endParaRPr>
          </a:p>
        </p:txBody>
      </p:sp>
      <p:sp>
        <p:nvSpPr>
          <p:cNvPr id="173" name="Google Shape;173;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chemeClr val="dk2"/>
              </a:solidFill>
            </a:endParaRPr>
          </a:p>
          <a:p>
            <a:pPr indent="0" lvl="0" marL="0" rtl="0" algn="l">
              <a:spcBef>
                <a:spcPts val="1600"/>
              </a:spcBef>
              <a:spcAft>
                <a:spcPts val="1600"/>
              </a:spcAft>
              <a:buNone/>
            </a:pPr>
            <a:r>
              <a:rPr lang="en" sz="1400">
                <a:solidFill>
                  <a:schemeClr val="dk2"/>
                </a:solidFill>
              </a:rPr>
              <a:t>Figure 4: Diagram of the independent training method.</a:t>
            </a:r>
            <a:endParaRPr sz="1400">
              <a:solidFill>
                <a:schemeClr val="dk2"/>
              </a:solidFill>
            </a:endParaRPr>
          </a:p>
        </p:txBody>
      </p:sp>
      <p:pic>
        <p:nvPicPr>
          <p:cNvPr id="174" name="Google Shape;174;p30"/>
          <p:cNvPicPr preferRelativeResize="0"/>
          <p:nvPr/>
        </p:nvPicPr>
        <p:blipFill>
          <a:blip r:embed="rId3">
            <a:alphaModFix/>
          </a:blip>
          <a:stretch>
            <a:fillRect/>
          </a:stretch>
        </p:blipFill>
        <p:spPr>
          <a:xfrm>
            <a:off x="3781550" y="110100"/>
            <a:ext cx="5167974" cy="2265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Figure 5: flowchart showing the various modules of the Deep </a:t>
            </a:r>
            <a:r>
              <a:rPr lang="en"/>
              <a:t>Hierarchical</a:t>
            </a:r>
            <a:r>
              <a:rPr lang="en"/>
              <a:t> Encoder</a:t>
            </a:r>
            <a:endParaRPr/>
          </a:p>
        </p:txBody>
      </p:sp>
      <p:pic>
        <p:nvPicPr>
          <p:cNvPr id="180" name="Google Shape;180;p31"/>
          <p:cNvPicPr preferRelativeResize="0"/>
          <p:nvPr/>
        </p:nvPicPr>
        <p:blipFill>
          <a:blip r:embed="rId3">
            <a:alphaModFix/>
          </a:blip>
          <a:stretch>
            <a:fillRect/>
          </a:stretch>
        </p:blipFill>
        <p:spPr>
          <a:xfrm>
            <a:off x="2371400" y="183850"/>
            <a:ext cx="4401209" cy="392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200"/>
              <a:t>Contents:</a:t>
            </a:r>
            <a:endParaRPr sz="5200"/>
          </a:p>
        </p:txBody>
      </p:sp>
      <p:sp>
        <p:nvSpPr>
          <p:cNvPr id="80" name="Google Shape;80;p14"/>
          <p:cNvSpPr txBox="1"/>
          <p:nvPr>
            <p:ph idx="2" type="body"/>
          </p:nvPr>
        </p:nvSpPr>
        <p:spPr>
          <a:xfrm>
            <a:off x="4939500" y="337775"/>
            <a:ext cx="3837000" cy="4081500"/>
          </a:xfrm>
          <a:prstGeom prst="rect">
            <a:avLst/>
          </a:prstGeom>
        </p:spPr>
        <p:txBody>
          <a:bodyPr anchorCtr="0" anchor="ctr" bIns="91425" lIns="91425" spcFirstLastPara="1" rIns="91425" wrap="square" tIns="91425">
            <a:noAutofit/>
          </a:bodyPr>
          <a:lstStyle/>
          <a:p>
            <a:pPr indent="-323850" lvl="0" marL="457200" rtl="0" algn="l">
              <a:lnSpc>
                <a:spcPct val="150000"/>
              </a:lnSpc>
              <a:spcBef>
                <a:spcPts val="0"/>
              </a:spcBef>
              <a:spcAft>
                <a:spcPts val="0"/>
              </a:spcAft>
              <a:buSzPts val="1500"/>
              <a:buAutoNum type="arabicPeriod"/>
            </a:pPr>
            <a:r>
              <a:rPr b="1" lang="en" sz="1500"/>
              <a:t>Introduction</a:t>
            </a:r>
            <a:endParaRPr b="1" sz="1500"/>
          </a:p>
          <a:p>
            <a:pPr indent="-323850" lvl="0" marL="457200" rtl="0" algn="l">
              <a:lnSpc>
                <a:spcPct val="150000"/>
              </a:lnSpc>
              <a:spcBef>
                <a:spcPts val="0"/>
              </a:spcBef>
              <a:spcAft>
                <a:spcPts val="0"/>
              </a:spcAft>
              <a:buSzPts val="1500"/>
              <a:buAutoNum type="arabicPeriod"/>
            </a:pPr>
            <a:r>
              <a:rPr b="1" lang="en" sz="1500"/>
              <a:t>Aim Of The Project</a:t>
            </a:r>
            <a:endParaRPr b="1" sz="1500"/>
          </a:p>
          <a:p>
            <a:pPr indent="-323850" lvl="0" marL="457200" rtl="0" algn="l">
              <a:lnSpc>
                <a:spcPct val="150000"/>
              </a:lnSpc>
              <a:spcBef>
                <a:spcPts val="0"/>
              </a:spcBef>
              <a:spcAft>
                <a:spcPts val="0"/>
              </a:spcAft>
              <a:buSzPts val="1500"/>
              <a:buAutoNum type="arabicPeriod"/>
            </a:pPr>
            <a:r>
              <a:rPr b="1" lang="en" sz="1500"/>
              <a:t>Problem Definition</a:t>
            </a:r>
            <a:endParaRPr b="1" sz="1500"/>
          </a:p>
          <a:p>
            <a:pPr indent="-323850" lvl="0" marL="457200" rtl="0" algn="l">
              <a:lnSpc>
                <a:spcPct val="150000"/>
              </a:lnSpc>
              <a:spcBef>
                <a:spcPts val="0"/>
              </a:spcBef>
              <a:spcAft>
                <a:spcPts val="0"/>
              </a:spcAft>
              <a:buSzPts val="1500"/>
              <a:buAutoNum type="arabicPeriod"/>
            </a:pPr>
            <a:r>
              <a:rPr b="1" lang="en" sz="1500"/>
              <a:t>Literature Survey</a:t>
            </a:r>
            <a:endParaRPr b="1" sz="1500"/>
          </a:p>
          <a:p>
            <a:pPr indent="-323850" lvl="0" marL="457200" rtl="0" algn="l">
              <a:lnSpc>
                <a:spcPct val="150000"/>
              </a:lnSpc>
              <a:spcBef>
                <a:spcPts val="0"/>
              </a:spcBef>
              <a:spcAft>
                <a:spcPts val="0"/>
              </a:spcAft>
              <a:buSzPts val="1500"/>
              <a:buAutoNum type="arabicPeriod"/>
            </a:pPr>
            <a:r>
              <a:rPr b="1" lang="en" sz="1500"/>
              <a:t>Dataset Description</a:t>
            </a:r>
            <a:endParaRPr b="1" sz="1500"/>
          </a:p>
          <a:p>
            <a:pPr indent="-323850" lvl="0" marL="457200" rtl="0" algn="l">
              <a:lnSpc>
                <a:spcPct val="150000"/>
              </a:lnSpc>
              <a:spcBef>
                <a:spcPts val="0"/>
              </a:spcBef>
              <a:spcAft>
                <a:spcPts val="0"/>
              </a:spcAft>
              <a:buSzPts val="1500"/>
              <a:buAutoNum type="arabicPeriod"/>
            </a:pPr>
            <a:r>
              <a:rPr b="1" lang="en" sz="1500"/>
              <a:t>Methodology</a:t>
            </a:r>
            <a:endParaRPr b="1" sz="1500"/>
          </a:p>
          <a:p>
            <a:pPr indent="-323850" lvl="0" marL="457200" rtl="0" algn="l">
              <a:lnSpc>
                <a:spcPct val="150000"/>
              </a:lnSpc>
              <a:spcBef>
                <a:spcPts val="0"/>
              </a:spcBef>
              <a:spcAft>
                <a:spcPts val="0"/>
              </a:spcAft>
              <a:buSzPts val="1500"/>
              <a:buAutoNum type="arabicPeriod"/>
            </a:pPr>
            <a:r>
              <a:rPr b="1" lang="en" sz="1500"/>
              <a:t>Experiment</a:t>
            </a:r>
            <a:endParaRPr b="1" sz="1500"/>
          </a:p>
          <a:p>
            <a:pPr indent="-323850" lvl="0" marL="457200" rtl="0" algn="l">
              <a:lnSpc>
                <a:spcPct val="150000"/>
              </a:lnSpc>
              <a:spcBef>
                <a:spcPts val="0"/>
              </a:spcBef>
              <a:spcAft>
                <a:spcPts val="0"/>
              </a:spcAft>
              <a:buSzPts val="1500"/>
              <a:buAutoNum type="arabicPeriod"/>
            </a:pPr>
            <a:r>
              <a:rPr b="1" lang="en" sz="1500"/>
              <a:t>Results</a:t>
            </a:r>
            <a:endParaRPr b="1" sz="1500"/>
          </a:p>
          <a:p>
            <a:pPr indent="-323850" lvl="0" marL="457200" rtl="0" algn="l">
              <a:lnSpc>
                <a:spcPct val="150000"/>
              </a:lnSpc>
              <a:spcBef>
                <a:spcPts val="0"/>
              </a:spcBef>
              <a:spcAft>
                <a:spcPts val="0"/>
              </a:spcAft>
              <a:buSzPts val="1500"/>
              <a:buAutoNum type="arabicPeriod"/>
            </a:pPr>
            <a:r>
              <a:rPr b="1" lang="en" sz="1500"/>
              <a:t>Analysis of Results</a:t>
            </a:r>
            <a:endParaRPr b="1" sz="1500"/>
          </a:p>
          <a:p>
            <a:pPr indent="-323850" lvl="0" marL="457200" rtl="0" algn="l">
              <a:lnSpc>
                <a:spcPct val="150000"/>
              </a:lnSpc>
              <a:spcBef>
                <a:spcPts val="0"/>
              </a:spcBef>
              <a:spcAft>
                <a:spcPts val="0"/>
              </a:spcAft>
              <a:buSzPts val="1500"/>
              <a:buAutoNum type="arabicPeriod"/>
            </a:pPr>
            <a:r>
              <a:rPr b="1" lang="en" sz="1500"/>
              <a:t>Conclusion and Future Scope</a:t>
            </a:r>
            <a:endParaRPr b="1" sz="1500"/>
          </a:p>
          <a:p>
            <a:pPr indent="-323850" lvl="0" marL="457200" rtl="0" algn="l">
              <a:lnSpc>
                <a:spcPct val="150000"/>
              </a:lnSpc>
              <a:spcBef>
                <a:spcPts val="0"/>
              </a:spcBef>
              <a:spcAft>
                <a:spcPts val="0"/>
              </a:spcAft>
              <a:buSzPts val="1500"/>
              <a:buAutoNum type="arabicPeriod"/>
            </a:pPr>
            <a:r>
              <a:rPr b="1" lang="en" sz="1500"/>
              <a:t>References</a:t>
            </a:r>
            <a:endParaRPr b="1"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7000" y="457175"/>
            <a:ext cx="8414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Experiment</a:t>
            </a:r>
            <a:endParaRPr/>
          </a:p>
        </p:txBody>
      </p:sp>
      <p:sp>
        <p:nvSpPr>
          <p:cNvPr id="186" name="Google Shape;186;p32"/>
          <p:cNvSpPr txBox="1"/>
          <p:nvPr>
            <p:ph idx="1" type="body"/>
          </p:nvPr>
        </p:nvSpPr>
        <p:spPr>
          <a:xfrm>
            <a:off x="317000" y="943750"/>
            <a:ext cx="8414700" cy="36543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AutoNum type="arabicPeriod"/>
            </a:pPr>
            <a:r>
              <a:rPr b="1" lang="en" sz="2000" u="sng"/>
              <a:t>Case Study:</a:t>
            </a:r>
            <a:endParaRPr b="1" sz="2000" u="sng"/>
          </a:p>
          <a:p>
            <a:pPr indent="0" lvl="0" marL="0" rtl="0" algn="ctr">
              <a:lnSpc>
                <a:spcPct val="100000"/>
              </a:lnSpc>
              <a:spcBef>
                <a:spcPts val="1600"/>
              </a:spcBef>
              <a:spcAft>
                <a:spcPts val="0"/>
              </a:spcAft>
              <a:buNone/>
            </a:pPr>
            <a:r>
              <a:rPr lang="en" sz="1400"/>
              <a:t>Table 2</a:t>
            </a:r>
            <a:endParaRPr sz="1400"/>
          </a:p>
          <a:p>
            <a:pPr indent="0" lvl="0" marL="457200" rtl="0" algn="ctr">
              <a:spcBef>
                <a:spcPts val="1600"/>
              </a:spcBef>
              <a:spcAft>
                <a:spcPts val="0"/>
              </a:spcAft>
              <a:buNone/>
            </a:pPr>
            <a:r>
              <a:t/>
            </a:r>
            <a:endParaRPr sz="1400"/>
          </a:p>
          <a:p>
            <a:pPr indent="0" lvl="0" marL="457200" rtl="0" algn="ctr">
              <a:spcBef>
                <a:spcPts val="1600"/>
              </a:spcBef>
              <a:spcAft>
                <a:spcPts val="0"/>
              </a:spcAft>
              <a:buNone/>
            </a:pPr>
            <a:r>
              <a:t/>
            </a:r>
            <a:endParaRPr sz="1400"/>
          </a:p>
          <a:p>
            <a:pPr indent="0" lvl="0" marL="457200" rtl="0" algn="ctr">
              <a:spcBef>
                <a:spcPts val="1600"/>
              </a:spcBef>
              <a:spcAft>
                <a:spcPts val="0"/>
              </a:spcAft>
              <a:buNone/>
            </a:pPr>
            <a:r>
              <a:t/>
            </a:r>
            <a:endParaRPr sz="1400"/>
          </a:p>
          <a:p>
            <a:pPr indent="0" lvl="0" marL="0" rtl="0" algn="l">
              <a:spcBef>
                <a:spcPts val="1600"/>
              </a:spcBef>
              <a:spcAft>
                <a:spcPts val="0"/>
              </a:spcAft>
              <a:buNone/>
            </a:pPr>
            <a:r>
              <a:rPr lang="en" sz="1400"/>
              <a:t> </a:t>
            </a:r>
            <a:endParaRPr sz="1400"/>
          </a:p>
          <a:p>
            <a:pPr indent="0" lvl="0" marL="457200" rtl="0" algn="ctr">
              <a:spcBef>
                <a:spcPts val="1600"/>
              </a:spcBef>
              <a:spcAft>
                <a:spcPts val="0"/>
              </a:spcAft>
              <a:buNone/>
            </a:pPr>
            <a:r>
              <a:t/>
            </a:r>
            <a:endParaRPr sz="1400"/>
          </a:p>
          <a:p>
            <a:pPr indent="0" lvl="0" marL="457200" rtl="0" algn="l">
              <a:spcBef>
                <a:spcPts val="1600"/>
              </a:spcBef>
              <a:spcAft>
                <a:spcPts val="1600"/>
              </a:spcAft>
              <a:buNone/>
            </a:pPr>
            <a:r>
              <a:t/>
            </a:r>
            <a:endParaRPr u="sng"/>
          </a:p>
        </p:txBody>
      </p:sp>
      <p:graphicFrame>
        <p:nvGraphicFramePr>
          <p:cNvPr id="187" name="Google Shape;187;p32"/>
          <p:cNvGraphicFramePr/>
          <p:nvPr/>
        </p:nvGraphicFramePr>
        <p:xfrm>
          <a:off x="507500" y="1781535"/>
          <a:ext cx="3000000" cy="3000000"/>
        </p:xfrm>
        <a:graphic>
          <a:graphicData uri="http://schemas.openxmlformats.org/drawingml/2006/table">
            <a:tbl>
              <a:tblPr>
                <a:noFill/>
                <a:tableStyleId>{539A877A-9F03-4111-B771-D3FC9FCD3897}</a:tableStyleId>
              </a:tblPr>
              <a:tblGrid>
                <a:gridCol w="1482875"/>
                <a:gridCol w="3986725"/>
                <a:gridCol w="1890150"/>
                <a:gridCol w="864450"/>
              </a:tblGrid>
              <a:tr h="427800">
                <a:tc>
                  <a:txBody>
                    <a:bodyPr/>
                    <a:lstStyle/>
                    <a:p>
                      <a:pPr indent="0" lvl="0" marL="0" rtl="0" algn="l">
                        <a:spcBef>
                          <a:spcPts val="0"/>
                        </a:spcBef>
                        <a:spcAft>
                          <a:spcPts val="0"/>
                        </a:spcAft>
                        <a:buNone/>
                      </a:pPr>
                      <a:r>
                        <a:rPr b="1" lang="en"/>
                        <a:t>Headline</a:t>
                      </a:r>
                      <a:endParaRPr b="1"/>
                    </a:p>
                  </a:txBody>
                  <a:tcPr marT="91425" marB="91425" marR="91425" marL="91425"/>
                </a:tc>
                <a:tc>
                  <a:txBody>
                    <a:bodyPr/>
                    <a:lstStyle/>
                    <a:p>
                      <a:pPr indent="0" lvl="0" marL="0" rtl="0" algn="l">
                        <a:spcBef>
                          <a:spcPts val="0"/>
                        </a:spcBef>
                        <a:spcAft>
                          <a:spcPts val="0"/>
                        </a:spcAft>
                        <a:buNone/>
                      </a:pPr>
                      <a:r>
                        <a:rPr b="1" lang="en"/>
                        <a:t>Body</a:t>
                      </a:r>
                      <a:endParaRPr b="1"/>
                    </a:p>
                  </a:txBody>
                  <a:tcPr marT="91425" marB="91425" marR="91425" marL="91425"/>
                </a:tc>
                <a:tc>
                  <a:txBody>
                    <a:bodyPr/>
                    <a:lstStyle/>
                    <a:p>
                      <a:pPr indent="0" lvl="0" marL="0" rtl="0" algn="l">
                        <a:spcBef>
                          <a:spcPts val="0"/>
                        </a:spcBef>
                        <a:spcAft>
                          <a:spcPts val="0"/>
                        </a:spcAft>
                        <a:buNone/>
                      </a:pPr>
                      <a:r>
                        <a:rPr b="1" lang="en"/>
                        <a:t>URL</a:t>
                      </a:r>
                      <a:endParaRPr b="1"/>
                    </a:p>
                  </a:txBody>
                  <a:tcPr marT="91425" marB="91425" marR="91425" marL="91425"/>
                </a:tc>
                <a:tc>
                  <a:txBody>
                    <a:bodyPr/>
                    <a:lstStyle/>
                    <a:p>
                      <a:pPr indent="0" lvl="0" marL="0" rtl="0" algn="l">
                        <a:spcBef>
                          <a:spcPts val="0"/>
                        </a:spcBef>
                        <a:spcAft>
                          <a:spcPts val="0"/>
                        </a:spcAft>
                        <a:buNone/>
                      </a:pPr>
                      <a:r>
                        <a:rPr b="1" lang="en"/>
                        <a:t>Label</a:t>
                      </a:r>
                      <a:endParaRPr b="1"/>
                    </a:p>
                  </a:txBody>
                  <a:tcPr marT="91425" marB="91425" marR="91425" marL="91425"/>
                </a:tc>
              </a:tr>
              <a:tr h="1184725">
                <a:tc>
                  <a:txBody>
                    <a:bodyPr/>
                    <a:lstStyle/>
                    <a:p>
                      <a:pPr indent="0" lvl="0" marL="0" rtl="0" algn="l">
                        <a:spcBef>
                          <a:spcPts val="0"/>
                        </a:spcBef>
                        <a:spcAft>
                          <a:spcPts val="0"/>
                        </a:spcAft>
                        <a:buNone/>
                      </a:pPr>
                      <a:r>
                        <a:rPr lang="en" sz="1000"/>
                        <a:t>The Amish Brotherhood Has endorsed Donald Trump for president</a:t>
                      </a:r>
                      <a:endParaRPr sz="1000"/>
                    </a:p>
                  </a:txBody>
                  <a:tcPr marT="91425" marB="91425" marR="91425" marL="91425"/>
                </a:tc>
                <a:tc>
                  <a:txBody>
                    <a:bodyPr/>
                    <a:lstStyle/>
                    <a:p>
                      <a:pPr indent="0" lvl="0" marL="0" rtl="0" algn="l">
                        <a:spcBef>
                          <a:spcPts val="0"/>
                        </a:spcBef>
                        <a:spcAft>
                          <a:spcPts val="0"/>
                        </a:spcAft>
                        <a:buNone/>
                      </a:pPr>
                      <a:r>
                        <a:rPr lang="en" sz="1000"/>
                        <a:t>The Amish, who are direct descendents of the protestant reformation sect known as the Anabaptists, have typically stayed out of politics in the past. As a general rule, they don’t vote, serve in the military, or engage in any other displays of patriotism. This year, however,the AAM has said that it is imperative that they get involved in </a:t>
                      </a:r>
                      <a:r>
                        <a:rPr lang="en" sz="1000"/>
                        <a:t>the</a:t>
                      </a:r>
                      <a:r>
                        <a:rPr lang="en" sz="1000"/>
                        <a:t> democratic process.</a:t>
                      </a:r>
                      <a:endParaRPr sz="1000"/>
                    </a:p>
                  </a:txBody>
                  <a:tcPr marT="91425" marB="91425" marR="91425" marL="91425"/>
                </a:tc>
                <a:tc>
                  <a:txBody>
                    <a:bodyPr/>
                    <a:lstStyle/>
                    <a:p>
                      <a:pPr indent="0" lvl="0" marL="0" rtl="0" algn="l">
                        <a:spcBef>
                          <a:spcPts val="0"/>
                        </a:spcBef>
                        <a:spcAft>
                          <a:spcPts val="0"/>
                        </a:spcAft>
                        <a:buNone/>
                      </a:pPr>
                      <a:r>
                        <a:rPr lang="en" sz="1000"/>
                        <a:t>http://cnn.com.de/mews/amish-ccommit-vote-donald-trump-now-lockpresidency/</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r h="1204000">
                <a:tc>
                  <a:txBody>
                    <a:bodyPr/>
                    <a:lstStyle/>
                    <a:p>
                      <a:pPr indent="0" lvl="0" marL="0" rtl="0" algn="l">
                        <a:spcBef>
                          <a:spcPts val="0"/>
                        </a:spcBef>
                        <a:spcAft>
                          <a:spcPts val="0"/>
                        </a:spcAft>
                        <a:buNone/>
                      </a:pPr>
                      <a:r>
                        <a:rPr lang="en" sz="1000"/>
                        <a:t>Wikileaks Gives Hillary An Ultimatum: OUIT, Or We Dump Something Life-Destroying</a:t>
                      </a:r>
                      <a:endParaRPr sz="1000"/>
                    </a:p>
                  </a:txBody>
                  <a:tcPr marT="91425" marB="91425" marR="91425" marL="91425"/>
                </a:tc>
                <a:tc>
                  <a:txBody>
                    <a:bodyPr/>
                    <a:lstStyle/>
                    <a:p>
                      <a:pPr indent="0" lvl="0" marL="0" rtl="0" algn="l">
                        <a:spcBef>
                          <a:spcPts val="0"/>
                        </a:spcBef>
                        <a:spcAft>
                          <a:spcPts val="0"/>
                        </a:spcAft>
                        <a:buNone/>
                      </a:pPr>
                      <a:r>
                        <a:rPr lang="en" sz="1000"/>
                        <a:t>On Sunday,Wikileaks gave Hillary Clinton less than a 24-hour</a:t>
                      </a:r>
                      <a:endParaRPr sz="1000"/>
                    </a:p>
                    <a:p>
                      <a:pPr indent="0" lvl="0" marL="0" rtl="0" algn="l">
                        <a:spcBef>
                          <a:spcPts val="0"/>
                        </a:spcBef>
                        <a:spcAft>
                          <a:spcPts val="0"/>
                        </a:spcAft>
                        <a:buNone/>
                      </a:pPr>
                      <a:r>
                        <a:rPr lang="en" sz="1000"/>
                        <a:t>w</a:t>
                      </a:r>
                      <a:r>
                        <a:rPr lang="en" sz="1000"/>
                        <a:t>indow to drop out of the race or they will dump something that will destroy her completely. Recently, Julian Assange confirmed that WikiLeaks was not working with the </a:t>
                      </a:r>
                      <a:r>
                        <a:rPr lang="en" sz="1000"/>
                        <a:t>Russian</a:t>
                      </a:r>
                      <a:r>
                        <a:rPr lang="en" sz="1000"/>
                        <a:t> government, but in the </a:t>
                      </a:r>
                      <a:r>
                        <a:rPr lang="en" sz="1000"/>
                        <a:t>pursuit</a:t>
                      </a:r>
                      <a:r>
                        <a:rPr lang="en" sz="1000"/>
                        <a:t> of justice, they are obligated to release anything that they can to bring light to a </a:t>
                      </a:r>
                      <a:r>
                        <a:rPr lang="en" sz="1000"/>
                        <a:t>corrupt</a:t>
                      </a:r>
                      <a:r>
                        <a:rPr lang="en" sz="1000"/>
                        <a:t> system and who could possibly be more corrupt than crooked H</a:t>
                      </a:r>
                      <a:r>
                        <a:rPr lang="en" sz="1000"/>
                        <a:t>illary</a:t>
                      </a:r>
                      <a:r>
                        <a:rPr lang="en" sz="1000"/>
                        <a:t>?</a:t>
                      </a:r>
                      <a:endParaRPr sz="1000"/>
                    </a:p>
                  </a:txBody>
                  <a:tcPr marT="91425" marB="91425" marR="91425" marL="91425"/>
                </a:tc>
                <a:tc>
                  <a:txBody>
                    <a:bodyPr/>
                    <a:lstStyle/>
                    <a:p>
                      <a:pPr indent="0" lvl="0" marL="0" rtl="0" algn="l">
                        <a:spcBef>
                          <a:spcPts val="0"/>
                        </a:spcBef>
                        <a:spcAft>
                          <a:spcPts val="0"/>
                        </a:spcAft>
                        <a:buNone/>
                      </a:pPr>
                      <a:r>
                        <a:rPr lang="en" sz="1000"/>
                        <a:t>http://thelastlineofdefense.org/wikileaks-gives-hillary-an-ultimatum-quitor-we-dump-sometning-life-destroying/</a:t>
                      </a:r>
                      <a:endParaRPr sz="1000"/>
                    </a:p>
                  </a:txBody>
                  <a:tcPr marT="91425" marB="91425" marR="91425" marL="91425"/>
                </a:tc>
                <a:tc>
                  <a:txBody>
                    <a:bodyPr/>
                    <a:lstStyle/>
                    <a:p>
                      <a:pPr indent="0" lvl="0" marL="0" rtl="0" algn="l">
                        <a:spcBef>
                          <a:spcPts val="0"/>
                        </a:spcBef>
                        <a:spcAft>
                          <a:spcPts val="0"/>
                        </a:spcAft>
                        <a:buNone/>
                      </a:pPr>
                      <a:r>
                        <a:rPr lang="en" sz="1000"/>
                        <a:t>1</a:t>
                      </a:r>
                      <a:endParaRPr sz="1000"/>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475975" y="575950"/>
            <a:ext cx="8245800" cy="4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2. Preprocessing</a:t>
            </a:r>
            <a:endParaRPr sz="2000"/>
          </a:p>
        </p:txBody>
      </p:sp>
      <p:sp>
        <p:nvSpPr>
          <p:cNvPr id="193" name="Google Shape;193;p33"/>
          <p:cNvSpPr txBox="1"/>
          <p:nvPr>
            <p:ph idx="1" type="body"/>
          </p:nvPr>
        </p:nvSpPr>
        <p:spPr>
          <a:xfrm>
            <a:off x="485900" y="1013350"/>
            <a:ext cx="8245800" cy="358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Prior to training models, we perform the following pre-processing steps: </a:t>
            </a:r>
            <a:endParaRPr/>
          </a:p>
          <a:p>
            <a:pPr indent="-336550" lvl="0" marL="457200" rtl="0" algn="l">
              <a:lnSpc>
                <a:spcPct val="115000"/>
              </a:lnSpc>
              <a:spcBef>
                <a:spcPts val="1600"/>
              </a:spcBef>
              <a:spcAft>
                <a:spcPts val="0"/>
              </a:spcAft>
              <a:buSzPts val="1700"/>
              <a:buChar char="●"/>
            </a:pPr>
            <a:r>
              <a:rPr lang="en" sz="1700"/>
              <a:t> Filtering headlines:-We remove all non-alphanumeric characters from the text, but we keep all stop words because our model trains the sequence of words in a text directly. </a:t>
            </a:r>
            <a:endParaRPr sz="1700"/>
          </a:p>
          <a:p>
            <a:pPr indent="-336550" lvl="0" marL="457200" rtl="0" algn="l">
              <a:lnSpc>
                <a:spcPct val="115000"/>
              </a:lnSpc>
              <a:spcBef>
                <a:spcPts val="0"/>
              </a:spcBef>
              <a:spcAft>
                <a:spcPts val="0"/>
              </a:spcAft>
              <a:buSzPts val="1700"/>
              <a:buChar char="●"/>
            </a:pPr>
            <a:r>
              <a:rPr lang="en" sz="1700"/>
              <a:t> We replace all user mentions and hashtags with a blank space and skip images , flags from the posts.</a:t>
            </a:r>
            <a:endParaRPr sz="1700"/>
          </a:p>
          <a:p>
            <a:pPr indent="-336550" lvl="0" marL="457200" rtl="0" algn="l">
              <a:lnSpc>
                <a:spcPct val="115000"/>
              </a:lnSpc>
              <a:spcBef>
                <a:spcPts val="0"/>
              </a:spcBef>
              <a:spcAft>
                <a:spcPts val="0"/>
              </a:spcAft>
              <a:buSzPts val="1700"/>
              <a:buChar char="●"/>
            </a:pPr>
            <a:r>
              <a:rPr lang="en" sz="1700"/>
              <a:t> We replace the URLs with the string ‘http‘. And define max features.</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Vectorize &amp; Convert text for input.</a:t>
            </a:r>
            <a:endParaRPr sz="1700">
              <a:latin typeface="Arial"/>
              <a:ea typeface="Arial"/>
              <a:cs typeface="Arial"/>
              <a:sym typeface="Arial"/>
            </a:endParaRPr>
          </a:p>
          <a:p>
            <a:pPr indent="-336550" lvl="0" marL="457200" marR="279400" rtl="0" algn="l">
              <a:lnSpc>
                <a:spcPct val="115000"/>
              </a:lnSpc>
              <a:spcBef>
                <a:spcPts val="0"/>
              </a:spcBef>
              <a:spcAft>
                <a:spcPts val="0"/>
              </a:spcAft>
              <a:buSzPts val="1700"/>
              <a:buFont typeface="Arial"/>
              <a:buChar char="●"/>
            </a:pPr>
            <a:r>
              <a:rPr lang="en" sz="1700">
                <a:latin typeface="Arial"/>
                <a:ea typeface="Arial"/>
                <a:cs typeface="Arial"/>
                <a:sym typeface="Arial"/>
              </a:rPr>
              <a:t>Splitting data to train &amp; test.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anim calcmode="lin" valueType="num">
                                      <p:cBhvr additive="base">
                                        <p:cTn dur="1000"/>
                                        <p:tgtEl>
                                          <p:spTgt spid="19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anim calcmode="lin" valueType="num">
                                      <p:cBhvr additive="base">
                                        <p:cTn dur="1000"/>
                                        <p:tgtEl>
                                          <p:spTgt spid="19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anim calcmode="lin" valueType="num">
                                      <p:cBhvr additive="base">
                                        <p:cTn dur="1000"/>
                                        <p:tgtEl>
                                          <p:spTgt spid="19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anim calcmode="lin" valueType="num">
                                      <p:cBhvr additive="base">
                                        <p:cTn dur="1000"/>
                                        <p:tgtEl>
                                          <p:spTgt spid="19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3">
                                            <p:txEl>
                                              <p:pRg end="4" st="4"/>
                                            </p:txEl>
                                          </p:spTgt>
                                        </p:tgtEl>
                                        <p:attrNameLst>
                                          <p:attrName>style.visibility</p:attrName>
                                        </p:attrNameLst>
                                      </p:cBhvr>
                                      <p:to>
                                        <p:strVal val="visible"/>
                                      </p:to>
                                    </p:set>
                                    <p:anim calcmode="lin" valueType="num">
                                      <p:cBhvr additive="base">
                                        <p:cTn dur="1000"/>
                                        <p:tgtEl>
                                          <p:spTgt spid="19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3">
                                            <p:txEl>
                                              <p:pRg end="5" st="5"/>
                                            </p:txEl>
                                          </p:spTgt>
                                        </p:tgtEl>
                                        <p:attrNameLst>
                                          <p:attrName>style.visibility</p:attrName>
                                        </p:attrNameLst>
                                      </p:cBhvr>
                                      <p:to>
                                        <p:strVal val="visible"/>
                                      </p:to>
                                    </p:set>
                                    <p:anim calcmode="lin" valueType="num">
                                      <p:cBhvr additive="base">
                                        <p:cTn dur="1000"/>
                                        <p:tgtEl>
                                          <p:spTgt spid="19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65550" y="353150"/>
            <a:ext cx="7787400" cy="53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3</a:t>
            </a:r>
            <a:r>
              <a:rPr lang="en" sz="2000"/>
              <a:t>. Experimental setup</a:t>
            </a:r>
            <a:endParaRPr sz="2000"/>
          </a:p>
        </p:txBody>
      </p:sp>
      <p:sp>
        <p:nvSpPr>
          <p:cNvPr id="199" name="Google Shape;199;p34"/>
          <p:cNvSpPr txBox="1"/>
          <p:nvPr>
            <p:ph idx="1" type="body"/>
          </p:nvPr>
        </p:nvSpPr>
        <p:spPr>
          <a:xfrm>
            <a:off x="319500" y="1013350"/>
            <a:ext cx="7879500" cy="3700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Lato"/>
              <a:buChar char="●"/>
            </a:pPr>
            <a:r>
              <a:rPr lang="en" sz="1400"/>
              <a:t>All the experiments were performed using Python and some modules are </a:t>
            </a:r>
            <a:r>
              <a:rPr lang="en" sz="1400"/>
              <a:t>build</a:t>
            </a:r>
            <a:r>
              <a:rPr lang="en" sz="1400"/>
              <a:t> and trained in google colab.</a:t>
            </a:r>
            <a:endParaRPr sz="1400"/>
          </a:p>
          <a:p>
            <a:pPr indent="-317500" lvl="0" marL="457200" rtl="0" algn="l">
              <a:lnSpc>
                <a:spcPct val="150000"/>
              </a:lnSpc>
              <a:spcBef>
                <a:spcPts val="0"/>
              </a:spcBef>
              <a:spcAft>
                <a:spcPts val="0"/>
              </a:spcAft>
              <a:buSzPts val="1400"/>
              <a:buFont typeface="Lato"/>
              <a:buChar char="●"/>
            </a:pPr>
            <a:r>
              <a:rPr lang="en" sz="1400"/>
              <a:t>Optimization was done using Adam  and sigmoid as an activation function.</a:t>
            </a:r>
            <a:endParaRPr sz="1400"/>
          </a:p>
          <a:p>
            <a:pPr indent="-317500" lvl="0" marL="457200" rtl="0" algn="l">
              <a:lnSpc>
                <a:spcPct val="150000"/>
              </a:lnSpc>
              <a:spcBef>
                <a:spcPts val="0"/>
              </a:spcBef>
              <a:spcAft>
                <a:spcPts val="0"/>
              </a:spcAft>
              <a:buSzPts val="1400"/>
              <a:buFont typeface="Lato"/>
              <a:buChar char="●"/>
            </a:pPr>
            <a:r>
              <a:rPr lang="en" sz="1400"/>
              <a:t>We trained each classifier model with a batch size of 32. In all the approaches, we used only the first token output provided by each model as input to classifier layer.</a:t>
            </a:r>
            <a:endParaRPr sz="1400"/>
          </a:p>
          <a:p>
            <a:pPr indent="-317500" lvl="0" marL="457200" rtl="0" algn="l">
              <a:lnSpc>
                <a:spcPct val="150000"/>
              </a:lnSpc>
              <a:spcBef>
                <a:spcPts val="0"/>
              </a:spcBef>
              <a:spcAft>
                <a:spcPts val="0"/>
              </a:spcAft>
              <a:buSzPts val="1400"/>
              <a:buFont typeface="Raleway"/>
              <a:buChar char="●"/>
            </a:pPr>
            <a:r>
              <a:rPr lang="en" sz="1400"/>
              <a:t>To measure the combined performance of 4 individual baseline models together, we have used weighted fine-grained f1 score as the metric, where the weights for the scores of individual classes are the fraction of their positive examples.</a:t>
            </a:r>
            <a:endParaRPr sz="1400"/>
          </a:p>
          <a:p>
            <a:pPr indent="-317500" lvl="0" marL="457200" rtl="0" algn="l">
              <a:lnSpc>
                <a:spcPct val="150000"/>
              </a:lnSpc>
              <a:spcBef>
                <a:spcPts val="0"/>
              </a:spcBef>
              <a:spcAft>
                <a:spcPts val="0"/>
              </a:spcAft>
              <a:buSzPts val="1400"/>
              <a:buFont typeface="Lato"/>
              <a:buChar char="●"/>
            </a:pPr>
            <a:r>
              <a:rPr lang="en" sz="1400"/>
              <a:t>We apply IT data augmentation method to all four models  and that gives an increase in performance.</a:t>
            </a:r>
            <a:endParaRPr sz="1400"/>
          </a:p>
          <a:p>
            <a:pPr indent="0" lvl="0" marL="0" rtl="0" algn="l">
              <a:lnSpc>
                <a:spcPct val="150000"/>
              </a:lnSpc>
              <a:spcBef>
                <a:spcPts val="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anim calcmode="lin" valueType="num">
                                      <p:cBhvr additive="base">
                                        <p:cTn dur="1000"/>
                                        <p:tgtEl>
                                          <p:spTgt spid="19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anim calcmode="lin" valueType="num">
                                      <p:cBhvr additive="base">
                                        <p:cTn dur="1000"/>
                                        <p:tgtEl>
                                          <p:spTgt spid="19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anim calcmode="lin" valueType="num">
                                      <p:cBhvr additive="base">
                                        <p:cTn dur="1000"/>
                                        <p:tgtEl>
                                          <p:spTgt spid="19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anim calcmode="lin" valueType="num">
                                      <p:cBhvr additive="base">
                                        <p:cTn dur="1000"/>
                                        <p:tgtEl>
                                          <p:spTgt spid="19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anim calcmode="lin" valueType="num">
                                      <p:cBhvr additive="base">
                                        <p:cTn dur="1000"/>
                                        <p:tgtEl>
                                          <p:spTgt spid="19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anim calcmode="lin" valueType="num">
                                      <p:cBhvr additive="base">
                                        <p:cTn dur="1000"/>
                                        <p:tgtEl>
                                          <p:spTgt spid="199">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ctrTitle"/>
          </p:nvPr>
        </p:nvSpPr>
        <p:spPr>
          <a:xfrm>
            <a:off x="184250" y="491325"/>
            <a:ext cx="85191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8 Result</a:t>
            </a:r>
            <a:endParaRPr sz="3000"/>
          </a:p>
        </p:txBody>
      </p:sp>
      <p:sp>
        <p:nvSpPr>
          <p:cNvPr id="205" name="Google Shape;205;p35"/>
          <p:cNvSpPr txBox="1"/>
          <p:nvPr>
            <p:ph idx="1" type="subTitle"/>
          </p:nvPr>
        </p:nvSpPr>
        <p:spPr>
          <a:xfrm>
            <a:off x="136700" y="1727400"/>
            <a:ext cx="8614200" cy="685800"/>
          </a:xfrm>
          <a:prstGeom prst="rect">
            <a:avLst/>
          </a:prstGeom>
        </p:spPr>
        <p:txBody>
          <a:bodyPr anchorCtr="0" anchor="b" bIns="91425" lIns="91425" spcFirstLastPara="1" rIns="91425" wrap="square" tIns="91425">
            <a:noAutofit/>
          </a:bodyPr>
          <a:lstStyle/>
          <a:p>
            <a:pPr indent="-342900" lvl="0" marL="457200" rtl="0" algn="l">
              <a:spcBef>
                <a:spcPts val="0"/>
              </a:spcBef>
              <a:spcAft>
                <a:spcPts val="0"/>
              </a:spcAft>
              <a:buSzPts val="1800"/>
              <a:buAutoNum type="alphaUcPeriod"/>
            </a:pPr>
            <a:r>
              <a:rPr lang="en"/>
              <a:t>Experiment Results</a:t>
            </a:r>
            <a:endParaRPr/>
          </a:p>
          <a:p>
            <a:pPr indent="0" lvl="0" marL="0" rtl="0" algn="l">
              <a:spcBef>
                <a:spcPts val="0"/>
              </a:spcBef>
              <a:spcAft>
                <a:spcPts val="0"/>
              </a:spcAft>
              <a:buNone/>
            </a:pPr>
            <a:r>
              <a:t/>
            </a:r>
            <a:endParaRPr/>
          </a:p>
          <a:p>
            <a:pPr indent="0" lvl="0" marL="0" rtl="0" algn="just">
              <a:spcBef>
                <a:spcPts val="0"/>
              </a:spcBef>
              <a:spcAft>
                <a:spcPts val="0"/>
              </a:spcAft>
              <a:buNone/>
            </a:pPr>
            <a:r>
              <a:t/>
            </a:r>
            <a:endParaRPr/>
          </a:p>
        </p:txBody>
      </p:sp>
      <p:sp>
        <p:nvSpPr>
          <p:cNvPr id="206" name="Google Shape;206;p35"/>
          <p:cNvSpPr txBox="1"/>
          <p:nvPr>
            <p:ph type="ctrTitle"/>
          </p:nvPr>
        </p:nvSpPr>
        <p:spPr>
          <a:xfrm>
            <a:off x="308700" y="1727400"/>
            <a:ext cx="8319300" cy="223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b="0" lang="en" sz="1600">
                <a:solidFill>
                  <a:schemeClr val="dk2"/>
                </a:solidFill>
                <a:latin typeface="Arial"/>
                <a:ea typeface="Arial"/>
                <a:cs typeface="Arial"/>
                <a:sym typeface="Arial"/>
              </a:rPr>
              <a:t>Table 3: deep hierarchical encoder accuracy</a:t>
            </a:r>
            <a:endParaRPr b="0" sz="1600">
              <a:solidFill>
                <a:schemeClr val="dk2"/>
              </a:solidFill>
              <a:latin typeface="Arial"/>
              <a:ea typeface="Arial"/>
              <a:cs typeface="Arial"/>
              <a:sym typeface="Arial"/>
            </a:endParaRPr>
          </a:p>
          <a:p>
            <a:pPr indent="0" lvl="0" marL="0" rtl="0" algn="ctr">
              <a:lnSpc>
                <a:spcPct val="115000"/>
              </a:lnSpc>
              <a:spcBef>
                <a:spcPts val="1600"/>
              </a:spcBef>
              <a:spcAft>
                <a:spcPts val="0"/>
              </a:spcAft>
              <a:buClr>
                <a:schemeClr val="dk2"/>
              </a:buClr>
              <a:buSzPts val="1100"/>
              <a:buFont typeface="Arial"/>
              <a:buNone/>
            </a:pPr>
            <a:r>
              <a:t/>
            </a:r>
            <a:endParaRPr b="0" sz="1600">
              <a:solidFill>
                <a:schemeClr val="dk2"/>
              </a:solidFill>
              <a:latin typeface="Arial"/>
              <a:ea typeface="Arial"/>
              <a:cs typeface="Arial"/>
              <a:sym typeface="Arial"/>
            </a:endParaRPr>
          </a:p>
          <a:p>
            <a:pPr indent="0" lvl="0" marL="0" rtl="0" algn="ctr">
              <a:lnSpc>
                <a:spcPct val="115000"/>
              </a:lnSpc>
              <a:spcBef>
                <a:spcPts val="1600"/>
              </a:spcBef>
              <a:spcAft>
                <a:spcPts val="0"/>
              </a:spcAft>
              <a:buClr>
                <a:schemeClr val="dk2"/>
              </a:buClr>
              <a:buSzPts val="1100"/>
              <a:buFont typeface="Arial"/>
              <a:buNone/>
            </a:pPr>
            <a:r>
              <a:t/>
            </a:r>
            <a:endParaRPr b="0" sz="1600">
              <a:solidFill>
                <a:schemeClr val="dk2"/>
              </a:solidFill>
              <a:latin typeface="Arial"/>
              <a:ea typeface="Arial"/>
              <a:cs typeface="Arial"/>
              <a:sym typeface="Arial"/>
            </a:endParaRPr>
          </a:p>
          <a:p>
            <a:pPr indent="0" lvl="0" marL="0" rtl="0" algn="ctr">
              <a:lnSpc>
                <a:spcPct val="115000"/>
              </a:lnSpc>
              <a:spcBef>
                <a:spcPts val="1600"/>
              </a:spcBef>
              <a:spcAft>
                <a:spcPts val="0"/>
              </a:spcAft>
              <a:buClr>
                <a:schemeClr val="dk2"/>
              </a:buClr>
              <a:buSzPts val="1100"/>
              <a:buFont typeface="Arial"/>
              <a:buNone/>
            </a:pPr>
            <a:r>
              <a:t/>
            </a:r>
            <a:endParaRPr b="0" sz="1600">
              <a:solidFill>
                <a:schemeClr val="dk2"/>
              </a:solidFill>
              <a:latin typeface="Arial"/>
              <a:ea typeface="Arial"/>
              <a:cs typeface="Arial"/>
              <a:sym typeface="Arial"/>
            </a:endParaRPr>
          </a:p>
          <a:p>
            <a:pPr indent="0" lvl="0" marL="0" rtl="0" algn="ctr">
              <a:lnSpc>
                <a:spcPct val="115000"/>
              </a:lnSpc>
              <a:spcBef>
                <a:spcPts val="1600"/>
              </a:spcBef>
              <a:spcAft>
                <a:spcPts val="0"/>
              </a:spcAft>
              <a:buClr>
                <a:schemeClr val="dk2"/>
              </a:buClr>
              <a:buSzPts val="1100"/>
              <a:buFont typeface="Arial"/>
              <a:buNone/>
            </a:pPr>
            <a:r>
              <a:t/>
            </a:r>
            <a:endParaRPr b="0" sz="1600">
              <a:solidFill>
                <a:schemeClr val="dk2"/>
              </a:solidFill>
              <a:latin typeface="Arial"/>
              <a:ea typeface="Arial"/>
              <a:cs typeface="Arial"/>
              <a:sym typeface="Arial"/>
            </a:endParaRPr>
          </a:p>
          <a:p>
            <a:pPr indent="0" lvl="0" marL="0" rtl="0" algn="just">
              <a:lnSpc>
                <a:spcPct val="115000"/>
              </a:lnSpc>
              <a:spcBef>
                <a:spcPts val="1600"/>
              </a:spcBef>
              <a:spcAft>
                <a:spcPts val="0"/>
              </a:spcAft>
              <a:buClr>
                <a:schemeClr val="dk2"/>
              </a:buClr>
              <a:buSzPts val="1100"/>
              <a:buFont typeface="Arial"/>
              <a:buNone/>
            </a:pPr>
            <a:r>
              <a:rPr b="0" lang="en" sz="1400">
                <a:solidFill>
                  <a:schemeClr val="dk2"/>
                </a:solidFill>
                <a:latin typeface="Arial"/>
                <a:ea typeface="Arial"/>
                <a:cs typeface="Arial"/>
                <a:sym typeface="Arial"/>
              </a:rPr>
              <a:t>Among the deep learning models, the newly proposed AHRDE achieved the best performance with regard to accuracy (0.97 ). </a:t>
            </a:r>
            <a:endParaRPr sz="1800"/>
          </a:p>
          <a:p>
            <a:pPr indent="0" lvl="0" marL="0" rtl="0" algn="l">
              <a:spcBef>
                <a:spcPts val="1600"/>
              </a:spcBef>
              <a:spcAft>
                <a:spcPts val="0"/>
              </a:spcAft>
              <a:buNone/>
            </a:pPr>
            <a:r>
              <a:t/>
            </a:r>
            <a:endParaRPr sz="1800"/>
          </a:p>
        </p:txBody>
      </p:sp>
      <p:graphicFrame>
        <p:nvGraphicFramePr>
          <p:cNvPr id="207" name="Google Shape;207;p35"/>
          <p:cNvGraphicFramePr/>
          <p:nvPr/>
        </p:nvGraphicFramePr>
        <p:xfrm>
          <a:off x="1604963" y="2218305"/>
          <a:ext cx="3000000" cy="3000000"/>
        </p:xfrm>
        <a:graphic>
          <a:graphicData uri="http://schemas.openxmlformats.org/drawingml/2006/table">
            <a:tbl>
              <a:tblPr>
                <a:noFill/>
                <a:tableStyleId>{7A2B82E6-3B38-4F72-9B33-48AA0B4980F8}</a:tableStyleId>
              </a:tblPr>
              <a:tblGrid>
                <a:gridCol w="1676400"/>
                <a:gridCol w="1162050"/>
                <a:gridCol w="1114425"/>
                <a:gridCol w="971550"/>
                <a:gridCol w="1009650"/>
              </a:tblGrid>
              <a:tr h="323075">
                <a:tc>
                  <a:txBody>
                    <a:bodyPr/>
                    <a:lstStyle/>
                    <a:p>
                      <a:pPr indent="0" lvl="0" marL="0" rtl="0" algn="l">
                        <a:spcBef>
                          <a:spcPts val="0"/>
                        </a:spcBef>
                        <a:spcAft>
                          <a:spcPts val="0"/>
                        </a:spcAft>
                        <a:buNone/>
                      </a:pPr>
                      <a:r>
                        <a:rPr lang="en"/>
                        <a:t>Methods</a:t>
                      </a:r>
                      <a:endParaRPr/>
                    </a:p>
                  </a:txBody>
                  <a:tcPr marT="63500" marB="63500" marR="63500" marL="63500"/>
                </a:tc>
                <a:tc>
                  <a:txBody>
                    <a:bodyPr/>
                    <a:lstStyle/>
                    <a:p>
                      <a:pPr indent="0" lvl="0" marL="0" rtl="0" algn="l">
                        <a:spcBef>
                          <a:spcPts val="0"/>
                        </a:spcBef>
                        <a:spcAft>
                          <a:spcPts val="0"/>
                        </a:spcAft>
                        <a:buNone/>
                      </a:pPr>
                      <a:r>
                        <a:rPr lang="en"/>
                        <a:t>Accuracy</a:t>
                      </a:r>
                      <a:endParaRPr/>
                    </a:p>
                  </a:txBody>
                  <a:tcPr marT="63500" marB="63500" marR="63500" marL="63500"/>
                </a:tc>
                <a:tc>
                  <a:txBody>
                    <a:bodyPr/>
                    <a:lstStyle/>
                    <a:p>
                      <a:pPr indent="0" lvl="0" marL="0" rtl="0" algn="l">
                        <a:spcBef>
                          <a:spcPts val="0"/>
                        </a:spcBef>
                        <a:spcAft>
                          <a:spcPts val="0"/>
                        </a:spcAft>
                        <a:buNone/>
                      </a:pPr>
                      <a:r>
                        <a:rPr lang="en"/>
                        <a:t>Precision</a:t>
                      </a:r>
                      <a:endParaRPr/>
                    </a:p>
                  </a:txBody>
                  <a:tcPr marT="63500" marB="63500" marR="63500" marL="63500"/>
                </a:tc>
                <a:tc>
                  <a:txBody>
                    <a:bodyPr/>
                    <a:lstStyle/>
                    <a:p>
                      <a:pPr indent="0" lvl="0" marL="0" rtl="0" algn="l">
                        <a:spcBef>
                          <a:spcPts val="0"/>
                        </a:spcBef>
                        <a:spcAft>
                          <a:spcPts val="0"/>
                        </a:spcAft>
                        <a:buNone/>
                      </a:pPr>
                      <a:r>
                        <a:rPr lang="en"/>
                        <a:t>Recall</a:t>
                      </a:r>
                      <a:endParaRPr/>
                    </a:p>
                  </a:txBody>
                  <a:tcPr marT="63500" marB="63500" marR="63500" marL="63500"/>
                </a:tc>
                <a:tc>
                  <a:txBody>
                    <a:bodyPr/>
                    <a:lstStyle/>
                    <a:p>
                      <a:pPr indent="0" lvl="0" marL="0" rtl="0" algn="l">
                        <a:spcBef>
                          <a:spcPts val="0"/>
                        </a:spcBef>
                        <a:spcAft>
                          <a:spcPts val="0"/>
                        </a:spcAft>
                        <a:buNone/>
                      </a:pPr>
                      <a:r>
                        <a:rPr lang="en"/>
                        <a:t>F-Score</a:t>
                      </a:r>
                      <a:endParaRPr/>
                    </a:p>
                  </a:txBody>
                  <a:tcPr marT="63500" marB="63500" marR="63500" marL="63500"/>
                </a:tc>
              </a:tr>
              <a:tr h="326725">
                <a:tc>
                  <a:txBody>
                    <a:bodyPr/>
                    <a:lstStyle/>
                    <a:p>
                      <a:pPr indent="0" lvl="0" marL="0" rtl="0" algn="l">
                        <a:spcBef>
                          <a:spcPts val="0"/>
                        </a:spcBef>
                        <a:spcAft>
                          <a:spcPts val="0"/>
                        </a:spcAft>
                        <a:buNone/>
                      </a:pPr>
                      <a:r>
                        <a:t/>
                      </a:r>
                      <a:endParaRPr/>
                    </a:p>
                  </a:txBody>
                  <a:tcPr marT="63500" marB="63500" marR="63500" marL="63500"/>
                </a:tc>
                <a:tc>
                  <a:txBody>
                    <a:bodyPr/>
                    <a:lstStyle/>
                    <a:p>
                      <a:pPr indent="0" lvl="0" marL="0" rtl="0" algn="l">
                        <a:spcBef>
                          <a:spcPts val="0"/>
                        </a:spcBef>
                        <a:spcAft>
                          <a:spcPts val="0"/>
                        </a:spcAft>
                        <a:buNone/>
                      </a:pPr>
                      <a:r>
                        <a:t/>
                      </a:r>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63500" marB="63500" marR="63500" marL="63500">
                    <a:lnB cap="flat" cmpd="sng" w="12700">
                      <a:solidFill>
                        <a:srgbClr val="000000"/>
                      </a:solidFill>
                      <a:prstDash val="solid"/>
                      <a:round/>
                      <a:headEnd len="sm" w="sm" type="none"/>
                      <a:tailEnd len="sm" w="sm" type="none"/>
                    </a:lnB>
                  </a:tcPr>
                </a:tc>
              </a:tr>
              <a:tr h="524250">
                <a:tc>
                  <a:txBody>
                    <a:bodyPr/>
                    <a:lstStyle/>
                    <a:p>
                      <a:pPr indent="0" lvl="0" marL="0" rtl="0" algn="l">
                        <a:spcBef>
                          <a:spcPts val="0"/>
                        </a:spcBef>
                        <a:spcAft>
                          <a:spcPts val="0"/>
                        </a:spcAft>
                        <a:buClr>
                          <a:schemeClr val="dk2"/>
                        </a:buClr>
                        <a:buSzPts val="1100"/>
                        <a:buFont typeface="Arial"/>
                        <a:buNone/>
                      </a:pPr>
                      <a:r>
                        <a:rPr lang="en">
                          <a:solidFill>
                            <a:schemeClr val="dk2"/>
                          </a:solidFill>
                        </a:rPr>
                        <a:t>Without IT-Method</a:t>
                      </a:r>
                      <a:endParaRPr>
                        <a:solidFill>
                          <a:schemeClr val="dk2"/>
                        </a:solidFill>
                      </a:endParaRPr>
                    </a:p>
                    <a:p>
                      <a:pPr indent="0" lvl="0" marL="0" rtl="0" algn="l">
                        <a:spcBef>
                          <a:spcPts val="0"/>
                        </a:spcBef>
                        <a:spcAft>
                          <a:spcPts val="0"/>
                        </a:spcAft>
                        <a:buNone/>
                      </a:pPr>
                      <a:r>
                        <a:t/>
                      </a:r>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a:t>0.84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0.82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0.81</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0.82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4250">
                <a:tc>
                  <a:txBody>
                    <a:bodyPr/>
                    <a:lstStyle/>
                    <a:p>
                      <a:pPr indent="0" lvl="0" marL="0" rtl="0" algn="l">
                        <a:spcBef>
                          <a:spcPts val="0"/>
                        </a:spcBef>
                        <a:spcAft>
                          <a:spcPts val="0"/>
                        </a:spcAft>
                        <a:buNone/>
                      </a:pPr>
                      <a:r>
                        <a:rPr lang="en">
                          <a:solidFill>
                            <a:schemeClr val="dk2"/>
                          </a:solidFill>
                        </a:rPr>
                        <a:t>With IT-Method</a:t>
                      </a:r>
                      <a:endParaRPr>
                        <a:solidFill>
                          <a:schemeClr val="dk2"/>
                        </a:solidFill>
                      </a:endParaRPr>
                    </a:p>
                    <a:p>
                      <a:pPr indent="0" lvl="0" marL="0" rtl="0" algn="l">
                        <a:spcBef>
                          <a:spcPts val="0"/>
                        </a:spcBef>
                        <a:spcAft>
                          <a:spcPts val="0"/>
                        </a:spcAft>
                        <a:buClr>
                          <a:schemeClr val="dk2"/>
                        </a:buClr>
                        <a:buSzPts val="1100"/>
                        <a:buFont typeface="Arial"/>
                        <a:buNone/>
                      </a:pPr>
                      <a:r>
                        <a:t/>
                      </a:r>
                      <a:endParaRPr>
                        <a:solidFill>
                          <a:schemeClr val="dk2"/>
                        </a:solidFill>
                      </a:endParaRPr>
                    </a:p>
                  </a:txBody>
                  <a:tcPr marT="63500" marB="63500" marR="63500" marL="63500"/>
                </a:tc>
                <a:tc>
                  <a:txBody>
                    <a:bodyPr/>
                    <a:lstStyle/>
                    <a:p>
                      <a:pPr indent="0" lvl="0" marL="0" rtl="0" algn="l">
                        <a:spcBef>
                          <a:spcPts val="0"/>
                        </a:spcBef>
                        <a:spcAft>
                          <a:spcPts val="0"/>
                        </a:spcAft>
                        <a:buClr>
                          <a:schemeClr val="dk2"/>
                        </a:buClr>
                        <a:buSzPts val="1100"/>
                        <a:buFont typeface="Arial"/>
                        <a:buNone/>
                      </a:pPr>
                      <a:r>
                        <a:rPr lang="en">
                          <a:solidFill>
                            <a:schemeClr val="dk2"/>
                          </a:solidFill>
                        </a:rPr>
                        <a:t>0.97</a:t>
                      </a:r>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
                          <a:solidFill>
                            <a:schemeClr val="dk2"/>
                          </a:solidFill>
                        </a:rPr>
                        <a:t>0.96</a:t>
                      </a:r>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
                          <a:solidFill>
                            <a:schemeClr val="dk2"/>
                          </a:solidFill>
                        </a:rPr>
                        <a:t>0.97</a:t>
                      </a:r>
                      <a:endParaRPr/>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Clr>
                          <a:schemeClr val="dk2"/>
                        </a:buClr>
                        <a:buSzPts val="1100"/>
                        <a:buFont typeface="Arial"/>
                        <a:buNone/>
                      </a:pPr>
                      <a:r>
                        <a:rPr lang="en">
                          <a:solidFill>
                            <a:schemeClr val="dk2"/>
                          </a:solidFill>
                        </a:rPr>
                        <a:t>0.96</a:t>
                      </a:r>
                      <a:endParaRPr/>
                    </a:p>
                  </a:txBody>
                  <a:tcPr marT="63500" marB="63500" marR="63500" marL="63500">
                    <a:lnT cap="flat" cmpd="sng" w="12700">
                      <a:solidFill>
                        <a:srgbClr val="000000"/>
                      </a:solidFill>
                      <a:prstDash val="solid"/>
                      <a:round/>
                      <a:headEnd len="sm" w="sm" type="none"/>
                      <a:tailEnd len="sm" w="sm" type="none"/>
                    </a:lnT>
                  </a:tcPr>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ctrTitle"/>
          </p:nvPr>
        </p:nvSpPr>
        <p:spPr>
          <a:xfrm>
            <a:off x="429900" y="475975"/>
            <a:ext cx="8273400" cy="7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 Model Accuracy And Loss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 Without IT Method</a:t>
            </a:r>
            <a:endParaRPr sz="1800"/>
          </a:p>
        </p:txBody>
      </p:sp>
      <p:sp>
        <p:nvSpPr>
          <p:cNvPr id="213" name="Google Shape;213;p36"/>
          <p:cNvSpPr txBox="1"/>
          <p:nvPr>
            <p:ph idx="1" type="subTitle"/>
          </p:nvPr>
        </p:nvSpPr>
        <p:spPr>
          <a:xfrm>
            <a:off x="184250" y="921175"/>
            <a:ext cx="8537400" cy="38385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sz="1400">
              <a:solidFill>
                <a:schemeClr val="dk2"/>
              </a:solidFill>
              <a:latin typeface="Arial"/>
              <a:ea typeface="Arial"/>
              <a:cs typeface="Arial"/>
              <a:sym typeface="Arial"/>
            </a:endParaRPr>
          </a:p>
          <a:p>
            <a:pPr indent="0" lvl="0" marL="0" rtl="0" algn="ctr">
              <a:lnSpc>
                <a:spcPct val="115000"/>
              </a:lnSpc>
              <a:spcBef>
                <a:spcPts val="1600"/>
              </a:spcBef>
              <a:spcAft>
                <a:spcPts val="0"/>
              </a:spcAft>
              <a:buClr>
                <a:schemeClr val="dk2"/>
              </a:buClr>
              <a:buSzPts val="1100"/>
              <a:buFont typeface="Arial"/>
              <a:buNone/>
            </a:pPr>
            <a:r>
              <a:t/>
            </a:r>
            <a:endParaRPr sz="1400">
              <a:solidFill>
                <a:schemeClr val="dk2"/>
              </a:solidFill>
              <a:latin typeface="Arial"/>
              <a:ea typeface="Arial"/>
              <a:cs typeface="Arial"/>
              <a:sym typeface="Arial"/>
            </a:endParaRPr>
          </a:p>
          <a:p>
            <a:pPr indent="0" lvl="0" marL="0" rtl="0" algn="ctr">
              <a:lnSpc>
                <a:spcPct val="115000"/>
              </a:lnSpc>
              <a:spcBef>
                <a:spcPts val="1600"/>
              </a:spcBef>
              <a:spcAft>
                <a:spcPts val="0"/>
              </a:spcAft>
              <a:buClr>
                <a:schemeClr val="dk2"/>
              </a:buClr>
              <a:buSzPts val="1100"/>
              <a:buFont typeface="Arial"/>
              <a:buNone/>
            </a:pPr>
            <a:r>
              <a:rPr lang="en" sz="1400">
                <a:solidFill>
                  <a:schemeClr val="dk2"/>
                </a:solidFill>
                <a:latin typeface="Arial"/>
                <a:ea typeface="Arial"/>
                <a:cs typeface="Arial"/>
                <a:sym typeface="Arial"/>
              </a:rPr>
              <a:t>(a) Model Accuracy and Loss without IT</a:t>
            </a:r>
            <a:endParaRPr sz="1400">
              <a:solidFill>
                <a:schemeClr val="dk2"/>
              </a:solidFill>
              <a:latin typeface="Arial"/>
              <a:ea typeface="Arial"/>
              <a:cs typeface="Arial"/>
              <a:sym typeface="Arial"/>
            </a:endParaRPr>
          </a:p>
          <a:p>
            <a:pPr indent="0" lvl="0" marL="0" rtl="0" algn="ctr">
              <a:lnSpc>
                <a:spcPct val="115000"/>
              </a:lnSpc>
              <a:spcBef>
                <a:spcPts val="1600"/>
              </a:spcBef>
              <a:spcAft>
                <a:spcPts val="0"/>
              </a:spcAft>
              <a:buClr>
                <a:schemeClr val="dk2"/>
              </a:buClr>
              <a:buSzPts val="1100"/>
              <a:buFont typeface="Arial"/>
              <a:buNone/>
            </a:pPr>
            <a:r>
              <a:rPr lang="en" sz="1400">
                <a:solidFill>
                  <a:schemeClr val="dk2"/>
                </a:solidFill>
                <a:latin typeface="Arial"/>
                <a:ea typeface="Arial"/>
                <a:cs typeface="Arial"/>
                <a:sym typeface="Arial"/>
              </a:rPr>
              <a:t>(a) Model Accuracy and Loss without IT</a:t>
            </a:r>
            <a:endParaRPr sz="1400">
              <a:solidFill>
                <a:schemeClr val="dk2"/>
              </a:solidFill>
              <a:latin typeface="Arial"/>
              <a:ea typeface="Arial"/>
              <a:cs typeface="Arial"/>
              <a:sym typeface="Arial"/>
            </a:endParaRPr>
          </a:p>
          <a:p>
            <a:pPr indent="0" lvl="0" marL="0" rtl="0" algn="ctr">
              <a:lnSpc>
                <a:spcPct val="115000"/>
              </a:lnSpc>
              <a:spcBef>
                <a:spcPts val="1600"/>
              </a:spcBef>
              <a:spcAft>
                <a:spcPts val="0"/>
              </a:spcAft>
              <a:buClr>
                <a:schemeClr val="dk2"/>
              </a:buClr>
              <a:buSzPts val="1100"/>
              <a:buFont typeface="Arial"/>
              <a:buNone/>
            </a:pPr>
            <a:r>
              <a:rPr lang="en" sz="1400">
                <a:solidFill>
                  <a:schemeClr val="dk2"/>
                </a:solidFill>
                <a:latin typeface="Arial"/>
                <a:ea typeface="Arial"/>
                <a:cs typeface="Arial"/>
                <a:sym typeface="Arial"/>
              </a:rPr>
              <a:t>(a) Model Accuracy and Loss without IT</a:t>
            </a:r>
            <a:endParaRPr sz="1400">
              <a:solidFill>
                <a:schemeClr val="dk2"/>
              </a:solidFill>
              <a:latin typeface="Arial"/>
              <a:ea typeface="Arial"/>
              <a:cs typeface="Arial"/>
              <a:sym typeface="Arial"/>
            </a:endParaRPr>
          </a:p>
          <a:p>
            <a:pPr indent="0" lvl="0" marL="0" rtl="0" algn="ctr">
              <a:spcBef>
                <a:spcPts val="1600"/>
              </a:spcBef>
              <a:spcAft>
                <a:spcPts val="0"/>
              </a:spcAft>
              <a:buNone/>
            </a:pPr>
            <a:r>
              <a:rPr lang="en" sz="1200"/>
              <a:t>Figure 6: Model Accuracy and loss Without IT method.</a:t>
            </a:r>
            <a:endParaRPr sz="1200"/>
          </a:p>
        </p:txBody>
      </p:sp>
      <p:pic>
        <p:nvPicPr>
          <p:cNvPr id="214" name="Google Shape;214;p36"/>
          <p:cNvPicPr preferRelativeResize="0"/>
          <p:nvPr/>
        </p:nvPicPr>
        <p:blipFill>
          <a:blip r:embed="rId3">
            <a:alphaModFix/>
          </a:blip>
          <a:stretch>
            <a:fillRect/>
          </a:stretch>
        </p:blipFill>
        <p:spPr>
          <a:xfrm>
            <a:off x="1226900" y="1510025"/>
            <a:ext cx="6198750" cy="290992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ctrTitle"/>
          </p:nvPr>
        </p:nvSpPr>
        <p:spPr>
          <a:xfrm>
            <a:off x="389850" y="567300"/>
            <a:ext cx="8331900" cy="59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800"/>
              <a:t>II. With IT Method</a:t>
            </a:r>
            <a:endParaRPr sz="1800"/>
          </a:p>
          <a:p>
            <a:pPr indent="0" lvl="0" marL="0" rtl="0" algn="l">
              <a:spcBef>
                <a:spcPts val="0"/>
              </a:spcBef>
              <a:spcAft>
                <a:spcPts val="0"/>
              </a:spcAft>
              <a:buNone/>
            </a:pPr>
            <a:r>
              <a:t/>
            </a:r>
            <a:endParaRPr/>
          </a:p>
        </p:txBody>
      </p:sp>
      <p:sp>
        <p:nvSpPr>
          <p:cNvPr id="220" name="Google Shape;220;p37"/>
          <p:cNvSpPr txBox="1"/>
          <p:nvPr>
            <p:ph idx="1" type="subTitle"/>
          </p:nvPr>
        </p:nvSpPr>
        <p:spPr>
          <a:xfrm>
            <a:off x="389875" y="1022400"/>
            <a:ext cx="8331900" cy="369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t/>
            </a:r>
            <a:endParaRPr sz="1200"/>
          </a:p>
          <a:p>
            <a:pPr indent="0" lvl="0" marL="0" rtl="0" algn="ctr">
              <a:spcBef>
                <a:spcPts val="0"/>
              </a:spcBef>
              <a:spcAft>
                <a:spcPts val="0"/>
              </a:spcAft>
              <a:buNone/>
            </a:pPr>
            <a:r>
              <a:rPr lang="en" sz="1200"/>
              <a:t>Figure 7: Model accuracy and loss With IT</a:t>
            </a:r>
            <a:r>
              <a:rPr lang="en"/>
              <a:t>  </a:t>
            </a:r>
            <a:endParaRPr/>
          </a:p>
        </p:txBody>
      </p:sp>
      <p:pic>
        <p:nvPicPr>
          <p:cNvPr id="221" name="Google Shape;221;p37"/>
          <p:cNvPicPr preferRelativeResize="0"/>
          <p:nvPr/>
        </p:nvPicPr>
        <p:blipFill>
          <a:blip r:embed="rId3">
            <a:alphaModFix/>
          </a:blip>
          <a:stretch>
            <a:fillRect/>
          </a:stretch>
        </p:blipFill>
        <p:spPr>
          <a:xfrm>
            <a:off x="1384175" y="1237875"/>
            <a:ext cx="6244575" cy="3076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b="0" lang="en" sz="1200">
                <a:latin typeface="Arial"/>
                <a:ea typeface="Arial"/>
                <a:cs typeface="Arial"/>
                <a:sym typeface="Arial"/>
              </a:rPr>
              <a:t>Figure 8: Confusion matrix of our best model (AHRDE and ERE) before and after applying the data augmentation methods.</a:t>
            </a:r>
            <a:endParaRPr b="0" sz="1200">
              <a:latin typeface="Arial"/>
              <a:ea typeface="Arial"/>
              <a:cs typeface="Arial"/>
              <a:sym typeface="Arial"/>
            </a:endParaRPr>
          </a:p>
          <a:p>
            <a:pPr indent="0" lvl="0" marL="0" rtl="0" algn="l">
              <a:spcBef>
                <a:spcPts val="1600"/>
              </a:spcBef>
              <a:spcAft>
                <a:spcPts val="0"/>
              </a:spcAft>
              <a:buNone/>
            </a:pPr>
            <a:r>
              <a:t/>
            </a:r>
            <a:endParaRPr sz="1400"/>
          </a:p>
        </p:txBody>
      </p:sp>
      <p:sp>
        <p:nvSpPr>
          <p:cNvPr id="227" name="Google Shape;227;p38"/>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28" name="Google Shape;228;p38"/>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9" name="Google Shape;229;p38"/>
          <p:cNvPicPr preferRelativeResize="0"/>
          <p:nvPr/>
        </p:nvPicPr>
        <p:blipFill>
          <a:blip r:embed="rId3">
            <a:alphaModFix/>
          </a:blip>
          <a:stretch>
            <a:fillRect/>
          </a:stretch>
        </p:blipFill>
        <p:spPr>
          <a:xfrm>
            <a:off x="2400300" y="1602675"/>
            <a:ext cx="3071400" cy="3059426"/>
          </a:xfrm>
          <a:prstGeom prst="rect">
            <a:avLst/>
          </a:prstGeom>
          <a:noFill/>
          <a:ln>
            <a:noFill/>
          </a:ln>
        </p:spPr>
      </p:pic>
      <p:pic>
        <p:nvPicPr>
          <p:cNvPr id="230" name="Google Shape;230;p38"/>
          <p:cNvPicPr preferRelativeResize="0"/>
          <p:nvPr/>
        </p:nvPicPr>
        <p:blipFill>
          <a:blip r:embed="rId4">
            <a:alphaModFix/>
          </a:blip>
          <a:stretch>
            <a:fillRect/>
          </a:stretch>
        </p:blipFill>
        <p:spPr>
          <a:xfrm>
            <a:off x="5650575" y="1602675"/>
            <a:ext cx="3071400" cy="29728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ctrTitle"/>
          </p:nvPr>
        </p:nvSpPr>
        <p:spPr>
          <a:xfrm>
            <a:off x="245650" y="425400"/>
            <a:ext cx="8457600" cy="5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 </a:t>
            </a:r>
            <a:r>
              <a:rPr b="0" lang="en" sz="1800">
                <a:solidFill>
                  <a:srgbClr val="F4F4F4"/>
                </a:solidFill>
                <a:latin typeface="Arial"/>
                <a:ea typeface="Arial"/>
                <a:cs typeface="Arial"/>
                <a:sym typeface="Arial"/>
              </a:rPr>
              <a:t>Performance Comparison</a:t>
            </a:r>
            <a:r>
              <a:rPr b="0" lang="en" sz="1400">
                <a:solidFill>
                  <a:srgbClr val="F4F4F4"/>
                </a:solidFill>
                <a:latin typeface="Arial"/>
                <a:ea typeface="Arial"/>
                <a:cs typeface="Arial"/>
                <a:sym typeface="Arial"/>
              </a:rPr>
              <a:t> </a:t>
            </a:r>
            <a:endParaRPr b="0" sz="1400">
              <a:solidFill>
                <a:srgbClr val="F4F4F4"/>
              </a:solidFill>
              <a:latin typeface="Arial"/>
              <a:ea typeface="Arial"/>
              <a:cs typeface="Arial"/>
              <a:sym typeface="Arial"/>
            </a:endParaRPr>
          </a:p>
          <a:p>
            <a:pPr indent="0" lvl="0" marL="0" rtl="0" algn="l">
              <a:spcBef>
                <a:spcPts val="0"/>
              </a:spcBef>
              <a:spcAft>
                <a:spcPts val="0"/>
              </a:spcAft>
              <a:buNone/>
            </a:pPr>
            <a:r>
              <a:t/>
            </a:r>
            <a:endParaRPr b="0" sz="1400">
              <a:solidFill>
                <a:srgbClr val="F4F4F4"/>
              </a:solidFill>
              <a:latin typeface="Arial"/>
              <a:ea typeface="Arial"/>
              <a:cs typeface="Arial"/>
              <a:sym typeface="Arial"/>
            </a:endParaRPr>
          </a:p>
          <a:p>
            <a:pPr indent="0" lvl="0" marL="0" rtl="0" algn="ctr">
              <a:lnSpc>
                <a:spcPct val="115000"/>
              </a:lnSpc>
              <a:spcBef>
                <a:spcPts val="0"/>
              </a:spcBef>
              <a:spcAft>
                <a:spcPts val="1600"/>
              </a:spcAft>
              <a:buClr>
                <a:schemeClr val="dk2"/>
              </a:buClr>
              <a:buSzPts val="1100"/>
              <a:buFont typeface="Arial"/>
              <a:buNone/>
            </a:pPr>
            <a:r>
              <a:rPr b="0" lang="en" sz="1400">
                <a:solidFill>
                  <a:schemeClr val="dk2"/>
                </a:solidFill>
                <a:latin typeface="Arial"/>
                <a:ea typeface="Arial"/>
                <a:cs typeface="Arial"/>
                <a:sym typeface="Arial"/>
              </a:rPr>
              <a:t>Table 4: Model performance (top-2 scores marked as bold).</a:t>
            </a:r>
            <a:endParaRPr b="0" sz="1400">
              <a:solidFill>
                <a:srgbClr val="222222"/>
              </a:solidFill>
              <a:latin typeface="Arial"/>
              <a:ea typeface="Arial"/>
              <a:cs typeface="Arial"/>
              <a:sym typeface="Arial"/>
            </a:endParaRPr>
          </a:p>
        </p:txBody>
      </p:sp>
      <p:sp>
        <p:nvSpPr>
          <p:cNvPr id="236" name="Google Shape;236;p39"/>
          <p:cNvSpPr txBox="1"/>
          <p:nvPr>
            <p:ph idx="1" type="subTitle"/>
          </p:nvPr>
        </p:nvSpPr>
        <p:spPr>
          <a:xfrm>
            <a:off x="264175" y="1314875"/>
            <a:ext cx="8457600" cy="333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chemeClr val="dk2"/>
                </a:solidFill>
                <a:latin typeface="Arial"/>
                <a:ea typeface="Arial"/>
                <a:cs typeface="Arial"/>
                <a:sym typeface="Arial"/>
              </a:rPr>
              <a:t>With an accuracy of 0.907, CDE outscored the other single models. The AHRDE model was the most accurate among deep learning models, with an accuracy of 0.975.</a:t>
            </a:r>
            <a:r>
              <a:rPr lang="en" sz="1300">
                <a:solidFill>
                  <a:srgbClr val="222222"/>
                </a:solidFill>
              </a:rPr>
              <a:t> </a:t>
            </a:r>
            <a:endParaRPr sz="1300">
              <a:solidFill>
                <a:srgbClr val="222222"/>
              </a:solidFill>
            </a:endParaRPr>
          </a:p>
        </p:txBody>
      </p:sp>
      <p:graphicFrame>
        <p:nvGraphicFramePr>
          <p:cNvPr id="237" name="Google Shape;237;p39"/>
          <p:cNvGraphicFramePr/>
          <p:nvPr/>
        </p:nvGraphicFramePr>
        <p:xfrm>
          <a:off x="1905600" y="1381100"/>
          <a:ext cx="3000000" cy="3000000"/>
        </p:xfrm>
        <a:graphic>
          <a:graphicData uri="http://schemas.openxmlformats.org/drawingml/2006/table">
            <a:tbl>
              <a:tblPr>
                <a:noFill/>
                <a:tableStyleId>{7A2B82E6-3B38-4F72-9B33-48AA0B4980F8}</a:tableStyleId>
              </a:tblPr>
              <a:tblGrid>
                <a:gridCol w="1981200"/>
                <a:gridCol w="1981200"/>
                <a:gridCol w="1981200"/>
              </a:tblGrid>
              <a:tr h="546725">
                <a:tc>
                  <a:txBody>
                    <a:bodyPr/>
                    <a:lstStyle/>
                    <a:p>
                      <a:pPr indent="0" lvl="0" marL="0" rtl="0" algn="l">
                        <a:spcBef>
                          <a:spcPts val="0"/>
                        </a:spcBef>
                        <a:spcAft>
                          <a:spcPts val="0"/>
                        </a:spcAft>
                        <a:buNone/>
                      </a:pPr>
                      <a:r>
                        <a:rPr lang="en" sz="1200"/>
                        <a:t>Model</a:t>
                      </a:r>
                      <a:endParaRPr sz="1200"/>
                    </a:p>
                  </a:txBody>
                  <a:tcPr marT="63500" marB="63500" marR="63500" marL="63500"/>
                </a:tc>
                <a:tc>
                  <a:txBody>
                    <a:bodyPr/>
                    <a:lstStyle/>
                    <a:p>
                      <a:pPr indent="0" lvl="0" marL="0" rtl="0" algn="l">
                        <a:spcBef>
                          <a:spcPts val="0"/>
                        </a:spcBef>
                        <a:spcAft>
                          <a:spcPts val="0"/>
                        </a:spcAft>
                        <a:buNone/>
                      </a:pPr>
                      <a:r>
                        <a:rPr lang="en" sz="1200"/>
                        <a:t>Accuracy</a:t>
                      </a:r>
                      <a:endParaRPr sz="1200"/>
                    </a:p>
                    <a:p>
                      <a:pPr indent="0" lvl="0" marL="0" rtl="0" algn="l">
                        <a:spcBef>
                          <a:spcPts val="0"/>
                        </a:spcBef>
                        <a:spcAft>
                          <a:spcPts val="0"/>
                        </a:spcAft>
                        <a:buNone/>
                      </a:pPr>
                      <a:r>
                        <a:rPr lang="en" sz="1200"/>
                        <a:t>Without DA</a:t>
                      </a:r>
                      <a:endParaRPr sz="1200"/>
                    </a:p>
                  </a:txBody>
                  <a:tcPr marT="63500" marB="63500" marR="63500" marL="63500"/>
                </a:tc>
                <a:tc>
                  <a:txBody>
                    <a:bodyPr/>
                    <a:lstStyle/>
                    <a:p>
                      <a:pPr indent="0" lvl="0" marL="0" rtl="0" algn="l">
                        <a:spcBef>
                          <a:spcPts val="0"/>
                        </a:spcBef>
                        <a:spcAft>
                          <a:spcPts val="0"/>
                        </a:spcAft>
                        <a:buNone/>
                      </a:pPr>
                      <a:r>
                        <a:rPr lang="en" sz="1200"/>
                        <a:t>Accuracy</a:t>
                      </a:r>
                      <a:endParaRPr sz="1200"/>
                    </a:p>
                    <a:p>
                      <a:pPr indent="0" lvl="0" marL="0" rtl="0" algn="l">
                        <a:spcBef>
                          <a:spcPts val="0"/>
                        </a:spcBef>
                        <a:spcAft>
                          <a:spcPts val="0"/>
                        </a:spcAft>
                        <a:buNone/>
                      </a:pPr>
                      <a:r>
                        <a:rPr lang="en" sz="1200"/>
                        <a:t>With DA</a:t>
                      </a:r>
                      <a:endParaRPr sz="1200"/>
                    </a:p>
                  </a:txBody>
                  <a:tcPr marT="63500" marB="63500" marR="63500" marL="63500"/>
                </a:tc>
              </a:tr>
              <a:tr h="1223000">
                <a:tc>
                  <a:txBody>
                    <a:bodyPr/>
                    <a:lstStyle/>
                    <a:p>
                      <a:pPr indent="0" lvl="0" marL="0" rtl="0" algn="l">
                        <a:spcBef>
                          <a:spcPts val="0"/>
                        </a:spcBef>
                        <a:spcAft>
                          <a:spcPts val="0"/>
                        </a:spcAft>
                        <a:buNone/>
                      </a:pPr>
                      <a:r>
                        <a:rPr lang="en" sz="1200"/>
                        <a:t>SVM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XGB</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CDE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RDE</a:t>
                      </a:r>
                      <a:endParaRPr sz="1200"/>
                    </a:p>
                  </a:txBody>
                  <a:tcPr marT="63500" marB="63500" marR="63500" marL="63500"/>
                </a:tc>
                <a:tc>
                  <a:txBody>
                    <a:bodyPr/>
                    <a:lstStyle/>
                    <a:p>
                      <a:pPr indent="0" lvl="0" marL="0" rtl="0" algn="l">
                        <a:spcBef>
                          <a:spcPts val="0"/>
                        </a:spcBef>
                        <a:spcAft>
                          <a:spcPts val="0"/>
                        </a:spcAft>
                        <a:buNone/>
                      </a:pPr>
                      <a:r>
                        <a:rPr lang="en" sz="1200">
                          <a:solidFill>
                            <a:schemeClr val="dk2"/>
                          </a:solidFill>
                        </a:rPr>
                        <a:t>0.660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dk2"/>
                          </a:solidFill>
                        </a:rPr>
                        <a:t>0.718</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dk2"/>
                          </a:solidFill>
                        </a:rPr>
                        <a:t>0.793</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0" lvl="0" marL="0" rtl="0" algn="l">
                        <a:spcBef>
                          <a:spcPts val="0"/>
                        </a:spcBef>
                        <a:spcAft>
                          <a:spcPts val="0"/>
                        </a:spcAft>
                        <a:buNone/>
                      </a:pPr>
                      <a:r>
                        <a:rPr lang="en" sz="1200">
                          <a:solidFill>
                            <a:schemeClr val="dk2"/>
                          </a:solidFill>
                        </a:rPr>
                        <a:t>0.741</a:t>
                      </a:r>
                      <a:endParaRPr sz="1200">
                        <a:solidFill>
                          <a:schemeClr val="dk2"/>
                        </a:solidFill>
                      </a:endParaRPr>
                    </a:p>
                    <a:p>
                      <a:pPr indent="0" lvl="0" marL="0" rtl="0" algn="l">
                        <a:spcBef>
                          <a:spcPts val="0"/>
                        </a:spcBef>
                        <a:spcAft>
                          <a:spcPts val="0"/>
                        </a:spcAft>
                        <a:buClr>
                          <a:schemeClr val="dk2"/>
                        </a:buClr>
                        <a:buSzPts val="1100"/>
                        <a:buFont typeface="Arial"/>
                        <a:buNone/>
                      </a:pPr>
                      <a:r>
                        <a:t/>
                      </a:r>
                      <a:endParaRPr sz="1200">
                        <a:solidFill>
                          <a:schemeClr val="dk2"/>
                        </a:solidFill>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lang="en" sz="1200">
                          <a:solidFill>
                            <a:schemeClr val="dk2"/>
                          </a:solidFill>
                        </a:rPr>
                        <a:t>0.770</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chemeClr val="dk2"/>
                          </a:solidFill>
                        </a:rPr>
                        <a:t>0.773</a:t>
                      </a:r>
                      <a:endParaRPr sz="1200"/>
                    </a:p>
                    <a:p>
                      <a:pPr indent="0" lvl="0" marL="0" rtl="0" algn="l">
                        <a:spcBef>
                          <a:spcPts val="0"/>
                        </a:spcBef>
                        <a:spcAft>
                          <a:spcPts val="0"/>
                        </a:spcAft>
                        <a:buNone/>
                      </a:pPr>
                      <a:r>
                        <a:t/>
                      </a:r>
                      <a:endParaRPr sz="1200"/>
                    </a:p>
                    <a:p>
                      <a:pPr indent="0" lvl="0" marL="0" rtl="0" algn="l">
                        <a:spcBef>
                          <a:spcPts val="0"/>
                        </a:spcBef>
                        <a:spcAft>
                          <a:spcPts val="0"/>
                        </a:spcAft>
                        <a:buClr>
                          <a:schemeClr val="dk2"/>
                        </a:buClr>
                        <a:buSzPts val="1100"/>
                        <a:buFont typeface="Arial"/>
                        <a:buNone/>
                      </a:pPr>
                      <a:r>
                        <a:rPr b="1" lang="en" sz="1200">
                          <a:solidFill>
                            <a:schemeClr val="dk2"/>
                          </a:solidFill>
                        </a:rPr>
                        <a:t>0.907</a:t>
                      </a:r>
                      <a:endParaRPr b="1" sz="1200">
                        <a:solidFill>
                          <a:schemeClr val="dk2"/>
                        </a:solidFill>
                      </a:endParaRPr>
                    </a:p>
                    <a:p>
                      <a:pPr indent="0" lvl="0" marL="0" rtl="0" algn="l">
                        <a:spcBef>
                          <a:spcPts val="0"/>
                        </a:spcBef>
                        <a:spcAft>
                          <a:spcPts val="0"/>
                        </a:spcAft>
                        <a:buNone/>
                      </a:pPr>
                      <a:r>
                        <a:t/>
                      </a:r>
                      <a:endParaRPr b="1" sz="1200"/>
                    </a:p>
                    <a:p>
                      <a:pPr indent="0" lvl="0" marL="0" rtl="0" algn="l">
                        <a:spcBef>
                          <a:spcPts val="0"/>
                        </a:spcBef>
                        <a:spcAft>
                          <a:spcPts val="0"/>
                        </a:spcAft>
                        <a:buClr>
                          <a:schemeClr val="dk2"/>
                        </a:buClr>
                        <a:buSzPts val="1100"/>
                        <a:buFont typeface="Arial"/>
                        <a:buNone/>
                      </a:pPr>
                      <a:r>
                        <a:rPr lang="en" sz="1200">
                          <a:solidFill>
                            <a:schemeClr val="dk2"/>
                          </a:solidFill>
                        </a:rPr>
                        <a:t>0.823</a:t>
                      </a:r>
                      <a:endParaRPr sz="1200">
                        <a:solidFill>
                          <a:schemeClr val="dk2"/>
                        </a:solidFill>
                      </a:endParaRPr>
                    </a:p>
                    <a:p>
                      <a:pPr indent="0" lvl="0" marL="0" rtl="0" algn="l">
                        <a:spcBef>
                          <a:spcPts val="0"/>
                        </a:spcBef>
                        <a:spcAft>
                          <a:spcPts val="0"/>
                        </a:spcAft>
                        <a:buNone/>
                      </a:pPr>
                      <a:r>
                        <a:t/>
                      </a:r>
                      <a:endParaRPr b="1" sz="1200"/>
                    </a:p>
                  </a:txBody>
                  <a:tcPr marT="63500" marB="63500" marR="63500" marL="63500"/>
                </a:tc>
              </a:tr>
              <a:tr h="12700">
                <a:tc>
                  <a:txBody>
                    <a:bodyPr/>
                    <a:lstStyle/>
                    <a:p>
                      <a:pPr indent="0" lvl="0" marL="0" rtl="0" algn="l">
                        <a:spcBef>
                          <a:spcPts val="0"/>
                        </a:spcBef>
                        <a:spcAft>
                          <a:spcPts val="0"/>
                        </a:spcAft>
                        <a:buNone/>
                      </a:pPr>
                      <a:r>
                        <a:rPr lang="en" sz="1200"/>
                        <a:t>AHRDE And ERE</a:t>
                      </a:r>
                      <a:endParaRPr sz="12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200"/>
                        <a:t>0.843</a:t>
                      </a:r>
                      <a:endParaRPr sz="12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2"/>
                        </a:buClr>
                        <a:buSzPts val="1100"/>
                        <a:buFont typeface="Arial"/>
                        <a:buNone/>
                      </a:pPr>
                      <a:r>
                        <a:rPr b="1" lang="en" sz="1200">
                          <a:solidFill>
                            <a:schemeClr val="dk2"/>
                          </a:solidFill>
                        </a:rPr>
                        <a:t>0.975</a:t>
                      </a:r>
                      <a:endParaRPr b="1" sz="1200"/>
                    </a:p>
                  </a:txBody>
                  <a:tcPr marT="63500" marB="63500" marR="63500" marL="63500">
                    <a:lnL cap="flat" cmpd="sng" w="12700">
                      <a:solidFill>
                        <a:srgbClr val="000000"/>
                      </a:solidFill>
                      <a:prstDash val="solid"/>
                      <a:round/>
                      <a:headEnd len="sm" w="sm" type="none"/>
                      <a:tailEnd len="sm" w="sm" type="none"/>
                    </a:lnL>
                  </a:tcPr>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txBox="1"/>
          <p:nvPr>
            <p:ph type="title"/>
          </p:nvPr>
        </p:nvSpPr>
        <p:spPr>
          <a:xfrm>
            <a:off x="245650" y="506675"/>
            <a:ext cx="84762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Analysis of Results</a:t>
            </a:r>
            <a:endParaRPr>
              <a:latin typeface="Lato"/>
              <a:ea typeface="Lato"/>
              <a:cs typeface="Lato"/>
              <a:sym typeface="Lato"/>
            </a:endParaRPr>
          </a:p>
        </p:txBody>
      </p:sp>
      <p:sp>
        <p:nvSpPr>
          <p:cNvPr id="243" name="Google Shape;243;p40"/>
          <p:cNvSpPr txBox="1"/>
          <p:nvPr>
            <p:ph idx="1" type="body"/>
          </p:nvPr>
        </p:nvSpPr>
        <p:spPr>
          <a:xfrm>
            <a:off x="255500" y="1059275"/>
            <a:ext cx="8476200" cy="3539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p>
          <a:p>
            <a:pPr indent="0" lvl="0" marL="0" rtl="0" algn="just">
              <a:spcBef>
                <a:spcPts val="1600"/>
              </a:spcBef>
              <a:spcAft>
                <a:spcPts val="0"/>
              </a:spcAft>
              <a:buNone/>
            </a:pPr>
            <a:r>
              <a:rPr lang="en" sz="1600"/>
              <a:t>Three observations are made here:</a:t>
            </a:r>
            <a:endParaRPr sz="1600"/>
          </a:p>
          <a:p>
            <a:pPr indent="-330200" lvl="0" marL="457200" rtl="0" algn="just">
              <a:spcBef>
                <a:spcPts val="1600"/>
              </a:spcBef>
              <a:spcAft>
                <a:spcPts val="0"/>
              </a:spcAft>
              <a:buSzPts val="1600"/>
              <a:buChar char="●"/>
            </a:pPr>
            <a:r>
              <a:rPr lang="en" sz="1600"/>
              <a:t>First, among the deep learning models, the newly proposed AHRDE achieved the best performance with regard to accuracy (0.97 ). </a:t>
            </a:r>
            <a:endParaRPr sz="1600"/>
          </a:p>
          <a:p>
            <a:pPr indent="-330200" lvl="0" marL="457200" rtl="0" algn="just">
              <a:spcBef>
                <a:spcPts val="1600"/>
              </a:spcBef>
              <a:spcAft>
                <a:spcPts val="0"/>
              </a:spcAft>
              <a:buSzPts val="1600"/>
              <a:buChar char="●"/>
            </a:pPr>
            <a:r>
              <a:rPr lang="en" sz="1600"/>
              <a:t>Second, when the IT method was used, prediction performance improved significantly. </a:t>
            </a:r>
            <a:endParaRPr sz="1600"/>
          </a:p>
          <a:p>
            <a:pPr indent="-330200" lvl="0" marL="457200" rtl="0" algn="just">
              <a:spcBef>
                <a:spcPts val="1600"/>
              </a:spcBef>
              <a:spcAft>
                <a:spcPts val="0"/>
              </a:spcAft>
              <a:buSzPts val="1600"/>
              <a:buChar char="●"/>
            </a:pPr>
            <a:r>
              <a:rPr lang="en" sz="1600"/>
              <a:t>Third, when we looked at the top 250 articles, the AHRDE model with IT had a precision of 0.82, which is high enough to be used for detection in real news sites. </a:t>
            </a:r>
            <a:endParaRPr sz="1600"/>
          </a:p>
          <a:p>
            <a:pPr indent="0" lvl="0" marL="0" rtl="0" algn="l">
              <a:spcBef>
                <a:spcPts val="1600"/>
              </a:spcBef>
              <a:spcAft>
                <a:spcPts val="1600"/>
              </a:spcAft>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anim calcmode="lin" valueType="num">
                                      <p:cBhvr additive="base">
                                        <p:cTn dur="1000"/>
                                        <p:tgtEl>
                                          <p:spTgt spid="24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anim calcmode="lin" valueType="num">
                                      <p:cBhvr additive="base">
                                        <p:cTn dur="1000"/>
                                        <p:tgtEl>
                                          <p:spTgt spid="24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anim calcmode="lin" valueType="num">
                                      <p:cBhvr additive="base">
                                        <p:cTn dur="1000"/>
                                        <p:tgtEl>
                                          <p:spTgt spid="24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anim calcmode="lin" valueType="num">
                                      <p:cBhvr additive="base">
                                        <p:cTn dur="1000"/>
                                        <p:tgtEl>
                                          <p:spTgt spid="24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anim calcmode="lin" valueType="num">
                                      <p:cBhvr additive="base">
                                        <p:cTn dur="1000"/>
                                        <p:tgtEl>
                                          <p:spTgt spid="24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anim calcmode="lin" valueType="num">
                                      <p:cBhvr additive="base">
                                        <p:cTn dur="1000"/>
                                        <p:tgtEl>
                                          <p:spTgt spid="24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title"/>
          </p:nvPr>
        </p:nvSpPr>
        <p:spPr>
          <a:xfrm>
            <a:off x="377500" y="575950"/>
            <a:ext cx="83445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Conclusion and Future work</a:t>
            </a:r>
            <a:endParaRPr/>
          </a:p>
        </p:txBody>
      </p:sp>
      <p:sp>
        <p:nvSpPr>
          <p:cNvPr id="249" name="Google Shape;249;p41"/>
          <p:cNvSpPr txBox="1"/>
          <p:nvPr>
            <p:ph idx="1" type="body"/>
          </p:nvPr>
        </p:nvSpPr>
        <p:spPr>
          <a:xfrm>
            <a:off x="440425" y="1602675"/>
            <a:ext cx="38379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a:t>
            </a:r>
            <a:endParaRPr b="1"/>
          </a:p>
          <a:p>
            <a:pPr indent="0" lvl="0" marL="0" rtl="0" algn="just">
              <a:spcBef>
                <a:spcPts val="1600"/>
              </a:spcBef>
              <a:spcAft>
                <a:spcPts val="1600"/>
              </a:spcAft>
              <a:buClr>
                <a:schemeClr val="dk2"/>
              </a:buClr>
              <a:buSzPts val="1100"/>
              <a:buFont typeface="Arial"/>
              <a:buNone/>
            </a:pPr>
            <a:r>
              <a:rPr lang="en" sz="1200">
                <a:latin typeface="Arial"/>
                <a:ea typeface="Arial"/>
                <a:cs typeface="Arial"/>
                <a:sym typeface="Arial"/>
              </a:rPr>
              <a:t>We employed a fake news dataset designed to recognize news stories whose body text contradicts the headline. We also present two neural networks that use a hierarchical recurrent design to efficiently learn the textual link between headline and body text. The experiments show that models trained on our available corpus perform well on both synthetic and real-world datasets. Furthermore, we present Independent Training, a data augmentation strategy that creates headline-paragraph combinations by splitting the entire body text into independent paragraphs, improving the models' performance. </a:t>
            </a:r>
            <a:endParaRPr sz="1200"/>
          </a:p>
        </p:txBody>
      </p:sp>
      <p:sp>
        <p:nvSpPr>
          <p:cNvPr id="250" name="Google Shape;250;p41"/>
          <p:cNvSpPr txBox="1"/>
          <p:nvPr>
            <p:ph idx="2" type="body"/>
          </p:nvPr>
        </p:nvSpPr>
        <p:spPr>
          <a:xfrm>
            <a:off x="4572001" y="1602675"/>
            <a:ext cx="41499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Future Work</a:t>
            </a:r>
            <a:endParaRPr b="1"/>
          </a:p>
          <a:p>
            <a:pPr indent="0" lvl="0" marL="0" rtl="0" algn="just">
              <a:spcBef>
                <a:spcPts val="1600"/>
              </a:spcBef>
              <a:spcAft>
                <a:spcPts val="1600"/>
              </a:spcAft>
              <a:buClr>
                <a:schemeClr val="dk2"/>
              </a:buClr>
              <a:buSzPts val="1100"/>
              <a:buFont typeface="Arial"/>
              <a:buNone/>
            </a:pPr>
            <a:r>
              <a:rPr lang="en" sz="1200">
                <a:latin typeface="Arial"/>
                <a:ea typeface="Arial"/>
                <a:cs typeface="Arial"/>
                <a:sym typeface="Arial"/>
              </a:rPr>
              <a:t>This research could be expanded to measure the inconsistency of title and content in other categories of online content in the future. Automatically identifying such incongruent titles of diverse items will benefit individuals in being happier, similar to the incongruent headline problem.</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53125" y="575950"/>
            <a:ext cx="8368800" cy="635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Introduction</a:t>
            </a:r>
            <a:endParaRPr/>
          </a:p>
        </p:txBody>
      </p:sp>
      <p:sp>
        <p:nvSpPr>
          <p:cNvPr id="86" name="Google Shape;86;p15"/>
          <p:cNvSpPr txBox="1"/>
          <p:nvPr>
            <p:ph idx="1" type="body"/>
          </p:nvPr>
        </p:nvSpPr>
        <p:spPr>
          <a:xfrm>
            <a:off x="491325" y="1116775"/>
            <a:ext cx="8168100" cy="3488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1" lang="en"/>
              <a:t>With the rapid development of the internet over the past few years, a lot of online news websites and social applications come up with attractive and catchy ways to present news to their readers.</a:t>
            </a:r>
            <a:endParaRPr b="1"/>
          </a:p>
          <a:p>
            <a:pPr indent="-317500" lvl="0" marL="457200" rtl="0" algn="l">
              <a:lnSpc>
                <a:spcPct val="150000"/>
              </a:lnSpc>
              <a:spcBef>
                <a:spcPts val="0"/>
              </a:spcBef>
              <a:spcAft>
                <a:spcPts val="0"/>
              </a:spcAft>
              <a:buSzPts val="1400"/>
              <a:buChar char="●"/>
            </a:pPr>
            <a:r>
              <a:rPr b="1" lang="en"/>
              <a:t>The growth of online journalism brings with it issues such as inaccuracy, unfairness, and subjectivity.</a:t>
            </a:r>
            <a:endParaRPr b="1"/>
          </a:p>
          <a:p>
            <a:pPr indent="-317500" lvl="0" marL="457200" rtl="0" algn="l">
              <a:lnSpc>
                <a:spcPct val="150000"/>
              </a:lnSpc>
              <a:spcBef>
                <a:spcPts val="0"/>
              </a:spcBef>
              <a:spcAft>
                <a:spcPts val="0"/>
              </a:spcAft>
              <a:buSzPts val="1400"/>
              <a:buChar char="●"/>
            </a:pPr>
            <a:r>
              <a:rPr b="1" lang="en"/>
              <a:t>So, the headlines decide the viral potential of news stories on social sites. In today's digital world under information overload, people are less likely to read or click on the whole content but just read news headlines.</a:t>
            </a:r>
            <a:endParaRPr b="1"/>
          </a:p>
          <a:p>
            <a:pPr indent="-317500" lvl="0" marL="457200" rtl="0" algn="l">
              <a:lnSpc>
                <a:spcPct val="150000"/>
              </a:lnSpc>
              <a:spcBef>
                <a:spcPts val="0"/>
              </a:spcBef>
              <a:spcAft>
                <a:spcPts val="0"/>
              </a:spcAft>
              <a:buSzPts val="1400"/>
              <a:buChar char="●"/>
            </a:pPr>
            <a:r>
              <a:rPr b="1" lang="en"/>
              <a:t>Therefore, if a news headline is incongruent with its body text it could mislead readers to access false information, which then becomes hard to revoke.</a:t>
            </a:r>
            <a:endParaRPr b="1"/>
          </a:p>
          <a:p>
            <a:pPr indent="0" lvl="0" marL="457200" rtl="0" algn="l">
              <a:spcBef>
                <a:spcPts val="1600"/>
              </a:spcBef>
              <a:spcAft>
                <a:spcPts val="1600"/>
              </a:spcAft>
              <a:buNone/>
            </a:pPr>
            <a:r>
              <a:t/>
            </a:r>
            <a:endParaRPr b="1"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368500" y="475975"/>
            <a:ext cx="8353500" cy="5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References</a:t>
            </a:r>
            <a:endParaRPr/>
          </a:p>
        </p:txBody>
      </p:sp>
      <p:sp>
        <p:nvSpPr>
          <p:cNvPr id="256" name="Google Shape;256;p42"/>
          <p:cNvSpPr txBox="1"/>
          <p:nvPr>
            <p:ph idx="1" type="body"/>
          </p:nvPr>
        </p:nvSpPr>
        <p:spPr>
          <a:xfrm>
            <a:off x="190000" y="1028575"/>
            <a:ext cx="8532000" cy="3639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2"/>
              </a:buClr>
              <a:buSzPts val="1100"/>
              <a:buFont typeface="Arial"/>
              <a:buNone/>
            </a:pPr>
            <a:r>
              <a:rPr lang="en" sz="900">
                <a:latin typeface="Arial"/>
                <a:ea typeface="Arial"/>
                <a:cs typeface="Arial"/>
                <a:sym typeface="Arial"/>
              </a:rPr>
              <a:t>[1] </a:t>
            </a:r>
            <a:r>
              <a:rPr lang="en" sz="900">
                <a:highlight>
                  <a:srgbClr val="FFFFFF"/>
                </a:highlight>
                <a:latin typeface="Arial"/>
                <a:ea typeface="Arial"/>
                <a:cs typeface="Arial"/>
                <a:sym typeface="Arial"/>
              </a:rPr>
              <a:t>Chen, Yimin, Niall J. Conroy, and Victoria L. Rubin. "Misleading online content: recognizing clickbait as" false news"." </a:t>
            </a:r>
            <a:r>
              <a:rPr i="1" lang="en" sz="900">
                <a:highlight>
                  <a:srgbClr val="FFFFFF"/>
                </a:highlight>
                <a:latin typeface="Arial"/>
                <a:ea typeface="Arial"/>
                <a:cs typeface="Arial"/>
                <a:sym typeface="Arial"/>
              </a:rPr>
              <a:t>Proceedings of the 2015 ACM on workshop on multimodal deception detection</a:t>
            </a:r>
            <a:r>
              <a:rPr lang="en" sz="900">
                <a:highlight>
                  <a:srgbClr val="FFFFFF"/>
                </a:highlight>
                <a:latin typeface="Arial"/>
                <a:ea typeface="Arial"/>
                <a:cs typeface="Arial"/>
                <a:sym typeface="Arial"/>
              </a:rPr>
              <a:t>. 2015.</a:t>
            </a:r>
            <a:r>
              <a:rPr lang="en" sz="900">
                <a:latin typeface="Arial"/>
                <a:ea typeface="Arial"/>
                <a:cs typeface="Arial"/>
                <a:sym typeface="Arial"/>
              </a:rPr>
              <a:t> </a:t>
            </a:r>
            <a:endParaRPr sz="900">
              <a:latin typeface="Arial"/>
              <a:ea typeface="Arial"/>
              <a:cs typeface="Arial"/>
              <a:sym typeface="Arial"/>
            </a:endParaRPr>
          </a:p>
          <a:p>
            <a:pPr indent="0" lvl="0" marL="0" rtl="0" algn="just">
              <a:lnSpc>
                <a:spcPct val="100000"/>
              </a:lnSpc>
              <a:spcBef>
                <a:spcPts val="1600"/>
              </a:spcBef>
              <a:spcAft>
                <a:spcPts val="0"/>
              </a:spcAft>
              <a:buClr>
                <a:schemeClr val="dk2"/>
              </a:buClr>
              <a:buSzPts val="1100"/>
              <a:buFont typeface="Arial"/>
              <a:buNone/>
            </a:pPr>
            <a:r>
              <a:rPr lang="en" sz="900">
                <a:latin typeface="Arial"/>
                <a:ea typeface="Arial"/>
                <a:cs typeface="Arial"/>
                <a:sym typeface="Arial"/>
              </a:rPr>
              <a:t>[2] </a:t>
            </a:r>
            <a:r>
              <a:rPr lang="en" sz="900">
                <a:highlight>
                  <a:srgbClr val="FFFFFF"/>
                </a:highlight>
                <a:latin typeface="Arial"/>
                <a:ea typeface="Arial"/>
                <a:cs typeface="Arial"/>
                <a:sym typeface="Arial"/>
              </a:rPr>
              <a:t>Chesney, Sophie, et al. "Incongruent headlines: Yet another way to mislead your readers." </a:t>
            </a:r>
            <a:r>
              <a:rPr i="1" lang="en" sz="900">
                <a:highlight>
                  <a:srgbClr val="FFFFFF"/>
                </a:highlight>
                <a:latin typeface="Arial"/>
                <a:ea typeface="Arial"/>
                <a:cs typeface="Arial"/>
                <a:sym typeface="Arial"/>
              </a:rPr>
              <a:t>Proceedings of the 2017 EMNLP Workshop: Natural Language Processing meets Journalism</a:t>
            </a:r>
            <a:r>
              <a:rPr lang="en" sz="900">
                <a:highlight>
                  <a:srgbClr val="FFFFFF"/>
                </a:highlight>
                <a:latin typeface="Arial"/>
                <a:ea typeface="Arial"/>
                <a:cs typeface="Arial"/>
                <a:sym typeface="Arial"/>
              </a:rPr>
              <a:t>. 2017.</a:t>
            </a:r>
            <a:endParaRPr sz="900">
              <a:highlight>
                <a:srgbClr val="FFFFFF"/>
              </a:highlight>
              <a:latin typeface="Arial"/>
              <a:ea typeface="Arial"/>
              <a:cs typeface="Arial"/>
              <a:sym typeface="Arial"/>
            </a:endParaRPr>
          </a:p>
          <a:p>
            <a:pPr indent="0" lvl="0" marL="0" rtl="0" algn="just">
              <a:lnSpc>
                <a:spcPct val="100000"/>
              </a:lnSpc>
              <a:spcBef>
                <a:spcPts val="1600"/>
              </a:spcBef>
              <a:spcAft>
                <a:spcPts val="0"/>
              </a:spcAft>
              <a:buClr>
                <a:schemeClr val="dk2"/>
              </a:buClr>
              <a:buSzPts val="1100"/>
              <a:buFont typeface="Arial"/>
              <a:buNone/>
            </a:pPr>
            <a:r>
              <a:rPr lang="en" sz="900">
                <a:highlight>
                  <a:srgbClr val="FFFFFF"/>
                </a:highlight>
                <a:latin typeface="Arial"/>
                <a:ea typeface="Arial"/>
                <a:cs typeface="Arial"/>
                <a:sym typeface="Arial"/>
              </a:rPr>
              <a:t>[3] Ecker, Ullrich KH, et al. "The effects of subtle misinformation in news headlines." </a:t>
            </a:r>
            <a:r>
              <a:rPr i="1" lang="en" sz="900">
                <a:highlight>
                  <a:srgbClr val="FFFFFF"/>
                </a:highlight>
                <a:latin typeface="Arial"/>
                <a:ea typeface="Arial"/>
                <a:cs typeface="Arial"/>
                <a:sym typeface="Arial"/>
              </a:rPr>
              <a:t>Journal of experimental psychology: applied</a:t>
            </a:r>
            <a:r>
              <a:rPr lang="en" sz="900">
                <a:highlight>
                  <a:srgbClr val="FFFFFF"/>
                </a:highlight>
                <a:latin typeface="Arial"/>
                <a:ea typeface="Arial"/>
                <a:cs typeface="Arial"/>
                <a:sym typeface="Arial"/>
              </a:rPr>
              <a:t> 20.4 (2014): 323.</a:t>
            </a:r>
            <a:endParaRPr sz="900">
              <a:highlight>
                <a:srgbClr val="FFFFFF"/>
              </a:highlight>
              <a:latin typeface="Arial"/>
              <a:ea typeface="Arial"/>
              <a:cs typeface="Arial"/>
              <a:sym typeface="Arial"/>
            </a:endParaRPr>
          </a:p>
          <a:p>
            <a:pPr indent="0" lvl="0" marL="0" rtl="0" algn="just">
              <a:lnSpc>
                <a:spcPct val="100000"/>
              </a:lnSpc>
              <a:spcBef>
                <a:spcPts val="1600"/>
              </a:spcBef>
              <a:spcAft>
                <a:spcPts val="0"/>
              </a:spcAft>
              <a:buClr>
                <a:schemeClr val="dk2"/>
              </a:buClr>
              <a:buSzPts val="1100"/>
              <a:buFont typeface="Arial"/>
              <a:buNone/>
            </a:pPr>
            <a:r>
              <a:rPr lang="en" sz="900">
                <a:highlight>
                  <a:srgbClr val="FFFFFF"/>
                </a:highlight>
                <a:latin typeface="Arial"/>
                <a:ea typeface="Arial"/>
                <a:cs typeface="Arial"/>
                <a:sym typeface="Arial"/>
              </a:rPr>
              <a:t>[4] Gabielkov, Maksym, et al. "Social clicks: What and who gets read on Twitter?." </a:t>
            </a:r>
            <a:r>
              <a:rPr i="1" lang="en" sz="900">
                <a:highlight>
                  <a:srgbClr val="FFFFFF"/>
                </a:highlight>
                <a:latin typeface="Arial"/>
                <a:ea typeface="Arial"/>
                <a:cs typeface="Arial"/>
                <a:sym typeface="Arial"/>
              </a:rPr>
              <a:t>Proceedings of the 2016 ACM SIGMETRICS international conference on measurement and modeling of computer science</a:t>
            </a:r>
            <a:r>
              <a:rPr lang="en" sz="900">
                <a:highlight>
                  <a:srgbClr val="FFFFFF"/>
                </a:highlight>
                <a:latin typeface="Arial"/>
                <a:ea typeface="Arial"/>
                <a:cs typeface="Arial"/>
                <a:sym typeface="Arial"/>
              </a:rPr>
              <a:t>. 2016.</a:t>
            </a:r>
            <a:endParaRPr sz="900">
              <a:highlight>
                <a:srgbClr val="FFFFFF"/>
              </a:highlight>
              <a:latin typeface="Arial"/>
              <a:ea typeface="Arial"/>
              <a:cs typeface="Arial"/>
              <a:sym typeface="Arial"/>
            </a:endParaRPr>
          </a:p>
          <a:p>
            <a:pPr indent="0" lvl="0" marL="0" rtl="0" algn="just">
              <a:lnSpc>
                <a:spcPct val="100000"/>
              </a:lnSpc>
              <a:spcBef>
                <a:spcPts val="1600"/>
              </a:spcBef>
              <a:spcAft>
                <a:spcPts val="0"/>
              </a:spcAft>
              <a:buClr>
                <a:schemeClr val="dk2"/>
              </a:buClr>
              <a:buSzPts val="1100"/>
              <a:buFont typeface="Arial"/>
              <a:buNone/>
            </a:pPr>
            <a:r>
              <a:rPr lang="en" sz="900">
                <a:highlight>
                  <a:srgbClr val="FFFFFF"/>
                </a:highlight>
                <a:latin typeface="Arial"/>
                <a:ea typeface="Arial"/>
                <a:cs typeface="Arial"/>
                <a:sym typeface="Arial"/>
              </a:rPr>
              <a:t>[5] Normala, Che Eembi Jamil, et al. "Fakeheader: A tool to detect deceptive online news based on misleading news headlines and contents." </a:t>
            </a:r>
            <a:r>
              <a:rPr i="1" lang="en" sz="900">
                <a:highlight>
                  <a:srgbClr val="FFFFFF"/>
                </a:highlight>
                <a:latin typeface="Arial"/>
                <a:ea typeface="Arial"/>
                <a:cs typeface="Arial"/>
                <a:sym typeface="Arial"/>
              </a:rPr>
              <a:t>Turkish Journal of Computer and Mathematics Education</a:t>
            </a:r>
            <a:r>
              <a:rPr lang="en" sz="900">
                <a:highlight>
                  <a:srgbClr val="FFFFFF"/>
                </a:highlight>
                <a:latin typeface="Arial"/>
                <a:ea typeface="Arial"/>
                <a:cs typeface="Arial"/>
                <a:sym typeface="Arial"/>
              </a:rPr>
              <a:t> 12.3 (2021): 2217-2223.</a:t>
            </a:r>
            <a:endParaRPr sz="900">
              <a:highlight>
                <a:srgbClr val="FFFFFF"/>
              </a:highlight>
              <a:latin typeface="Arial"/>
              <a:ea typeface="Arial"/>
              <a:cs typeface="Arial"/>
              <a:sym typeface="Arial"/>
            </a:endParaRPr>
          </a:p>
          <a:p>
            <a:pPr indent="0" lvl="0" marL="0" rtl="0" algn="just">
              <a:lnSpc>
                <a:spcPct val="100000"/>
              </a:lnSpc>
              <a:spcBef>
                <a:spcPts val="1600"/>
              </a:spcBef>
              <a:spcAft>
                <a:spcPts val="0"/>
              </a:spcAft>
              <a:buClr>
                <a:schemeClr val="dk2"/>
              </a:buClr>
              <a:buSzPts val="1100"/>
              <a:buFont typeface="Arial"/>
              <a:buNone/>
            </a:pPr>
            <a:r>
              <a:rPr lang="en" sz="900">
                <a:highlight>
                  <a:srgbClr val="FFFFFF"/>
                </a:highlight>
                <a:latin typeface="Arial"/>
                <a:ea typeface="Arial"/>
                <a:cs typeface="Arial"/>
                <a:sym typeface="Arial"/>
              </a:rPr>
              <a:t>[6] Park, Kunwoo, et al. "BaitWatcher: A lightweight web interface for the detection of incongruent news headlines." </a:t>
            </a:r>
            <a:r>
              <a:rPr i="1" lang="en" sz="900">
                <a:highlight>
                  <a:srgbClr val="FFFFFF"/>
                </a:highlight>
                <a:latin typeface="Arial"/>
                <a:ea typeface="Arial"/>
                <a:cs typeface="Arial"/>
                <a:sym typeface="Arial"/>
              </a:rPr>
              <a:t>Disinformation, Misinformation, and Fake News in Social Media</a:t>
            </a:r>
            <a:r>
              <a:rPr lang="en" sz="900">
                <a:highlight>
                  <a:srgbClr val="FFFFFF"/>
                </a:highlight>
                <a:latin typeface="Arial"/>
                <a:ea typeface="Arial"/>
                <a:cs typeface="Arial"/>
                <a:sym typeface="Arial"/>
              </a:rPr>
              <a:t>. Springer, Cham, 2020. 229-252.</a:t>
            </a:r>
            <a:endParaRPr sz="900">
              <a:highlight>
                <a:srgbClr val="FFFFFF"/>
              </a:highlight>
              <a:latin typeface="Arial"/>
              <a:ea typeface="Arial"/>
              <a:cs typeface="Arial"/>
              <a:sym typeface="Arial"/>
            </a:endParaRPr>
          </a:p>
          <a:p>
            <a:pPr indent="0" lvl="0" marL="0" rtl="0" algn="just">
              <a:lnSpc>
                <a:spcPct val="100000"/>
              </a:lnSpc>
              <a:spcBef>
                <a:spcPts val="1600"/>
              </a:spcBef>
              <a:spcAft>
                <a:spcPts val="0"/>
              </a:spcAft>
              <a:buClr>
                <a:schemeClr val="dk2"/>
              </a:buClr>
              <a:buSzPts val="1100"/>
              <a:buFont typeface="Arial"/>
              <a:buNone/>
            </a:pPr>
            <a:r>
              <a:rPr lang="en" sz="900">
                <a:latin typeface="Arial"/>
                <a:ea typeface="Arial"/>
                <a:cs typeface="Arial"/>
                <a:sym typeface="Arial"/>
              </a:rPr>
              <a:t>[7] Tacchini, Eugenio, et al. "Some like it hoax: Automated fake news detection in social networks." arXiv preprint arXiv:1704.07506 (2017). </a:t>
            </a:r>
            <a:endParaRPr sz="900">
              <a:latin typeface="Arial"/>
              <a:ea typeface="Arial"/>
              <a:cs typeface="Arial"/>
              <a:sym typeface="Arial"/>
            </a:endParaRPr>
          </a:p>
          <a:p>
            <a:pPr indent="0" lvl="0" marL="0" rtl="0" algn="just">
              <a:lnSpc>
                <a:spcPct val="100000"/>
              </a:lnSpc>
              <a:spcBef>
                <a:spcPts val="1600"/>
              </a:spcBef>
              <a:spcAft>
                <a:spcPts val="0"/>
              </a:spcAft>
              <a:buClr>
                <a:schemeClr val="dk2"/>
              </a:buClr>
              <a:buSzPts val="1100"/>
              <a:buFont typeface="Arial"/>
              <a:buNone/>
            </a:pPr>
            <a:r>
              <a:rPr lang="en" sz="900">
                <a:latin typeface="Arial"/>
                <a:ea typeface="Arial"/>
                <a:cs typeface="Arial"/>
                <a:sym typeface="Arial"/>
              </a:rPr>
              <a:t>[8] </a:t>
            </a:r>
            <a:r>
              <a:rPr lang="en" sz="900">
                <a:highlight>
                  <a:srgbClr val="FFFFFF"/>
                </a:highlight>
                <a:latin typeface="Arial"/>
                <a:ea typeface="Arial"/>
                <a:cs typeface="Arial"/>
                <a:sym typeface="Arial"/>
              </a:rPr>
              <a:t>Yoon, S., Park, K., Lee, M., Kim, T., Cha, M., &amp; Jung, K. (2021). Learning to Detect Incongruence in News Headline and Body Text via a Graph Neural Network. </a:t>
            </a:r>
            <a:r>
              <a:rPr i="1" lang="en" sz="900">
                <a:highlight>
                  <a:srgbClr val="FFFFFF"/>
                </a:highlight>
                <a:latin typeface="Arial"/>
                <a:ea typeface="Arial"/>
                <a:cs typeface="Arial"/>
                <a:sym typeface="Arial"/>
              </a:rPr>
              <a:t>IEEE Access</a:t>
            </a:r>
            <a:r>
              <a:rPr lang="en" sz="900">
                <a:highlight>
                  <a:srgbClr val="FFFFFF"/>
                </a:highlight>
                <a:latin typeface="Arial"/>
                <a:ea typeface="Arial"/>
                <a:cs typeface="Arial"/>
                <a:sym typeface="Arial"/>
              </a:rPr>
              <a:t>, </a:t>
            </a:r>
            <a:r>
              <a:rPr i="1" lang="en" sz="900">
                <a:highlight>
                  <a:srgbClr val="FFFFFF"/>
                </a:highlight>
                <a:latin typeface="Arial"/>
                <a:ea typeface="Arial"/>
                <a:cs typeface="Arial"/>
                <a:sym typeface="Arial"/>
              </a:rPr>
              <a:t>9</a:t>
            </a:r>
            <a:r>
              <a:rPr lang="en" sz="900">
                <a:highlight>
                  <a:srgbClr val="FFFFFF"/>
                </a:highlight>
                <a:latin typeface="Arial"/>
                <a:ea typeface="Arial"/>
                <a:cs typeface="Arial"/>
                <a:sym typeface="Arial"/>
              </a:rPr>
              <a:t>, 36195-36206.</a:t>
            </a:r>
            <a:endParaRPr sz="900">
              <a:latin typeface="Arial"/>
              <a:ea typeface="Arial"/>
              <a:cs typeface="Arial"/>
              <a:sym typeface="Arial"/>
            </a:endParaRPr>
          </a:p>
          <a:p>
            <a:pPr indent="0" lvl="0" marL="0" rtl="0" algn="l">
              <a:lnSpc>
                <a:spcPct val="100000"/>
              </a:lnSpc>
              <a:spcBef>
                <a:spcPts val="1600"/>
              </a:spcBef>
              <a:spcAft>
                <a:spcPts val="1600"/>
              </a:spcAft>
              <a:buNone/>
            </a:pPr>
            <a:r>
              <a:t/>
            </a:r>
            <a:endParaRPr sz="9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03300" y="94375"/>
            <a:ext cx="8520600" cy="4911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[9] Monti, Federico, et al. "Fake news detection on social media using geometric deep learning." arXiv preprint arXiv:1902.06673 (2019). </a:t>
            </a:r>
            <a:endParaRPr b="0" sz="900">
              <a:latin typeface="Arial"/>
              <a:ea typeface="Arial"/>
              <a:cs typeface="Arial"/>
              <a:sym typeface="Arial"/>
            </a:endParaRPr>
          </a:p>
          <a:p>
            <a:pPr indent="0" lvl="0" marL="0" rtl="0" algn="just">
              <a:spcBef>
                <a:spcPts val="1600"/>
              </a:spcBef>
              <a:spcAft>
                <a:spcPts val="0"/>
              </a:spcAft>
              <a:buClr>
                <a:schemeClr val="dk2"/>
              </a:buClr>
              <a:buSzPts val="1100"/>
              <a:buFont typeface="Arial"/>
              <a:buNone/>
            </a:pPr>
            <a:r>
              <a:rPr b="0" lang="en" sz="900">
                <a:latin typeface="Arial"/>
                <a:ea typeface="Arial"/>
                <a:cs typeface="Arial"/>
                <a:sym typeface="Arial"/>
              </a:rPr>
              <a:t>[10] Zellers, Rowan, et al. "Defending against neural fake news." arXiv preprint arXiv:1905.12616 (2019). </a:t>
            </a:r>
            <a:endParaRPr b="0" sz="900">
              <a:latin typeface="Arial"/>
              <a:ea typeface="Arial"/>
              <a:cs typeface="Arial"/>
              <a:sym typeface="Arial"/>
            </a:endParaRPr>
          </a:p>
          <a:p>
            <a:pPr indent="0" lvl="0" marL="0" rtl="0" algn="just">
              <a:spcBef>
                <a:spcPts val="1600"/>
              </a:spcBef>
              <a:spcAft>
                <a:spcPts val="0"/>
              </a:spcAft>
              <a:buClr>
                <a:schemeClr val="dk2"/>
              </a:buClr>
              <a:buSzPts val="1100"/>
              <a:buFont typeface="Arial"/>
              <a:buNone/>
            </a:pPr>
            <a:r>
              <a:rPr b="0" lang="en" sz="900">
                <a:latin typeface="Arial"/>
                <a:ea typeface="Arial"/>
                <a:cs typeface="Arial"/>
                <a:sym typeface="Arial"/>
              </a:rPr>
              <a:t>[11] Lu, Yi-Ju, and Cheng-Te Li. "GCAN: Graph-aware co-attention networks for explainable fake news detection on social media." arXiv preprint arXiv:2004.11648 (2020).</a:t>
            </a:r>
            <a:endParaRPr b="0" sz="900">
              <a:latin typeface="Arial"/>
              <a:ea typeface="Arial"/>
              <a:cs typeface="Arial"/>
              <a:sym typeface="Arial"/>
            </a:endParaRPr>
          </a:p>
          <a:p>
            <a:pPr indent="0" lvl="0" marL="0" rtl="0" algn="just">
              <a:spcBef>
                <a:spcPts val="1600"/>
              </a:spcBef>
              <a:spcAft>
                <a:spcPts val="0"/>
              </a:spcAft>
              <a:buClr>
                <a:schemeClr val="dk2"/>
              </a:buClr>
              <a:buSzPts val="1100"/>
              <a:buFont typeface="Arial"/>
              <a:buNone/>
            </a:pPr>
            <a:r>
              <a:rPr b="0" lang="en" sz="900">
                <a:latin typeface="Arial"/>
                <a:ea typeface="Arial"/>
                <a:cs typeface="Arial"/>
                <a:sym typeface="Arial"/>
              </a:rPr>
              <a:t>[12] Saikh, Tanik, et al. "A deep learning approach for automatic detection of fake news." arXiv preprint arXiv:2005.04938 (2020). </a:t>
            </a:r>
            <a:endParaRPr b="0" sz="900">
              <a:latin typeface="Arial"/>
              <a:ea typeface="Arial"/>
              <a:cs typeface="Arial"/>
              <a:sym typeface="Arial"/>
            </a:endParaRPr>
          </a:p>
          <a:p>
            <a:pPr indent="0" lvl="0" marL="0" rtl="0" algn="just">
              <a:spcBef>
                <a:spcPts val="1600"/>
              </a:spcBef>
              <a:spcAft>
                <a:spcPts val="0"/>
              </a:spcAft>
              <a:buClr>
                <a:schemeClr val="dk2"/>
              </a:buClr>
              <a:buSzPts val="1100"/>
              <a:buFont typeface="Arial"/>
              <a:buNone/>
            </a:pPr>
            <a:r>
              <a:rPr b="0" lang="en" sz="900">
                <a:latin typeface="Arial"/>
                <a:ea typeface="Arial"/>
                <a:cs typeface="Arial"/>
                <a:sym typeface="Arial"/>
              </a:rPr>
              <a:t>[13] Yuan, Chunyuan, et al. "Early Detection of Fake News by Utilizing the Credibility of News, Publishers, and Users Based on Weakly Supervised Learning." arXiv preprint arXiv:2012.04233 (2020).</a:t>
            </a:r>
            <a:endParaRPr b="0" sz="900">
              <a:latin typeface="Arial"/>
              <a:ea typeface="Arial"/>
              <a:cs typeface="Arial"/>
              <a:sym typeface="Arial"/>
            </a:endParaRPr>
          </a:p>
          <a:p>
            <a:pPr indent="0" lvl="0" marL="0" rtl="0" algn="just">
              <a:spcBef>
                <a:spcPts val="1600"/>
              </a:spcBef>
              <a:spcAft>
                <a:spcPts val="0"/>
              </a:spcAft>
              <a:buClr>
                <a:schemeClr val="dk2"/>
              </a:buClr>
              <a:buSzPts val="1100"/>
              <a:buFont typeface="Arial"/>
              <a:buNone/>
            </a:pPr>
            <a:r>
              <a:rPr b="0" lang="en" sz="900">
                <a:latin typeface="Arial"/>
                <a:ea typeface="Arial"/>
                <a:cs typeface="Arial"/>
                <a:sym typeface="Arial"/>
              </a:rPr>
              <a:t>[14] Kamal, Ojasv, Adarsh Kumar, and Tejas Vaidhya. "Hostility Detection in Hindi leveraging Pre-Trained Language Models." arXiv preprint arXiv:2101.05494 (2021).</a:t>
            </a:r>
            <a:endParaRPr b="0" sz="900">
              <a:latin typeface="Arial"/>
              <a:ea typeface="Arial"/>
              <a:cs typeface="Arial"/>
              <a:sym typeface="Arial"/>
            </a:endParaRPr>
          </a:p>
          <a:p>
            <a:pPr indent="0" lvl="0" marL="0" rtl="0" algn="just">
              <a:spcBef>
                <a:spcPts val="1600"/>
              </a:spcBef>
              <a:spcAft>
                <a:spcPts val="0"/>
              </a:spcAft>
              <a:buClr>
                <a:schemeClr val="dk2"/>
              </a:buClr>
              <a:buSzPts val="1100"/>
              <a:buFont typeface="Arial"/>
              <a:buNone/>
            </a:pPr>
            <a:r>
              <a:rPr b="0" lang="en" sz="900">
                <a:latin typeface="Arial"/>
                <a:ea typeface="Arial"/>
                <a:cs typeface="Arial"/>
                <a:sym typeface="Arial"/>
              </a:rPr>
              <a:t>[15] Bhatt, Gaurav, et al. "On the benefit of combining neural, statistical and external features for fake news identification." arXiv preprint arXiv:1712.03935 (2017). </a:t>
            </a:r>
            <a:endParaRPr b="0" sz="900">
              <a:latin typeface="Arial"/>
              <a:ea typeface="Arial"/>
              <a:cs typeface="Arial"/>
              <a:sym typeface="Arial"/>
            </a:endParaRPr>
          </a:p>
          <a:p>
            <a:pPr indent="0" lvl="0" marL="0" rtl="0" algn="just">
              <a:spcBef>
                <a:spcPts val="1600"/>
              </a:spcBef>
              <a:spcAft>
                <a:spcPts val="0"/>
              </a:spcAft>
              <a:buClr>
                <a:schemeClr val="dk2"/>
              </a:buClr>
              <a:buSzPts val="1100"/>
              <a:buFont typeface="Arial"/>
              <a:buNone/>
            </a:pPr>
            <a:r>
              <a:rPr b="0" lang="en" sz="900">
                <a:latin typeface="Arial"/>
                <a:ea typeface="Arial"/>
                <a:cs typeface="Arial"/>
                <a:sym typeface="Arial"/>
              </a:rPr>
              <a:t>[16] Yang, Yang, et al. "TI-CNN: Convolutional neural networks for fake news detection." arXiv preprint arXiv:1806.00749 (2018).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[17] Nguyen, Duc Minh, et al. "Fake news detection using deep markov random fields." Proceedings of the 2019 Conference of the North American Chapter of the Association for Computational Linguistics: Human Language Technologies, Volume 1 (Long and Short Papers). (2019).</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[18] Saikh, Tanik, et al. "A Deep Learning Approach for Automatic Detection of Fake News." arXiv preprint arXiv:2005.04938 (2020).</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[19] Umer, Muhammad, et al. "Fake news stance detection using deep learning architecture (cnn-lstm)." IEEE Access 8 (2020): 156695-156706.</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[20] Cui, Limeng, et al. "defend: A system for explainable fake news detection." Proceedings of the 28th ACM International Conference on Information and Knowledge Management (2019).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[21] Girgis, Sherry, Eslam Amer, and Mahmoud Gadallah. "Deep learning algorithms for detecting fake news in online text." 2018 13th International Conference on Computer Engineering and Systems (ICCES). IEEE (2018).</a:t>
            </a:r>
            <a:endParaRPr b="0" sz="900">
              <a:latin typeface="Arial"/>
              <a:ea typeface="Arial"/>
              <a:cs typeface="Arial"/>
              <a:sym typeface="Arial"/>
            </a:endParaRPr>
          </a:p>
          <a:p>
            <a:pPr indent="0" lvl="0" marL="0" rtl="0" algn="l">
              <a:spcBef>
                <a:spcPts val="0"/>
              </a:spcBef>
              <a:spcAft>
                <a:spcPts val="0"/>
              </a:spcAft>
              <a:buNone/>
            </a:pPr>
            <a:r>
              <a:t/>
            </a:r>
            <a:endParaRPr b="0" sz="9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03300" y="157300"/>
            <a:ext cx="8520600" cy="487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[22] Thota, Aswini, et al. "Fake news detection: a deep learning approach." SMU Data Science Review 1.3 (2018):</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[23] Sahoo, Somya Ranjan, and B. B. Gupta. "Multiple features based approach for automatic fake news detection on social networks using deep learning." Applied Soft Computing 100 (2021): 106983.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[24] Girgis, Sherry, Eslam Amer, and Mahmoud Gadallah. "Deep learning algorithms for detecting fake news in online text." 2018 13th International Conference on Computer Engineering and Systems (ICCES). IEEE  (2018).</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[25] Zhang, Jiawei, et al. "Fake news detection with deep diffusive network model." arXiv preprint arXiv:1805.08751 (2018).</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[26] </a:t>
            </a:r>
            <a:r>
              <a:rPr b="0" lang="en" sz="900">
                <a:highlight>
                  <a:srgbClr val="FFFFFF"/>
                </a:highlight>
                <a:latin typeface="Arial"/>
                <a:ea typeface="Arial"/>
                <a:cs typeface="Arial"/>
                <a:sym typeface="Arial"/>
              </a:rPr>
              <a:t>Wei, Wei, and Xiaojun Wan. "Learning to identify ambiguous and misleading news headlines." </a:t>
            </a:r>
            <a:r>
              <a:rPr b="0" i="1" lang="en" sz="900">
                <a:highlight>
                  <a:srgbClr val="FFFFFF"/>
                </a:highlight>
                <a:latin typeface="Arial"/>
                <a:ea typeface="Arial"/>
                <a:cs typeface="Arial"/>
                <a:sym typeface="Arial"/>
              </a:rPr>
              <a:t>arXiv preprint arXiv:1705.06031</a:t>
            </a:r>
            <a:r>
              <a:rPr b="0" lang="en" sz="900">
                <a:highlight>
                  <a:srgbClr val="FFFFFF"/>
                </a:highlight>
                <a:latin typeface="Arial"/>
                <a:ea typeface="Arial"/>
                <a:cs typeface="Arial"/>
                <a:sym typeface="Arial"/>
              </a:rPr>
              <a:t> (2017).</a:t>
            </a:r>
            <a:endParaRPr b="0" sz="900">
              <a:highlight>
                <a:srgbClr val="FFFFFF"/>
              </a:highlight>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highlight>
                <a:srgbClr val="FFFFFF"/>
              </a:highlight>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highlight>
                  <a:srgbClr val="FFFFFF"/>
                </a:highlight>
                <a:latin typeface="Arial"/>
                <a:ea typeface="Arial"/>
                <a:cs typeface="Arial"/>
                <a:sym typeface="Arial"/>
              </a:rPr>
              <a:t>[27] Mishra, Rahul, et al. "MuSeM: Detecting incongruent news headlines using mutual attentive semantic matching." </a:t>
            </a:r>
            <a:r>
              <a:rPr b="0" i="1" lang="en" sz="900">
                <a:highlight>
                  <a:srgbClr val="FFFFFF"/>
                </a:highlight>
                <a:latin typeface="Arial"/>
                <a:ea typeface="Arial"/>
                <a:cs typeface="Arial"/>
                <a:sym typeface="Arial"/>
              </a:rPr>
              <a:t>2020 19th IEEE International Conference on Machine Learning and Applications (ICMLA)</a:t>
            </a:r>
            <a:r>
              <a:rPr b="0" lang="en" sz="900">
                <a:highlight>
                  <a:srgbClr val="FFFFFF"/>
                </a:highlight>
                <a:latin typeface="Arial"/>
                <a:ea typeface="Arial"/>
                <a:cs typeface="Arial"/>
                <a:sym typeface="Arial"/>
              </a:rPr>
              <a:t>. IEEE (2020).</a:t>
            </a:r>
            <a:endParaRPr b="0" sz="900">
              <a:highlight>
                <a:srgbClr val="FFFFFF"/>
              </a:highlight>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[28] Chen, Y.; Conroy, N. J.; and Rubin, V. L. 2015. Misleading online content: Recognizing clickbait as false news. In Proceedings of the ACM Workshop on Multimodal Deception Detection (2015)</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[29] Chesney, S.; Liakata, M.; Poesio, M.; and Purver, M. 2017. Incongruent Headlines: Yet Another Way to Mislead Your Readers. In Proceedings of the EMNLP Workshop: Natural Language Processing meets Journalism, 56–61 (2017)</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[30] Chopra, S.; Jain, S.; and Sholar, J. M. 2017. Towards Automatic Identification of Fake News: Headline-Article Stance Detection with LSTM Attention Models (2017).</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latin typeface="Arial"/>
                <a:ea typeface="Arial"/>
                <a:cs typeface="Arial"/>
                <a:sym typeface="Arial"/>
              </a:rPr>
              <a:t>[31] Ecker, U. K.; Lewandowsky, S.; Chang, E. P.; and Pillai, R. 2014. The effects of subtle misinformation in news headlines. Journal of experimental psychology: applied 20(4):323 (2014).</a:t>
            </a:r>
            <a:endParaRPr b="0" sz="9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highlight>
                <a:srgbClr val="FFFFFF"/>
              </a:highlight>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b="0" lang="en" sz="900">
                <a:highlight>
                  <a:srgbClr val="FFFFFF"/>
                </a:highlight>
                <a:latin typeface="Arial"/>
                <a:ea typeface="Arial"/>
                <a:cs typeface="Arial"/>
                <a:sym typeface="Arial"/>
              </a:rPr>
              <a:t>[32] "</a:t>
            </a:r>
            <a:r>
              <a:rPr b="0" lang="en" sz="900">
                <a:highlight>
                  <a:srgbClr val="FFFFFF"/>
                </a:highlight>
                <a:uFill>
                  <a:noFill/>
                </a:uFill>
                <a:latin typeface="Arial"/>
                <a:ea typeface="Arial"/>
                <a:cs typeface="Arial"/>
                <a:sym typeface="Arial"/>
                <a:hlinkClick r:id="rId3"/>
              </a:rPr>
              <a:t>https://rishabhmisra.github.io/publications/</a:t>
            </a:r>
            <a:r>
              <a:rPr b="0" lang="en" sz="900">
                <a:highlight>
                  <a:srgbClr val="FFFFFF"/>
                </a:highlight>
                <a:latin typeface="Arial"/>
                <a:ea typeface="Arial"/>
                <a:cs typeface="Arial"/>
                <a:sym typeface="Arial"/>
              </a:rPr>
              <a:t>"</a:t>
            </a:r>
            <a:endParaRPr b="0" sz="900">
              <a:highlight>
                <a:srgbClr val="FFFFFF"/>
              </a:highlight>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b="0" sz="900">
              <a:highlight>
                <a:srgbClr val="FFFFFF"/>
              </a:highlight>
              <a:latin typeface="Arial"/>
              <a:ea typeface="Arial"/>
              <a:cs typeface="Arial"/>
              <a:sym typeface="Arial"/>
            </a:endParaRPr>
          </a:p>
          <a:p>
            <a:pPr indent="0" lvl="0" marL="0" rtl="0" algn="just">
              <a:lnSpc>
                <a:spcPct val="115000"/>
              </a:lnSpc>
              <a:spcBef>
                <a:spcPts val="0"/>
              </a:spcBef>
              <a:spcAft>
                <a:spcPts val="0"/>
              </a:spcAft>
              <a:buNone/>
            </a:pPr>
            <a:r>
              <a:rPr b="0" lang="en" sz="900">
                <a:latin typeface="Arial"/>
                <a:ea typeface="Arial"/>
                <a:cs typeface="Arial"/>
                <a:sym typeface="Arial"/>
              </a:rPr>
              <a:t>[33] </a:t>
            </a:r>
            <a:r>
              <a:rPr b="0" lang="en" sz="900">
                <a:uFill>
                  <a:noFill/>
                </a:uFill>
                <a:latin typeface="Arial"/>
                <a:ea typeface="Arial"/>
                <a:cs typeface="Arial"/>
                <a:sym typeface="Arial"/>
                <a:hlinkClick r:id="rId4"/>
              </a:rPr>
              <a:t>https://en.wikipedia.org/wiki/Biological_neural_network</a:t>
            </a:r>
            <a:endParaRPr b="0" sz="900">
              <a:latin typeface="Arial"/>
              <a:ea typeface="Arial"/>
              <a:cs typeface="Arial"/>
              <a:sym typeface="Arial"/>
            </a:endParaRPr>
          </a:p>
          <a:p>
            <a:pPr indent="0" lvl="0" marL="0" rtl="0" algn="just">
              <a:spcBef>
                <a:spcPts val="0"/>
              </a:spcBef>
              <a:spcAft>
                <a:spcPts val="0"/>
              </a:spcAft>
              <a:buNone/>
            </a:pPr>
            <a:r>
              <a:t/>
            </a:r>
            <a:endParaRPr b="0" sz="900">
              <a:latin typeface="Arial"/>
              <a:ea typeface="Arial"/>
              <a:cs typeface="Arial"/>
              <a:sym typeface="Arial"/>
            </a:endParaRPr>
          </a:p>
          <a:p>
            <a:pPr indent="0" lvl="0" marL="0" rtl="0" algn="just">
              <a:spcBef>
                <a:spcPts val="0"/>
              </a:spcBef>
              <a:spcAft>
                <a:spcPts val="0"/>
              </a:spcAft>
              <a:buNone/>
            </a:pPr>
            <a:r>
              <a:rPr b="0" lang="en" sz="900">
                <a:latin typeface="Arial"/>
                <a:ea typeface="Arial"/>
                <a:cs typeface="Arial"/>
                <a:sym typeface="Arial"/>
              </a:rPr>
              <a:t>[34] </a:t>
            </a:r>
            <a:r>
              <a:rPr b="0" lang="en" sz="900">
                <a:highlight>
                  <a:srgbClr val="FFFFFF"/>
                </a:highlight>
                <a:latin typeface="Arial"/>
                <a:ea typeface="Arial"/>
                <a:cs typeface="Arial"/>
                <a:sym typeface="Arial"/>
              </a:rPr>
              <a:t>Bourgonje, Peter, Julian Moreno Schneider, and Georg Rehm. "From clickbait to fake news detection: an approach based on detecting the stance of headlines to articles." </a:t>
            </a:r>
            <a:r>
              <a:rPr b="0" i="1" lang="en" sz="900">
                <a:highlight>
                  <a:srgbClr val="FFFFFF"/>
                </a:highlight>
                <a:latin typeface="Arial"/>
                <a:ea typeface="Arial"/>
                <a:cs typeface="Arial"/>
                <a:sym typeface="Arial"/>
              </a:rPr>
              <a:t>Proceedings of the 2017 EMNLP workshop: natural language processing meets journalism</a:t>
            </a:r>
            <a:r>
              <a:rPr b="0" lang="en" sz="900">
                <a:highlight>
                  <a:srgbClr val="FFFFFF"/>
                </a:highlight>
                <a:latin typeface="Arial"/>
                <a:ea typeface="Arial"/>
                <a:cs typeface="Arial"/>
                <a:sym typeface="Arial"/>
              </a:rPr>
              <a:t>. 2017.</a:t>
            </a:r>
            <a:endParaRPr b="0" sz="9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Thank You</a:t>
            </a:r>
            <a:endParaRPr sz="4800"/>
          </a:p>
        </p:txBody>
      </p:sp>
      <p:sp>
        <p:nvSpPr>
          <p:cNvPr id="272" name="Google Shape;272;p45"/>
          <p:cNvSpPr txBox="1"/>
          <p:nvPr>
            <p:ph idx="2" type="body"/>
          </p:nvPr>
        </p:nvSpPr>
        <p:spPr>
          <a:xfrm>
            <a:off x="4636825" y="724200"/>
            <a:ext cx="45072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73" name="Google Shape;273;p45"/>
          <p:cNvPicPr preferRelativeResize="0"/>
          <p:nvPr/>
        </p:nvPicPr>
        <p:blipFill>
          <a:blip r:embed="rId3">
            <a:alphaModFix/>
          </a:blip>
          <a:stretch>
            <a:fillRect/>
          </a:stretch>
        </p:blipFill>
        <p:spPr>
          <a:xfrm>
            <a:off x="4636825" y="1317225"/>
            <a:ext cx="4406525" cy="252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 type="body"/>
          </p:nvPr>
        </p:nvSpPr>
        <p:spPr>
          <a:xfrm>
            <a:off x="261025" y="721625"/>
            <a:ext cx="5005200" cy="388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300"/>
              <a:t>The majority of prior research addressing this issue has attempted to identify incongruity in news headlines by examining either the linguistic features of news headlines (Blom and Hansen 2015; Chen, Conroy, and Rubin 2015) or the textual similarities between news headlines and body content (Ferreira and Vlachos 2016; Wang, Hamza, and Florian 2017).</a:t>
            </a:r>
            <a:endParaRPr b="1" sz="1300"/>
          </a:p>
          <a:p>
            <a:pPr indent="0" lvl="0" marL="0" rtl="0" algn="l">
              <a:spcBef>
                <a:spcPts val="1200"/>
              </a:spcBef>
              <a:spcAft>
                <a:spcPts val="0"/>
              </a:spcAft>
              <a:buNone/>
            </a:pPr>
            <a:r>
              <a:t/>
            </a:r>
            <a:endParaRPr b="1" sz="1300"/>
          </a:p>
          <a:p>
            <a:pPr indent="-311150" lvl="0" marL="457200" rtl="0" algn="l">
              <a:spcBef>
                <a:spcPts val="1200"/>
              </a:spcBef>
              <a:spcAft>
                <a:spcPts val="0"/>
              </a:spcAft>
              <a:buSzPts val="1300"/>
              <a:buChar char="●"/>
            </a:pPr>
            <a:r>
              <a:rPr b="1" lang="en" sz="1300"/>
              <a:t>We propose deep learning approaches for learning the complex textual relationship between the news headline and the full news content, which has proven critical for classifying incongruent headlines.</a:t>
            </a:r>
            <a:endParaRPr b="1" sz="1300"/>
          </a:p>
          <a:p>
            <a:pPr indent="0" lvl="0" marL="0" rtl="0" algn="l">
              <a:spcBef>
                <a:spcPts val="1200"/>
              </a:spcBef>
              <a:spcAft>
                <a:spcPts val="0"/>
              </a:spcAft>
              <a:buNone/>
            </a:pPr>
            <a:r>
              <a:t/>
            </a:r>
            <a:endParaRPr b="1"/>
          </a:p>
          <a:p>
            <a:pPr indent="0" lvl="0" marL="457200" rtl="0" algn="r">
              <a:spcBef>
                <a:spcPts val="1200"/>
              </a:spcBef>
              <a:spcAft>
                <a:spcPts val="1200"/>
              </a:spcAft>
              <a:buNone/>
            </a:pPr>
            <a:r>
              <a:rPr lang="en"/>
              <a:t>                          </a:t>
            </a:r>
            <a:endParaRPr/>
          </a:p>
        </p:txBody>
      </p:sp>
      <p:sp>
        <p:nvSpPr>
          <p:cNvPr id="92" name="Google Shape;92;p16"/>
          <p:cNvSpPr txBox="1"/>
          <p:nvPr>
            <p:ph idx="2" type="body"/>
          </p:nvPr>
        </p:nvSpPr>
        <p:spPr>
          <a:xfrm>
            <a:off x="5327750" y="721650"/>
            <a:ext cx="3638700" cy="38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000"/>
          </a:p>
          <a:p>
            <a:pPr indent="0" lvl="0" marL="0" rtl="0" algn="l">
              <a:lnSpc>
                <a:spcPct val="100000"/>
              </a:lnSpc>
              <a:spcBef>
                <a:spcPts val="1600"/>
              </a:spcBef>
              <a:spcAft>
                <a:spcPts val="0"/>
              </a:spcAft>
              <a:buNone/>
            </a:pPr>
            <a:r>
              <a:t/>
            </a:r>
            <a:endParaRPr sz="1100"/>
          </a:p>
          <a:p>
            <a:pPr indent="0" lvl="0" marL="0" rtl="0" algn="l">
              <a:lnSpc>
                <a:spcPct val="100000"/>
              </a:lnSpc>
              <a:spcBef>
                <a:spcPts val="1600"/>
              </a:spcBef>
              <a:spcAft>
                <a:spcPts val="0"/>
              </a:spcAft>
              <a:buNone/>
            </a:pPr>
            <a:r>
              <a:t/>
            </a:r>
            <a:endParaRPr sz="1100"/>
          </a:p>
          <a:p>
            <a:pPr indent="0" lvl="0" marL="0" rtl="0" algn="l">
              <a:lnSpc>
                <a:spcPct val="100000"/>
              </a:lnSpc>
              <a:spcBef>
                <a:spcPts val="1600"/>
              </a:spcBef>
              <a:spcAft>
                <a:spcPts val="1600"/>
              </a:spcAft>
              <a:buNone/>
            </a:pPr>
            <a:r>
              <a:rPr lang="en" sz="1000"/>
              <a:t>Figure 1: A news article example of the incongruent headline. (Ref.:ppr=MuSeM: Detecting Incongruent News Headlines using Mutual Attentive Semantic Matching)</a:t>
            </a:r>
            <a:endParaRPr sz="1000"/>
          </a:p>
        </p:txBody>
      </p:sp>
      <p:pic>
        <p:nvPicPr>
          <p:cNvPr id="93" name="Google Shape;93;p16"/>
          <p:cNvPicPr preferRelativeResize="0"/>
          <p:nvPr/>
        </p:nvPicPr>
        <p:blipFill>
          <a:blip r:embed="rId3">
            <a:alphaModFix/>
          </a:blip>
          <a:stretch>
            <a:fillRect/>
          </a:stretch>
        </p:blipFill>
        <p:spPr>
          <a:xfrm>
            <a:off x="5266225" y="466950"/>
            <a:ext cx="3762250" cy="346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568100" y="575950"/>
            <a:ext cx="81537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Aim of the Project</a:t>
            </a:r>
            <a:endParaRPr/>
          </a:p>
        </p:txBody>
      </p:sp>
      <p:sp>
        <p:nvSpPr>
          <p:cNvPr id="99" name="Google Shape;99;p17"/>
          <p:cNvSpPr txBox="1"/>
          <p:nvPr>
            <p:ph idx="1" type="body"/>
          </p:nvPr>
        </p:nvSpPr>
        <p:spPr>
          <a:xfrm>
            <a:off x="783050" y="1443250"/>
            <a:ext cx="7861200" cy="31617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b="1" lang="en" sz="1500"/>
              <a:t>To use a  large-scale dataset for the incongruent headline problem, which covers almost all important news articles over a period of two years.</a:t>
            </a:r>
            <a:endParaRPr b="1" sz="1500"/>
          </a:p>
          <a:p>
            <a:pPr indent="-323850" lvl="0" marL="457200" rtl="0" algn="l">
              <a:lnSpc>
                <a:spcPct val="150000"/>
              </a:lnSpc>
              <a:spcBef>
                <a:spcPts val="0"/>
              </a:spcBef>
              <a:spcAft>
                <a:spcPts val="0"/>
              </a:spcAft>
              <a:buSzPts val="1500"/>
              <a:buChar char="●"/>
            </a:pPr>
            <a:r>
              <a:rPr b="1" lang="en" sz="1500"/>
              <a:t>To  propose a deep hierarchical models that encode the full news article from a word-level to a paragraph-level.  Also to  present a data augmentation method that splits news paragraphs and annotates each of them separately.</a:t>
            </a:r>
            <a:endParaRPr b="1" sz="1500"/>
          </a:p>
          <a:p>
            <a:pPr indent="-323850" lvl="0" marL="457200" rtl="0" algn="l">
              <a:lnSpc>
                <a:spcPct val="150000"/>
              </a:lnSpc>
              <a:spcBef>
                <a:spcPts val="0"/>
              </a:spcBef>
              <a:spcAft>
                <a:spcPts val="0"/>
              </a:spcAft>
              <a:buSzPts val="1500"/>
              <a:buChar char="●"/>
            </a:pPr>
            <a:r>
              <a:rPr b="1" lang="en" sz="1500"/>
              <a:t>To  train and test  our models with real data.  </a:t>
            </a:r>
            <a:endParaRPr b="1" sz="1500"/>
          </a:p>
          <a:p>
            <a:pPr indent="-323850" lvl="0" marL="457200" rtl="0" algn="l">
              <a:lnSpc>
                <a:spcPct val="150000"/>
              </a:lnSpc>
              <a:spcBef>
                <a:spcPts val="0"/>
              </a:spcBef>
              <a:spcAft>
                <a:spcPts val="0"/>
              </a:spcAft>
              <a:buSzPts val="1500"/>
              <a:buChar char="●"/>
            </a:pPr>
            <a:r>
              <a:rPr b="1" lang="en" sz="1500"/>
              <a:t>To design the model with fewer parameters.</a:t>
            </a:r>
            <a:endParaRPr b="1" sz="1500"/>
          </a:p>
          <a:p>
            <a:pPr indent="-323850" lvl="0" marL="457200" rtl="0" algn="l">
              <a:lnSpc>
                <a:spcPct val="150000"/>
              </a:lnSpc>
              <a:spcBef>
                <a:spcPts val="0"/>
              </a:spcBef>
              <a:spcAft>
                <a:spcPts val="0"/>
              </a:spcAft>
              <a:buSzPts val="1500"/>
              <a:buChar char="●"/>
            </a:pPr>
            <a:r>
              <a:rPr b="1" lang="en" sz="1500"/>
              <a:t>To study and compare the result obtained with many other baseline models.</a:t>
            </a:r>
            <a:endParaRPr b="1" sz="1500"/>
          </a:p>
          <a:p>
            <a:pPr indent="0" lvl="0" marL="457200" rtl="0" algn="l">
              <a:lnSpc>
                <a:spcPct val="100000"/>
              </a:lnSpc>
              <a:spcBef>
                <a:spcPts val="1600"/>
              </a:spcBef>
              <a:spcAft>
                <a:spcPts val="0"/>
              </a:spcAft>
              <a:buNone/>
            </a:pPr>
            <a:r>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1000"/>
                                        <p:tgtEl>
                                          <p:spTgt spid="9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 calcmode="lin" valueType="num">
                                      <p:cBhvr additive="base">
                                        <p:cTn dur="1000"/>
                                        <p:tgtEl>
                                          <p:spTgt spid="9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 calcmode="lin" valueType="num">
                                      <p:cBhvr additive="base">
                                        <p:cTn dur="1000"/>
                                        <p:tgtEl>
                                          <p:spTgt spid="9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 calcmode="lin" valueType="num">
                                      <p:cBhvr additive="base">
                                        <p:cTn dur="1000"/>
                                        <p:tgtEl>
                                          <p:spTgt spid="9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anim calcmode="lin" valueType="num">
                                      <p:cBhvr additive="base">
                                        <p:cTn dur="1000"/>
                                        <p:tgtEl>
                                          <p:spTgt spid="9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anim calcmode="lin" valueType="num">
                                      <p:cBhvr additive="base">
                                        <p:cTn dur="1000"/>
                                        <p:tgtEl>
                                          <p:spTgt spid="99">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03300" y="411575"/>
            <a:ext cx="8520600" cy="46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Problem Definition</a:t>
            </a:r>
            <a:endParaRPr/>
          </a:p>
          <a:p>
            <a:pPr indent="0" lvl="0" marL="0" rtl="0" algn="l">
              <a:spcBef>
                <a:spcPts val="0"/>
              </a:spcBef>
              <a:spcAft>
                <a:spcPts val="0"/>
              </a:spcAft>
              <a:buNone/>
            </a:pPr>
            <a:r>
              <a:t/>
            </a:r>
            <a:endParaRPr sz="1600">
              <a:latin typeface="Lato"/>
              <a:ea typeface="Lato"/>
              <a:cs typeface="Lato"/>
              <a:sym typeface="Lato"/>
            </a:endParaRPr>
          </a:p>
          <a:p>
            <a:pPr indent="0" lvl="0" marL="0" rtl="0" algn="l">
              <a:spcBef>
                <a:spcPts val="0"/>
              </a:spcBef>
              <a:spcAft>
                <a:spcPts val="0"/>
              </a:spcAft>
              <a:buNone/>
            </a:pPr>
            <a:r>
              <a:t/>
            </a:r>
            <a:endParaRPr b="0" sz="1600">
              <a:latin typeface="Lato"/>
              <a:ea typeface="Lato"/>
              <a:cs typeface="Lato"/>
              <a:sym typeface="Lato"/>
            </a:endParaRPr>
          </a:p>
          <a:p>
            <a:pPr indent="0" lvl="0" marL="0" rtl="0" algn="l">
              <a:spcBef>
                <a:spcPts val="0"/>
              </a:spcBef>
              <a:spcAft>
                <a:spcPts val="0"/>
              </a:spcAft>
              <a:buNone/>
            </a:pPr>
            <a:r>
              <a:rPr b="0" lang="en" sz="1600">
                <a:latin typeface="Lato"/>
                <a:ea typeface="Lato"/>
                <a:cs typeface="Lato"/>
                <a:sym typeface="Lato"/>
              </a:rPr>
              <a:t>News headlines are divided into the three categories listed below from the viewpoint of journalism and communication. They are:</a:t>
            </a:r>
            <a:endParaRPr b="0" sz="1600">
              <a:latin typeface="Lato"/>
              <a:ea typeface="Lato"/>
              <a:cs typeface="Lato"/>
              <a:sym typeface="Lato"/>
            </a:endParaRPr>
          </a:p>
          <a:p>
            <a:pPr indent="0" lvl="0" marL="0" rtl="0" algn="l">
              <a:spcBef>
                <a:spcPts val="0"/>
              </a:spcBef>
              <a:spcAft>
                <a:spcPts val="0"/>
              </a:spcAft>
              <a:buNone/>
            </a:pPr>
            <a:r>
              <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Accurate Headlines </a:t>
            </a:r>
            <a:endParaRPr b="0" sz="1600">
              <a:latin typeface="Lato"/>
              <a:ea typeface="Lato"/>
              <a:cs typeface="Lato"/>
              <a:sym typeface="Lato"/>
            </a:endParaRPr>
          </a:p>
          <a:p>
            <a:pPr indent="0" lvl="0" marL="0" rtl="0" algn="l">
              <a:spcBef>
                <a:spcPts val="0"/>
              </a:spcBef>
              <a:spcAft>
                <a:spcPts val="0"/>
              </a:spcAft>
              <a:buNone/>
            </a:pPr>
            <a:r>
              <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Ambiguous Headlines </a:t>
            </a:r>
            <a:endParaRPr b="0" sz="1600">
              <a:latin typeface="Lato"/>
              <a:ea typeface="Lato"/>
              <a:cs typeface="Lato"/>
              <a:sym typeface="Lato"/>
            </a:endParaRPr>
          </a:p>
          <a:p>
            <a:pPr indent="0" lvl="0" marL="0" rtl="0" algn="l">
              <a:spcBef>
                <a:spcPts val="0"/>
              </a:spcBef>
              <a:spcAft>
                <a:spcPts val="0"/>
              </a:spcAft>
              <a:buNone/>
            </a:pPr>
            <a:r>
              <a:t/>
            </a:r>
            <a:endParaRPr b="0" sz="1600">
              <a:latin typeface="Lato"/>
              <a:ea typeface="Lato"/>
              <a:cs typeface="Lato"/>
              <a:sym typeface="Lato"/>
            </a:endParaRPr>
          </a:p>
          <a:p>
            <a:pPr indent="-330200" lvl="0" marL="457200" rtl="0" algn="l">
              <a:spcBef>
                <a:spcPts val="0"/>
              </a:spcBef>
              <a:spcAft>
                <a:spcPts val="0"/>
              </a:spcAft>
              <a:buSzPts val="1600"/>
              <a:buFont typeface="Lato"/>
              <a:buChar char="●"/>
            </a:pPr>
            <a:r>
              <a:rPr lang="en" sz="1600">
                <a:latin typeface="Lato"/>
                <a:ea typeface="Lato"/>
                <a:cs typeface="Lato"/>
                <a:sym typeface="Lato"/>
              </a:rPr>
              <a:t>Misleading Headlines</a:t>
            </a:r>
            <a:endParaRPr sz="1600">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42625" y="575950"/>
            <a:ext cx="8279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10" name="Google Shape;110;p19"/>
          <p:cNvSpPr txBox="1"/>
          <p:nvPr>
            <p:ph idx="1" type="body"/>
          </p:nvPr>
        </p:nvSpPr>
        <p:spPr>
          <a:xfrm>
            <a:off x="213675" y="474600"/>
            <a:ext cx="5021400" cy="4194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t>Figure 2 demonstrates a representative example of such misinformation and includes both headline and its body.    </a:t>
            </a:r>
            <a:endParaRPr sz="1600"/>
          </a:p>
          <a:p>
            <a:pPr indent="0" lvl="0" marL="0" rtl="0" algn="l">
              <a:spcBef>
                <a:spcPts val="0"/>
              </a:spcBef>
              <a:spcAft>
                <a:spcPts val="0"/>
              </a:spcAft>
              <a:buNone/>
            </a:pPr>
            <a:r>
              <a:t/>
            </a:r>
            <a:endParaRPr sz="1000"/>
          </a:p>
          <a:p>
            <a:pPr indent="0" lvl="0" marL="0" rtl="0" algn="just">
              <a:spcBef>
                <a:spcPts val="0"/>
              </a:spcBef>
              <a:spcAft>
                <a:spcPts val="0"/>
              </a:spcAft>
              <a:buClr>
                <a:schemeClr val="dk2"/>
              </a:buClr>
              <a:buSzPts val="1100"/>
              <a:buFont typeface="Arial"/>
              <a:buNone/>
            </a:pPr>
            <a:r>
              <a:rPr lang="en" sz="1600"/>
              <a:t>Such incongruent headlines not only provide the wrong impression to readers, but they also make things worse when they're shared on social media, where most people share without reading the content. </a:t>
            </a:r>
            <a:endParaRPr sz="1200"/>
          </a:p>
          <a:p>
            <a:pPr indent="0" lvl="0" marL="0" rtl="0" algn="r">
              <a:spcBef>
                <a:spcPts val="0"/>
              </a:spcBef>
              <a:spcAft>
                <a:spcPts val="0"/>
              </a:spcAft>
              <a:buNone/>
            </a:pPr>
            <a:r>
              <a:t/>
            </a:r>
            <a:endParaRPr sz="1000"/>
          </a:p>
          <a:p>
            <a:pPr indent="0" lvl="0" marL="0" rtl="0" algn="just">
              <a:spcBef>
                <a:spcPts val="0"/>
              </a:spcBef>
              <a:spcAft>
                <a:spcPts val="0"/>
              </a:spcAft>
              <a:buClr>
                <a:schemeClr val="dk2"/>
              </a:buClr>
              <a:buSzPts val="1100"/>
              <a:buFont typeface="Arial"/>
              <a:buNone/>
            </a:pPr>
            <a:r>
              <a:t/>
            </a:r>
            <a:endParaRPr sz="1400">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lang="en" sz="1400">
                <a:latin typeface="Arial"/>
                <a:ea typeface="Arial"/>
                <a:cs typeface="Arial"/>
                <a:sym typeface="Arial"/>
              </a:rPr>
              <a:t> </a:t>
            </a:r>
            <a:r>
              <a:rPr lang="en" sz="1600"/>
              <a:t>Our basic goal is to predict whether the news headline is congruent or incongruent with the body text.</a:t>
            </a:r>
            <a:endParaRPr sz="1600"/>
          </a:p>
          <a:p>
            <a:pPr indent="0" lvl="0" marL="0" rtl="0" algn="r">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r">
              <a:spcBef>
                <a:spcPts val="0"/>
              </a:spcBef>
              <a:spcAft>
                <a:spcPts val="0"/>
              </a:spcAft>
              <a:buNone/>
            </a:pPr>
            <a:r>
              <a:rPr lang="en" sz="1000"/>
              <a:t>Figure 2: A news article example of the incongruent headline(Ref ppr.: 2). </a:t>
            </a:r>
            <a:endParaRPr/>
          </a:p>
        </p:txBody>
      </p:sp>
      <p:pic>
        <p:nvPicPr>
          <p:cNvPr id="111" name="Google Shape;111;p19"/>
          <p:cNvPicPr preferRelativeResize="0"/>
          <p:nvPr/>
        </p:nvPicPr>
        <p:blipFill>
          <a:blip r:embed="rId3">
            <a:alphaModFix/>
          </a:blip>
          <a:stretch>
            <a:fillRect/>
          </a:stretch>
        </p:blipFill>
        <p:spPr>
          <a:xfrm>
            <a:off x="5387475" y="1363750"/>
            <a:ext cx="3604125" cy="29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98425" y="702075"/>
            <a:ext cx="8504700" cy="393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4. Literature Survey</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graphicFrame>
        <p:nvGraphicFramePr>
          <p:cNvPr id="117" name="Google Shape;117;p20"/>
          <p:cNvGraphicFramePr/>
          <p:nvPr/>
        </p:nvGraphicFramePr>
        <p:xfrm>
          <a:off x="441225" y="886750"/>
          <a:ext cx="3000000" cy="3000000"/>
        </p:xfrm>
        <a:graphic>
          <a:graphicData uri="http://schemas.openxmlformats.org/drawingml/2006/table">
            <a:tbl>
              <a:tblPr>
                <a:noFill/>
                <a:tableStyleId>{539A877A-9F03-4111-B771-D3FC9FCD3897}</a:tableStyleId>
              </a:tblPr>
              <a:tblGrid>
                <a:gridCol w="2449675"/>
                <a:gridCol w="2524800"/>
                <a:gridCol w="3530200"/>
              </a:tblGrid>
              <a:tr h="459600">
                <a:tc>
                  <a:txBody>
                    <a:bodyPr/>
                    <a:lstStyle/>
                    <a:p>
                      <a:pPr indent="0" lvl="0" marL="0" rtl="0" algn="l">
                        <a:spcBef>
                          <a:spcPts val="0"/>
                        </a:spcBef>
                        <a:spcAft>
                          <a:spcPts val="0"/>
                        </a:spcAft>
                        <a:buNone/>
                      </a:pPr>
                      <a:r>
                        <a:rPr b="1" lang="en" sz="2000"/>
                        <a:t>Author &amp; Year</a:t>
                      </a:r>
                      <a:endParaRPr b="1" sz="2000"/>
                    </a:p>
                  </a:txBody>
                  <a:tcPr marT="91425" marB="91425" marR="91425" marL="91425"/>
                </a:tc>
                <a:tc>
                  <a:txBody>
                    <a:bodyPr/>
                    <a:lstStyle/>
                    <a:p>
                      <a:pPr indent="0" lvl="0" marL="0" rtl="0" algn="l">
                        <a:spcBef>
                          <a:spcPts val="0"/>
                        </a:spcBef>
                        <a:spcAft>
                          <a:spcPts val="0"/>
                        </a:spcAft>
                        <a:buNone/>
                      </a:pPr>
                      <a:r>
                        <a:rPr b="1" lang="en" sz="2000"/>
                        <a:t>Paper title </a:t>
                      </a:r>
                      <a:endParaRPr b="1" sz="2000"/>
                    </a:p>
                  </a:txBody>
                  <a:tcPr marT="91425" marB="91425" marR="91425" marL="91425"/>
                </a:tc>
                <a:tc>
                  <a:txBody>
                    <a:bodyPr/>
                    <a:lstStyle/>
                    <a:p>
                      <a:pPr indent="0" lvl="0" marL="0" rtl="0" algn="l">
                        <a:spcBef>
                          <a:spcPts val="0"/>
                        </a:spcBef>
                        <a:spcAft>
                          <a:spcPts val="0"/>
                        </a:spcAft>
                        <a:buNone/>
                      </a:pPr>
                      <a:r>
                        <a:rPr b="1" lang="en" sz="2000"/>
                        <a:t>Short Description </a:t>
                      </a:r>
                      <a:endParaRPr b="1" sz="2000"/>
                    </a:p>
                  </a:txBody>
                  <a:tcPr marT="91425" marB="91425" marR="91425" marL="91425"/>
                </a:tc>
              </a:tr>
              <a:tr h="825725">
                <a:tc>
                  <a:txBody>
                    <a:bodyPr/>
                    <a:lstStyle/>
                    <a:p>
                      <a:pPr indent="0" lvl="0" marL="0" rtl="0" algn="l">
                        <a:spcBef>
                          <a:spcPts val="0"/>
                        </a:spcBef>
                        <a:spcAft>
                          <a:spcPts val="0"/>
                        </a:spcAft>
                        <a:buNone/>
                      </a:pPr>
                      <a:r>
                        <a:rPr lang="en" sz="1000"/>
                        <a:t>Eugenio Tacchini, Gabriele Ballarin, Marco L. Della Vedova, Stefano Moret, and Luca de Alfaro(2017)</a:t>
                      </a:r>
                      <a:endParaRPr sz="1000"/>
                    </a:p>
                  </a:txBody>
                  <a:tcPr marT="91425" marB="91425" marR="91425" marL="91425"/>
                </a:tc>
                <a:tc>
                  <a:txBody>
                    <a:bodyPr/>
                    <a:lstStyle/>
                    <a:p>
                      <a:pPr indent="0" lvl="0" marL="0" rtl="0" algn="l">
                        <a:spcBef>
                          <a:spcPts val="0"/>
                        </a:spcBef>
                        <a:spcAft>
                          <a:spcPts val="0"/>
                        </a:spcAft>
                        <a:buNone/>
                      </a:pPr>
                      <a:r>
                        <a:rPr lang="en" sz="1000"/>
                        <a:t>Some Like it Hoax : Automated Fake News Detection in Social Networks </a:t>
                      </a:r>
                      <a:endParaRPr sz="1000"/>
                    </a:p>
                  </a:txBody>
                  <a:tcPr marT="91425" marB="91425" marR="91425" marL="91425"/>
                </a:tc>
                <a:tc>
                  <a:txBody>
                    <a:bodyPr/>
                    <a:lstStyle/>
                    <a:p>
                      <a:pPr indent="0" lvl="0" marL="0" rtl="0" algn="l">
                        <a:spcBef>
                          <a:spcPts val="0"/>
                        </a:spcBef>
                        <a:spcAft>
                          <a:spcPts val="0"/>
                        </a:spcAft>
                        <a:buNone/>
                      </a:pPr>
                      <a:r>
                        <a:rPr lang="en" sz="1000"/>
                        <a:t>They present two classification techniques, one based on logistic regression, the other on a novel adaptation of boolean crowdsourcing algorithms. </a:t>
                      </a:r>
                      <a:endParaRPr sz="1000"/>
                    </a:p>
                  </a:txBody>
                  <a:tcPr marT="91425" marB="91425" marR="91425" marL="91425"/>
                </a:tc>
              </a:tr>
              <a:tr h="698825">
                <a:tc>
                  <a:txBody>
                    <a:bodyPr/>
                    <a:lstStyle/>
                    <a:p>
                      <a:pPr indent="0" lvl="0" marL="0" rtl="0" algn="l">
                        <a:spcBef>
                          <a:spcPts val="0"/>
                        </a:spcBef>
                        <a:spcAft>
                          <a:spcPts val="0"/>
                        </a:spcAft>
                        <a:buNone/>
                      </a:pPr>
                      <a:r>
                        <a:rPr lang="en" sz="1000"/>
                        <a:t>Federico Monti, Fabrizio Frasca, Davide Eynard, Damon Mannion(2019)</a:t>
                      </a:r>
                      <a:endParaRPr sz="1000"/>
                    </a:p>
                  </a:txBody>
                  <a:tcPr marT="91425" marB="91425" marR="91425" marL="91425"/>
                </a:tc>
                <a:tc>
                  <a:txBody>
                    <a:bodyPr/>
                    <a:lstStyle/>
                    <a:p>
                      <a:pPr indent="0" lvl="0" marL="0" rtl="0" algn="l">
                        <a:spcBef>
                          <a:spcPts val="0"/>
                        </a:spcBef>
                        <a:spcAft>
                          <a:spcPts val="0"/>
                        </a:spcAft>
                        <a:buNone/>
                      </a:pPr>
                      <a:r>
                        <a:rPr lang="en" sz="1000"/>
                        <a:t>Fake News Detection on Social Media using Geometric Deep Learning</a:t>
                      </a:r>
                      <a:endParaRPr sz="1000"/>
                    </a:p>
                  </a:txBody>
                  <a:tcPr marT="91425" marB="91425" marR="91425" marL="91425"/>
                </a:tc>
                <a:tc>
                  <a:txBody>
                    <a:bodyPr/>
                    <a:lstStyle/>
                    <a:p>
                      <a:pPr indent="0" lvl="0" marL="0" rtl="0" algn="l">
                        <a:spcBef>
                          <a:spcPts val="0"/>
                        </a:spcBef>
                        <a:spcAft>
                          <a:spcPts val="0"/>
                        </a:spcAft>
                        <a:buNone/>
                      </a:pPr>
                      <a:r>
                        <a:rPr lang="en" sz="1000"/>
                        <a:t>The model was trained and tested on news stories, verified by professional fact-checking organizations, that were spread on Twitter.</a:t>
                      </a:r>
                      <a:endParaRPr sz="1000"/>
                    </a:p>
                  </a:txBody>
                  <a:tcPr marT="91425" marB="91425" marR="91425" marL="91425"/>
                </a:tc>
              </a:tr>
              <a:tr h="790875">
                <a:tc>
                  <a:txBody>
                    <a:bodyPr/>
                    <a:lstStyle/>
                    <a:p>
                      <a:pPr indent="0" lvl="0" marL="0" rtl="0" algn="l">
                        <a:spcBef>
                          <a:spcPts val="0"/>
                        </a:spcBef>
                        <a:spcAft>
                          <a:spcPts val="0"/>
                        </a:spcAft>
                        <a:buNone/>
                      </a:pPr>
                      <a:r>
                        <a:rPr lang="en" sz="1000"/>
                        <a:t>Rowan Zellers , Ari Holtzman , Hannah Rashkin, Yonatan Bisk, Ali Farhadi, Franziska Roesner(2020)</a:t>
                      </a:r>
                      <a:endParaRPr sz="1000"/>
                    </a:p>
                  </a:txBody>
                  <a:tcPr marT="91425" marB="91425" marR="91425" marL="91425"/>
                </a:tc>
                <a:tc>
                  <a:txBody>
                    <a:bodyPr/>
                    <a:lstStyle/>
                    <a:p>
                      <a:pPr indent="0" lvl="0" marL="0" rtl="0" algn="l">
                        <a:spcBef>
                          <a:spcPts val="0"/>
                        </a:spcBef>
                        <a:spcAft>
                          <a:spcPts val="0"/>
                        </a:spcAft>
                        <a:buNone/>
                      </a:pPr>
                      <a:r>
                        <a:rPr lang="en" sz="1000"/>
                        <a:t>Defending Against Neural Fake News </a:t>
                      </a:r>
                      <a:endParaRPr sz="1000"/>
                    </a:p>
                  </a:txBody>
                  <a:tcPr marT="91425" marB="91425" marR="91425" marL="91425"/>
                </a:tc>
                <a:tc>
                  <a:txBody>
                    <a:bodyPr/>
                    <a:lstStyle/>
                    <a:p>
                      <a:pPr indent="0" lvl="0" marL="0" rtl="0" algn="l">
                        <a:spcBef>
                          <a:spcPts val="0"/>
                        </a:spcBef>
                        <a:spcAft>
                          <a:spcPts val="0"/>
                        </a:spcAft>
                        <a:buNone/>
                      </a:pPr>
                      <a:r>
                        <a:rPr lang="en" sz="1000"/>
                        <a:t>This paper investigates the threats posed by adversaries seeking to spread disinformation.A controllable language model named Grover – suggests that these threats are real and dangerous.</a:t>
                      </a:r>
                      <a:endParaRPr sz="1000"/>
                    </a:p>
                  </a:txBody>
                  <a:tcPr marT="91425" marB="91425" marR="91425" marL="91425"/>
                </a:tc>
              </a:tr>
              <a:tr h="942975">
                <a:tc>
                  <a:txBody>
                    <a:bodyPr/>
                    <a:lstStyle/>
                    <a:p>
                      <a:pPr indent="0" lvl="0" marL="0" rtl="0" algn="l">
                        <a:spcBef>
                          <a:spcPts val="0"/>
                        </a:spcBef>
                        <a:spcAft>
                          <a:spcPts val="0"/>
                        </a:spcAft>
                        <a:buNone/>
                      </a:pPr>
                      <a:r>
                        <a:rPr lang="en" sz="1000"/>
                        <a:t>Yi-Ju Lu, Cheng-Te Li(2020)</a:t>
                      </a:r>
                      <a:endParaRPr sz="1000"/>
                    </a:p>
                  </a:txBody>
                  <a:tcPr marT="91425" marB="91425" marR="91425" marL="91425"/>
                </a:tc>
                <a:tc>
                  <a:txBody>
                    <a:bodyPr/>
                    <a:lstStyle/>
                    <a:p>
                      <a:pPr indent="0" lvl="0" marL="0" rtl="0" algn="l">
                        <a:spcBef>
                          <a:spcPts val="0"/>
                        </a:spcBef>
                        <a:spcAft>
                          <a:spcPts val="0"/>
                        </a:spcAft>
                        <a:buNone/>
                      </a:pPr>
                      <a:r>
                        <a:rPr lang="en" sz="1000"/>
                        <a:t>GCAN: Graph-aware Co-Attention Networks for Explainable Fake News Detection on Social Media</a:t>
                      </a:r>
                      <a:endParaRPr sz="1000"/>
                    </a:p>
                  </a:txBody>
                  <a:tcPr marT="91425" marB="91425" marR="91425" marL="91425"/>
                </a:tc>
                <a:tc>
                  <a:txBody>
                    <a:bodyPr/>
                    <a:lstStyle/>
                    <a:p>
                      <a:pPr indent="0" lvl="0" marL="0" rtl="0" algn="l">
                        <a:spcBef>
                          <a:spcPts val="0"/>
                        </a:spcBef>
                        <a:spcAft>
                          <a:spcPts val="0"/>
                        </a:spcAft>
                        <a:buNone/>
                      </a:pPr>
                      <a:r>
                        <a:rPr lang="en" sz="1000"/>
                        <a:t>Extensive experiments conducted on real tweet datasets exhibit that GCAN can significantly outperform state-of-the-art methods by 16% in accuracy on average. In addition, the case studies also show that GCAN can produce reasonable explanations. </a:t>
                      </a:r>
                      <a:endParaRPr sz="1000"/>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aphicFrame>
        <p:nvGraphicFramePr>
          <p:cNvPr id="122" name="Google Shape;122;p21"/>
          <p:cNvGraphicFramePr/>
          <p:nvPr/>
        </p:nvGraphicFramePr>
        <p:xfrm>
          <a:off x="230950" y="502835"/>
          <a:ext cx="3000000" cy="3000000"/>
        </p:xfrm>
        <a:graphic>
          <a:graphicData uri="http://schemas.openxmlformats.org/drawingml/2006/table">
            <a:tbl>
              <a:tblPr>
                <a:noFill/>
                <a:tableStyleId>{539A877A-9F03-4111-B771-D3FC9FCD3897}</a:tableStyleId>
              </a:tblPr>
              <a:tblGrid>
                <a:gridCol w="2086875"/>
                <a:gridCol w="2440825"/>
                <a:gridCol w="3944575"/>
              </a:tblGrid>
              <a:tr h="796825">
                <a:tc>
                  <a:txBody>
                    <a:bodyPr/>
                    <a:lstStyle/>
                    <a:p>
                      <a:pPr indent="0" lvl="0" marL="0" rtl="0" algn="l">
                        <a:spcBef>
                          <a:spcPts val="0"/>
                        </a:spcBef>
                        <a:spcAft>
                          <a:spcPts val="0"/>
                        </a:spcAft>
                        <a:buNone/>
                      </a:pPr>
                      <a:r>
                        <a:rPr lang="en" sz="1000"/>
                        <a:t>Tanik Saikh,Arkadipta De,</a:t>
                      </a:r>
                      <a:endParaRPr sz="1000"/>
                    </a:p>
                    <a:p>
                      <a:pPr indent="0" lvl="0" marL="0" rtl="0" algn="l">
                        <a:spcBef>
                          <a:spcPts val="0"/>
                        </a:spcBef>
                        <a:spcAft>
                          <a:spcPts val="0"/>
                        </a:spcAft>
                        <a:buNone/>
                      </a:pPr>
                      <a:r>
                        <a:rPr lang="en" sz="1000"/>
                        <a:t>Asif Ekbal,Pushpak</a:t>
                      </a:r>
                      <a:endParaRPr sz="1000"/>
                    </a:p>
                    <a:p>
                      <a:pPr indent="0" lvl="0" marL="0" rtl="0" algn="l">
                        <a:spcBef>
                          <a:spcPts val="0"/>
                        </a:spcBef>
                        <a:spcAft>
                          <a:spcPts val="0"/>
                        </a:spcAft>
                        <a:buNone/>
                      </a:pPr>
                      <a:r>
                        <a:rPr lang="en" sz="1000"/>
                        <a:t>Bhattacharyya</a:t>
                      </a:r>
                      <a:endParaRPr sz="1000"/>
                    </a:p>
                    <a:p>
                      <a:pPr indent="0" lvl="0" marL="0" rtl="0" algn="l">
                        <a:spcBef>
                          <a:spcPts val="0"/>
                        </a:spcBef>
                        <a:spcAft>
                          <a:spcPts val="0"/>
                        </a:spcAft>
                        <a:buNone/>
                      </a:pPr>
                      <a:r>
                        <a:rPr lang="en" sz="1000"/>
                        <a:t>(2020)</a:t>
                      </a:r>
                      <a:endParaRPr sz="1000"/>
                    </a:p>
                  </a:txBody>
                  <a:tcPr marT="91425" marB="91425" marR="91425" marL="91425"/>
                </a:tc>
                <a:tc>
                  <a:txBody>
                    <a:bodyPr/>
                    <a:lstStyle/>
                    <a:p>
                      <a:pPr indent="0" lvl="0" marL="0" rtl="0" algn="l">
                        <a:spcBef>
                          <a:spcPts val="0"/>
                        </a:spcBef>
                        <a:spcAft>
                          <a:spcPts val="0"/>
                        </a:spcAft>
                        <a:buNone/>
                      </a:pPr>
                      <a:r>
                        <a:rPr lang="en" sz="1000"/>
                        <a:t>A Deep Learning Approach for Automatic Detection of Fake News</a:t>
                      </a:r>
                      <a:endParaRPr sz="1000"/>
                    </a:p>
                  </a:txBody>
                  <a:tcPr marT="91425" marB="91425" marR="91425" marL="91425"/>
                </a:tc>
                <a:tc>
                  <a:txBody>
                    <a:bodyPr/>
                    <a:lstStyle/>
                    <a:p>
                      <a:pPr indent="0" lvl="0" marL="0" rtl="0" algn="l">
                        <a:spcBef>
                          <a:spcPts val="0"/>
                        </a:spcBef>
                        <a:spcAft>
                          <a:spcPts val="0"/>
                        </a:spcAft>
                        <a:buNone/>
                      </a:pPr>
                      <a:r>
                        <a:rPr lang="en" sz="1000"/>
                        <a:t>The proposed systems yield encouraging performance, outperforming the current handcrafted feature engineering based state-of-the art system with a significant margin of 3.08% and 9.3% by the two models, respectively. </a:t>
                      </a:r>
                      <a:endParaRPr sz="1000"/>
                    </a:p>
                  </a:txBody>
                  <a:tcPr marT="91425" marB="91425" marR="91425" marL="91425"/>
                </a:tc>
              </a:tr>
              <a:tr h="736475">
                <a:tc>
                  <a:txBody>
                    <a:bodyPr/>
                    <a:lstStyle/>
                    <a:p>
                      <a:pPr indent="0" lvl="0" marL="0" rtl="0" algn="l">
                        <a:spcBef>
                          <a:spcPts val="0"/>
                        </a:spcBef>
                        <a:spcAft>
                          <a:spcPts val="0"/>
                        </a:spcAft>
                        <a:buNone/>
                      </a:pPr>
                      <a:r>
                        <a:rPr lang="en" sz="1000"/>
                        <a:t>Chunyuan Yuan, Qianwen Ma, Wei Zhou, Jizhong Han and Songlin Hu(2020)</a:t>
                      </a:r>
                      <a:endParaRPr sz="1000"/>
                    </a:p>
                  </a:txBody>
                  <a:tcPr marT="91425" marB="91425" marR="91425" marL="91425"/>
                </a:tc>
                <a:tc>
                  <a:txBody>
                    <a:bodyPr/>
                    <a:lstStyle/>
                    <a:p>
                      <a:pPr indent="0" lvl="0" marL="0" rtl="0" algn="l">
                        <a:spcBef>
                          <a:spcPts val="0"/>
                        </a:spcBef>
                        <a:spcAft>
                          <a:spcPts val="0"/>
                        </a:spcAft>
                        <a:buNone/>
                      </a:pPr>
                      <a:r>
                        <a:rPr lang="en" sz="1000"/>
                        <a:t>Early Detection of Fake News by Utilizing the Credibility of News, Publishers, and Users Based on Weakly Supervised Learning</a:t>
                      </a:r>
                      <a:endParaRPr sz="1000"/>
                    </a:p>
                  </a:txBody>
                  <a:tcPr marT="91425" marB="91425" marR="91425" marL="91425"/>
                </a:tc>
                <a:tc>
                  <a:txBody>
                    <a:bodyPr/>
                    <a:lstStyle/>
                    <a:p>
                      <a:pPr indent="0" lvl="0" marL="0" rtl="0" algn="l">
                        <a:spcBef>
                          <a:spcPts val="0"/>
                        </a:spcBef>
                        <a:spcAft>
                          <a:spcPts val="0"/>
                        </a:spcAft>
                        <a:buNone/>
                      </a:pPr>
                      <a:r>
                        <a:rPr lang="en" sz="1000"/>
                        <a:t>They propose a novel Structure-aware Multi-head Attention Network (SMAN), which combines the news content, publishing, and reposting relations of publishers and users, to jointly optimize the fake news detection and credibility prediction tasks.</a:t>
                      </a:r>
                      <a:endParaRPr sz="1000"/>
                    </a:p>
                  </a:txBody>
                  <a:tcPr marT="91425" marB="91425" marR="91425" marL="91425"/>
                </a:tc>
              </a:tr>
              <a:tr h="950050">
                <a:tc>
                  <a:txBody>
                    <a:bodyPr/>
                    <a:lstStyle/>
                    <a:p>
                      <a:pPr indent="0" lvl="0" marL="0" rtl="0" algn="l">
                        <a:spcBef>
                          <a:spcPts val="0"/>
                        </a:spcBef>
                        <a:spcAft>
                          <a:spcPts val="0"/>
                        </a:spcAft>
                        <a:buNone/>
                      </a:pPr>
                      <a:r>
                        <a:rPr lang="en" sz="1000"/>
                        <a:t>Seunghyun Yoon, Kunwoo Park, Minwoo Lee, Taegyun kim, Meeyoung Cha, And Kyomin Jung(2021)</a:t>
                      </a:r>
                      <a:endParaRPr sz="1000"/>
                    </a:p>
                  </a:txBody>
                  <a:tcPr marT="91425" marB="91425" marR="91425" marL="91425"/>
                </a:tc>
                <a:tc>
                  <a:txBody>
                    <a:bodyPr/>
                    <a:lstStyle/>
                    <a:p>
                      <a:pPr indent="0" lvl="0" marL="0" rtl="0" algn="l">
                        <a:spcBef>
                          <a:spcPts val="0"/>
                        </a:spcBef>
                        <a:spcAft>
                          <a:spcPts val="0"/>
                        </a:spcAft>
                        <a:buNone/>
                      </a:pPr>
                      <a:r>
                        <a:rPr lang="en" sz="1000"/>
                        <a:t>Learning to Detect Incongruence in News Headline and Body Text via a Graph Neural Network</a:t>
                      </a:r>
                      <a:endParaRPr sz="1000"/>
                    </a:p>
                  </a:txBody>
                  <a:tcPr marT="91425" marB="91425" marR="91425" marL="91425"/>
                </a:tc>
                <a:tc>
                  <a:txBody>
                    <a:bodyPr/>
                    <a:lstStyle/>
                    <a:p>
                      <a:pPr indent="0" lvl="0" marL="0" rtl="0" algn="l">
                        <a:spcBef>
                          <a:spcPts val="0"/>
                        </a:spcBef>
                        <a:spcAft>
                          <a:spcPts val="0"/>
                        </a:spcAft>
                        <a:buNone/>
                      </a:pPr>
                      <a:r>
                        <a:rPr lang="en" sz="1000"/>
                        <a:t>The  model, called the graph-based hierarchical dual encoder (GHDE), utilizes a graph neural network to efficiently learn the content similarity between news headlines and long body paragraphs. This paper also releases a million-item-scale dataset of incongruity labels that can be used for training.</a:t>
                      </a:r>
                      <a:endParaRPr sz="1000"/>
                    </a:p>
                  </a:txBody>
                  <a:tcPr marT="91425" marB="91425" marR="91425" marL="91425"/>
                </a:tc>
              </a:tr>
              <a:tr h="730775">
                <a:tc>
                  <a:txBody>
                    <a:bodyPr/>
                    <a:lstStyle/>
                    <a:p>
                      <a:pPr indent="0" lvl="0" marL="0" rtl="0" algn="l">
                        <a:spcBef>
                          <a:spcPts val="0"/>
                        </a:spcBef>
                        <a:spcAft>
                          <a:spcPts val="0"/>
                        </a:spcAft>
                        <a:buNone/>
                      </a:pPr>
                      <a:r>
                        <a:rPr lang="en" sz="1000"/>
                        <a:t>Rahul Mishra,  Piyush Yadav, Remi Calizzano, Markus Leippold(2020)</a:t>
                      </a:r>
                      <a:endParaRPr sz="1000"/>
                    </a:p>
                  </a:txBody>
                  <a:tcPr marT="91425" marB="91425" marR="91425" marL="91425"/>
                </a:tc>
                <a:tc>
                  <a:txBody>
                    <a:bodyPr/>
                    <a:lstStyle/>
                    <a:p>
                      <a:pPr indent="0" lvl="0" marL="0" rtl="0" algn="l">
                        <a:spcBef>
                          <a:spcPts val="0"/>
                        </a:spcBef>
                        <a:spcAft>
                          <a:spcPts val="0"/>
                        </a:spcAft>
                        <a:buNone/>
                      </a:pPr>
                      <a:r>
                        <a:rPr lang="en" sz="1000"/>
                        <a:t>MuSeM: Detecting Incongruent News Headlines using Mutual Attentive Semantic Matching</a:t>
                      </a:r>
                      <a:endParaRPr sz="1000"/>
                    </a:p>
                  </a:txBody>
                  <a:tcPr marT="91425" marB="91425" marR="91425" marL="91425"/>
                </a:tc>
                <a:tc>
                  <a:txBody>
                    <a:bodyPr/>
                    <a:lstStyle/>
                    <a:p>
                      <a:pPr indent="0" lvl="0" marL="0" rtl="0" algn="l">
                        <a:spcBef>
                          <a:spcPts val="0"/>
                        </a:spcBef>
                        <a:spcAft>
                          <a:spcPts val="0"/>
                        </a:spcAft>
                        <a:buNone/>
                      </a:pPr>
                      <a:r>
                        <a:rPr lang="en" sz="1000"/>
                        <a:t> This paper proposes a method that uses inter-mutual attention-based semantic matching between the original and synthetically generated headlines, which utilizes the difference between all pairs of word embeddings of words involved.</a:t>
                      </a:r>
                      <a:endParaRPr sz="1000"/>
                    </a:p>
                  </a:txBody>
                  <a:tcPr marT="91425" marB="91425" marR="91425" marL="91425"/>
                </a:tc>
              </a:tr>
              <a:tr h="796825">
                <a:tc>
                  <a:txBody>
                    <a:bodyPr/>
                    <a:lstStyle/>
                    <a:p>
                      <a:pPr indent="0" lvl="0" marL="0" rtl="0" algn="l">
                        <a:spcBef>
                          <a:spcPts val="0"/>
                        </a:spcBef>
                        <a:spcAft>
                          <a:spcPts val="0"/>
                        </a:spcAft>
                        <a:buNone/>
                      </a:pPr>
                      <a:r>
                        <a:rPr lang="en" sz="1000"/>
                        <a:t>Wei Wei and Xiaojun Wan(2017)</a:t>
                      </a:r>
                      <a:endParaRPr sz="1000"/>
                    </a:p>
                  </a:txBody>
                  <a:tcPr marT="91425" marB="91425" marR="91425" marL="91425"/>
                </a:tc>
                <a:tc>
                  <a:txBody>
                    <a:bodyPr/>
                    <a:lstStyle/>
                    <a:p>
                      <a:pPr indent="0" lvl="0" marL="0" rtl="0" algn="l">
                        <a:spcBef>
                          <a:spcPts val="0"/>
                        </a:spcBef>
                        <a:spcAft>
                          <a:spcPts val="0"/>
                        </a:spcAft>
                        <a:buNone/>
                      </a:pPr>
                      <a:r>
                        <a:rPr lang="en" sz="1000"/>
                        <a:t>Learning to Identify Ambiguous and Misleading News Headlines</a:t>
                      </a:r>
                      <a:endParaRPr sz="1000"/>
                    </a:p>
                  </a:txBody>
                  <a:tcPr marT="91425" marB="91425" marR="91425" marL="91425"/>
                </a:tc>
                <a:tc>
                  <a:txBody>
                    <a:bodyPr/>
                    <a:lstStyle/>
                    <a:p>
                      <a:pPr indent="0" lvl="0" marL="0" rtl="0" algn="l">
                        <a:spcBef>
                          <a:spcPts val="0"/>
                        </a:spcBef>
                        <a:spcAft>
                          <a:spcPts val="0"/>
                        </a:spcAft>
                        <a:buNone/>
                      </a:pPr>
                      <a:r>
                        <a:rPr lang="en" sz="1000"/>
                        <a:t>For the identification of misleading headlines, they extract features based on the congruence between headlines and bodies.Then they use  classifiers to detect inaccurate headlines crawled from different sources and conduct a data analysis.</a:t>
                      </a:r>
                      <a:endParaRPr sz="1000"/>
                    </a:p>
                  </a:txBody>
                  <a:tcPr marT="91425" marB="91425" marR="91425" marL="91425"/>
                </a:tc>
              </a:tr>
            </a:tbl>
          </a:graphicData>
        </a:graphic>
      </p:graphicFrame>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