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9" r:id="rId2"/>
    <p:sldId id="261" r:id="rId3"/>
    <p:sldId id="265" r:id="rId4"/>
    <p:sldId id="262" r:id="rId5"/>
    <p:sldId id="266" r:id="rId6"/>
    <p:sldId id="269" r:id="rId7"/>
    <p:sldId id="270" r:id="rId8"/>
    <p:sldId id="271" r:id="rId9"/>
    <p:sldId id="272" r:id="rId10"/>
    <p:sldId id="268" r:id="rId11"/>
    <p:sldId id="26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F5418-1D55-4F4C-90DF-A45D3F7BD5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7AC54-3B6A-4ADB-9147-862827DEB202}">
      <dgm:prSet/>
      <dgm:spPr/>
      <dgm:t>
        <a:bodyPr/>
        <a:lstStyle/>
        <a:p>
          <a:pPr rtl="0"/>
          <a:r>
            <a:rPr lang="en-US" dirty="0" smtClean="0"/>
            <a:t>A nanocoating is an ultrafine microstructure where all of the constituents (boundaries, crystals, phases, etc.) are on the scale of less than 100 nm. </a:t>
          </a:r>
          <a:endParaRPr lang="en-US" dirty="0"/>
        </a:p>
      </dgm:t>
    </dgm:pt>
    <dgm:pt modelId="{F1346F3B-9166-4AD1-82FA-5FDFE147E56C}" type="parTrans" cxnId="{12CC5DA7-522A-48D2-B552-71E5DF48D784}">
      <dgm:prSet/>
      <dgm:spPr/>
      <dgm:t>
        <a:bodyPr/>
        <a:lstStyle/>
        <a:p>
          <a:endParaRPr lang="en-US"/>
        </a:p>
      </dgm:t>
    </dgm:pt>
    <dgm:pt modelId="{502E3C3C-03DA-4A6F-9048-26D9C4C08E6F}" type="sibTrans" cxnId="{12CC5DA7-522A-48D2-B552-71E5DF48D784}">
      <dgm:prSet/>
      <dgm:spPr/>
      <dgm:t>
        <a:bodyPr/>
        <a:lstStyle/>
        <a:p>
          <a:endParaRPr lang="en-US"/>
        </a:p>
      </dgm:t>
    </dgm:pt>
    <dgm:pt modelId="{6D194257-FD93-4F26-9296-544EEC8EC40B}">
      <dgm:prSet/>
      <dgm:spPr/>
      <dgm:t>
        <a:bodyPr/>
        <a:lstStyle/>
        <a:p>
          <a:pPr rtl="0"/>
          <a:r>
            <a:rPr lang="en-US" dirty="0" smtClean="0"/>
            <a:t>These coatings can also be built up by layers that are thinner than 100 nm . </a:t>
          </a:r>
          <a:endParaRPr lang="en-US" dirty="0"/>
        </a:p>
      </dgm:t>
    </dgm:pt>
    <dgm:pt modelId="{C23A3D02-558D-4140-A5AB-BCB376C31BB0}" type="parTrans" cxnId="{D14CA386-4F0C-40EB-9F3D-42010337C384}">
      <dgm:prSet/>
      <dgm:spPr/>
      <dgm:t>
        <a:bodyPr/>
        <a:lstStyle/>
        <a:p>
          <a:endParaRPr lang="en-US"/>
        </a:p>
      </dgm:t>
    </dgm:pt>
    <dgm:pt modelId="{F6022B2F-30FF-42B5-B09D-07A9D684ED8D}" type="sibTrans" cxnId="{D14CA386-4F0C-40EB-9F3D-42010337C384}">
      <dgm:prSet/>
      <dgm:spPr/>
      <dgm:t>
        <a:bodyPr/>
        <a:lstStyle/>
        <a:p>
          <a:endParaRPr lang="en-US"/>
        </a:p>
      </dgm:t>
    </dgm:pt>
    <dgm:pt modelId="{B70145F7-A2E5-4C4D-98EB-1437330065C3}" type="pres">
      <dgm:prSet presAssocID="{5A0F5418-1D55-4F4C-90DF-A45D3F7BD5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255380-359E-4FDC-B80E-EF16A0B47955}" type="pres">
      <dgm:prSet presAssocID="{EF27AC54-3B6A-4ADB-9147-862827DEB2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EA936-36A8-4ACB-8421-507762B85C75}" type="pres">
      <dgm:prSet presAssocID="{502E3C3C-03DA-4A6F-9048-26D9C4C08E6F}" presName="spacer" presStyleCnt="0"/>
      <dgm:spPr/>
    </dgm:pt>
    <dgm:pt modelId="{FA134E95-45F8-44D0-AB39-C78A9349382F}" type="pres">
      <dgm:prSet presAssocID="{6D194257-FD93-4F26-9296-544EEC8EC40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0B868-78DC-4DC0-BE5D-A0CB03E07F47}" type="presOf" srcId="{6D194257-FD93-4F26-9296-544EEC8EC40B}" destId="{FA134E95-45F8-44D0-AB39-C78A9349382F}" srcOrd="0" destOrd="0" presId="urn:microsoft.com/office/officeart/2005/8/layout/vList2"/>
    <dgm:cxn modelId="{9470566A-BB7E-459A-8FFC-88578F924E60}" type="presOf" srcId="{EF27AC54-3B6A-4ADB-9147-862827DEB202}" destId="{71255380-359E-4FDC-B80E-EF16A0B47955}" srcOrd="0" destOrd="0" presId="urn:microsoft.com/office/officeart/2005/8/layout/vList2"/>
    <dgm:cxn modelId="{6890FB1E-A063-48DB-810C-87607A8E6498}" type="presOf" srcId="{5A0F5418-1D55-4F4C-90DF-A45D3F7BD546}" destId="{B70145F7-A2E5-4C4D-98EB-1437330065C3}" srcOrd="0" destOrd="0" presId="urn:microsoft.com/office/officeart/2005/8/layout/vList2"/>
    <dgm:cxn modelId="{12CC5DA7-522A-48D2-B552-71E5DF48D784}" srcId="{5A0F5418-1D55-4F4C-90DF-A45D3F7BD546}" destId="{EF27AC54-3B6A-4ADB-9147-862827DEB202}" srcOrd="0" destOrd="0" parTransId="{F1346F3B-9166-4AD1-82FA-5FDFE147E56C}" sibTransId="{502E3C3C-03DA-4A6F-9048-26D9C4C08E6F}"/>
    <dgm:cxn modelId="{D14CA386-4F0C-40EB-9F3D-42010337C384}" srcId="{5A0F5418-1D55-4F4C-90DF-A45D3F7BD546}" destId="{6D194257-FD93-4F26-9296-544EEC8EC40B}" srcOrd="1" destOrd="0" parTransId="{C23A3D02-558D-4140-A5AB-BCB376C31BB0}" sibTransId="{F6022B2F-30FF-42B5-B09D-07A9D684ED8D}"/>
    <dgm:cxn modelId="{0DA52A2E-265D-45EF-B7C2-5E1D79B7E60B}" type="presParOf" srcId="{B70145F7-A2E5-4C4D-98EB-1437330065C3}" destId="{71255380-359E-4FDC-B80E-EF16A0B47955}" srcOrd="0" destOrd="0" presId="urn:microsoft.com/office/officeart/2005/8/layout/vList2"/>
    <dgm:cxn modelId="{37596586-6581-4322-A486-3EFE661178CF}" type="presParOf" srcId="{B70145F7-A2E5-4C4D-98EB-1437330065C3}" destId="{29EEA936-36A8-4ACB-8421-507762B85C75}" srcOrd="1" destOrd="0" presId="urn:microsoft.com/office/officeart/2005/8/layout/vList2"/>
    <dgm:cxn modelId="{7B8A6301-43DA-4E20-84D9-7B4A6DA87D3E}" type="presParOf" srcId="{B70145F7-A2E5-4C4D-98EB-1437330065C3}" destId="{FA134E95-45F8-44D0-AB39-C78A9349382F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9934D-F41F-402F-BC78-F50607E710DE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972-0956-4FEC-9F92-D8ED9E0EF9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6E9FE-7CD5-4641-945A-27C9D8BEDD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CORROSION PREVENTION BY NANOTECHNOLOGY</a:t>
            </a:r>
            <a:endParaRPr lang="en-US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tx1"/>
                </a:solidFill>
              </a:rPr>
              <a:t>PRESENTEND BY: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M.Tabassum &amp; K.Lahari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Department of CSE &amp;ECE</a:t>
            </a:r>
          </a:p>
          <a:p>
            <a:pPr lvl="2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SSITS -CSE 4\Desktop\935_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8001000" cy="5867400"/>
          </a:xfrm>
          <a:prstGeom prst="rect">
            <a:avLst/>
          </a:prstGeom>
          <a:noFill/>
        </p:spPr>
      </p:pic>
      <p:pic>
        <p:nvPicPr>
          <p:cNvPr id="5" name="Picture 2" descr="C:\Users\SSITS -CSE 4\Desktop\935_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001000" cy="5867400"/>
          </a:xfrm>
          <a:prstGeom prst="rect">
            <a:avLst/>
          </a:prstGeom>
          <a:noFill/>
        </p:spPr>
      </p:pic>
      <p:pic>
        <p:nvPicPr>
          <p:cNvPr id="6" name="Picture 2" descr="C:\Users\SSITS -CSE 4\Desktop\935_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8001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SSITS -CSE 4\Desktop\BENIFI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1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C:\Users\SSITS -CSE 4\Desktop\T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-1295400"/>
            <a:ext cx="7696200" cy="784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SSITS -CSE 4\Desktop\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-990600"/>
            <a:ext cx="8839200" cy="784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Corrosion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Nanocoating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Metallic nanocoating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Keywords:</a:t>
            </a:r>
            <a:endParaRPr lang="en-US" sz="3200" dirty="0"/>
          </a:p>
        </p:txBody>
      </p:sp>
      <p:pic>
        <p:nvPicPr>
          <p:cNvPr id="8194" name="Picture 2" descr="C:\Users\SSITS -CSE 4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295400"/>
            <a:ext cx="3657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Corrosion is one of the major research areas that has been attracting the attention of researchers for over 150 years, </a:t>
            </a:r>
          </a:p>
          <a:p>
            <a:pPr algn="just">
              <a:buNone/>
            </a:pPr>
            <a:r>
              <a:rPr lang="en-US" dirty="0" smtClean="0"/>
              <a:t>since it is recognized as a problem causing degradation, failure, </a:t>
            </a:r>
          </a:p>
          <a:p>
            <a:pPr algn="just">
              <a:buNone/>
            </a:pPr>
            <a:r>
              <a:rPr lang="en-US" dirty="0" smtClean="0"/>
              <a:t>and serious accidents and hazards in many industrial processes and domestic systems . 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Corrosion is the deterioration of the metals due to their reaction with a corrosive element in their surroundings, such as chlorine,</a:t>
            </a:r>
          </a:p>
          <a:p>
            <a:pPr>
              <a:buNone/>
            </a:pPr>
            <a:r>
              <a:rPr lang="en-US" dirty="0" smtClean="0"/>
              <a:t>fluorine, carbon dioxide, oxygen, etc. Damages due to corrosion in terms of economic aspects include repair and maintenance costs, loss of materials, damage to equipment, a decrease in efficiency, and loss of useful or productive life.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HASU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4000"/>
            <a:ext cx="7162800" cy="33881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CORROSION EFFECT ON BOLTS</a:t>
            </a:r>
            <a:endParaRPr lang="en-US" dirty="0"/>
          </a:p>
        </p:txBody>
      </p:sp>
      <p:sp>
        <p:nvSpPr>
          <p:cNvPr id="2050" name="AutoShape 2" descr="Image result for CORROSION EFFECT ON BOL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Nanocoating and its prevention in corrosion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They have a high density of grain boundaries, interphone boundaries, </a:t>
            </a:r>
            <a:r>
              <a:rPr lang="en-US" dirty="0" smtClean="0"/>
              <a:t>dislocations </a:t>
            </a:r>
            <a:r>
              <a:rPr lang="en-US" dirty="0" smtClean="0"/>
              <a:t>etc., where the spacing between them approaches interatomic distances.</a:t>
            </a:r>
          </a:p>
          <a:p>
            <a:r>
              <a:rPr lang="en-US" dirty="0" smtClean="0"/>
              <a:t>Therefore, nanostructured coatings exhibit different properties from the larger-grained, conventional coatings, which enabled them to overcome the mechanical and corrosion properties of their counterparts.</a:t>
            </a:r>
          </a:p>
          <a:p>
            <a:r>
              <a:rPr lang="en-US" dirty="0" smtClean="0"/>
              <a:t>Nanocoatings can be classified according to the constituent materials, such as metallic  coating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Metallic nanocoating includes one or more of the pure metals such as Cadmium (</a:t>
            </a:r>
            <a:r>
              <a:rPr lang="en-US" dirty="0" err="1" smtClean="0"/>
              <a:t>Cd</a:t>
            </a:r>
            <a:r>
              <a:rPr lang="en-US" dirty="0" smtClean="0"/>
              <a:t>), Nickel(Ni),Tungsten(W),Zinc(Zn),Phosphorous(P),Cobalt(Co),Iron(Fe),Copper(Cu),etc.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Metallic nanocoatings are can be produced through more than one technique such as sputtering and multi arc icon plating.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Metallic nanocoating: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SSITS -CSE 4\Desktop\nasiol-nano-coating-ie-header-1_resize_m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8700" y="1734344"/>
            <a:ext cx="7086600" cy="40195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NANOTECHNOLOGY IN NATURE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4592046</TotalTime>
  <Words>321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CORROSION PREVENTION BY NANOTECHNOLOGY</vt:lpstr>
      <vt:lpstr>Keywords:</vt:lpstr>
      <vt:lpstr>Introduction:</vt:lpstr>
      <vt:lpstr>Slide 4</vt:lpstr>
      <vt:lpstr>CORROSION EFFECT ON BOLTS</vt:lpstr>
      <vt:lpstr>Nanocoating and its prevention in corrosion</vt:lpstr>
      <vt:lpstr>Slide 7</vt:lpstr>
      <vt:lpstr>Metallic nanocoating:</vt:lpstr>
      <vt:lpstr>NANOTECHNOLOGY IN NATURE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CORROSION PREVENTION BY NANOTECHNOLOGY</dc:title>
  <dc:creator>Amzad</dc:creator>
  <cp:lastModifiedBy>Amzad</cp:lastModifiedBy>
  <cp:revision>20</cp:revision>
  <dcterms:created xsi:type="dcterms:W3CDTF">2006-08-16T00:00:00Z</dcterms:created>
  <dcterms:modified xsi:type="dcterms:W3CDTF">2020-02-19T15:27:11Z</dcterms:modified>
</cp:coreProperties>
</file>