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32"/>
  </p:notesMasterIdLst>
  <p:sldIdLst>
    <p:sldId id="287" r:id="rId2"/>
    <p:sldId id="257" r:id="rId3"/>
    <p:sldId id="286" r:id="rId4"/>
    <p:sldId id="288" r:id="rId5"/>
    <p:sldId id="289" r:id="rId6"/>
    <p:sldId id="291" r:id="rId7"/>
    <p:sldId id="290" r:id="rId8"/>
    <p:sldId id="258" r:id="rId9"/>
    <p:sldId id="259" r:id="rId10"/>
    <p:sldId id="260" r:id="rId11"/>
    <p:sldId id="261" r:id="rId12"/>
    <p:sldId id="262" r:id="rId13"/>
    <p:sldId id="263" r:id="rId14"/>
    <p:sldId id="264" r:id="rId15"/>
    <p:sldId id="273" r:id="rId16"/>
    <p:sldId id="274" r:id="rId17"/>
    <p:sldId id="276" r:id="rId18"/>
    <p:sldId id="265" r:id="rId19"/>
    <p:sldId id="266" r:id="rId20"/>
    <p:sldId id="267" r:id="rId21"/>
    <p:sldId id="268" r:id="rId22"/>
    <p:sldId id="269" r:id="rId23"/>
    <p:sldId id="270" r:id="rId24"/>
    <p:sldId id="271" r:id="rId25"/>
    <p:sldId id="277" r:id="rId26"/>
    <p:sldId id="278" r:id="rId27"/>
    <p:sldId id="272" r:id="rId28"/>
    <p:sldId id="284" r:id="rId29"/>
    <p:sldId id="285" r:id="rId30"/>
    <p:sldId id="28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221" autoAdjust="0"/>
    <p:restoredTop sz="94660"/>
  </p:normalViewPr>
  <p:slideViewPr>
    <p:cSldViewPr>
      <p:cViewPr varScale="1">
        <p:scale>
          <a:sx n="68" d="100"/>
          <a:sy n="68" d="100"/>
        </p:scale>
        <p:origin x="-1212"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92155D-2ED1-448F-BDF8-A5F9E90CF9A6}" type="datetimeFigureOut">
              <a:rPr lang="en-US" smtClean="0"/>
              <a:pPr/>
              <a:t>7/8/2020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31FF69-F3FA-432A-B9EC-EBB3B123DD0C}" type="slidenum">
              <a:rPr lang="en-US" smtClean="0"/>
              <a:pPr/>
              <a:t>‹#›</a:t>
            </a:fld>
            <a:endParaRPr lang="en-US" dirty="0"/>
          </a:p>
        </p:txBody>
      </p:sp>
    </p:spTree>
    <p:extLst>
      <p:ext uri="{BB962C8B-B14F-4D97-AF65-F5344CB8AC3E}">
        <p14:creationId xmlns:p14="http://schemas.microsoft.com/office/powerpoint/2010/main" xmlns="" val="2664977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EE701121-B02A-494C-BE46-991C9F43A0DB}" type="slidenum">
              <a:rPr lang="en-US" smtClean="0"/>
              <a:pPr/>
              <a:t>1</a:t>
            </a:fld>
            <a:endParaRPr lang="en-US" smtClean="0"/>
          </a:p>
        </p:txBody>
      </p:sp>
      <p:sp>
        <p:nvSpPr>
          <p:cNvPr id="3379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05FA00C-9466-4800-8CA9-5C53E54ECE7D}" type="slidenum">
              <a:rPr lang="en-US" sz="1200">
                <a:latin typeface="Calibri" pitchFamily="34" charset="0"/>
              </a:rPr>
              <a:pPr algn="r"/>
              <a:t>1</a:t>
            </a:fld>
            <a:endParaRPr lang="en-US" sz="1200">
              <a:latin typeface="Calibri" pitchFamily="34" charset="0"/>
            </a:endParaRPr>
          </a:p>
        </p:txBody>
      </p:sp>
      <p:sp>
        <p:nvSpPr>
          <p:cNvPr id="3379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09A05E3-7434-4564-9254-4BA091991A7D}" type="slidenum">
              <a:rPr lang="en-US" sz="1200">
                <a:latin typeface="Times New Roman" pitchFamily="18" charset="0"/>
              </a:rPr>
              <a:pPr algn="r"/>
              <a:t>1</a:t>
            </a:fld>
            <a:endParaRPr lang="en-US" sz="1200">
              <a:latin typeface="Times New Roman" pitchFamily="18" charset="0"/>
            </a:endParaRPr>
          </a:p>
        </p:txBody>
      </p:sp>
      <p:sp>
        <p:nvSpPr>
          <p:cNvPr id="33797" name="Rectangle 2"/>
          <p:cNvSpPr>
            <a:spLocks noGrp="1" noRot="1" noChangeAspect="1" noChangeArrowheads="1" noTextEdit="1"/>
          </p:cNvSpPr>
          <p:nvPr>
            <p:ph type="sldImg"/>
          </p:nvPr>
        </p:nvSpPr>
        <p:spPr>
          <a:ln/>
        </p:spPr>
      </p:sp>
      <p:sp>
        <p:nvSpPr>
          <p:cNvPr id="33798" name="Rectangle 3"/>
          <p:cNvSpPr>
            <a:spLocks noGrp="1" noChangeArrowheads="1"/>
          </p:cNvSpPr>
          <p:nvPr>
            <p:ph type="body" idx="1"/>
          </p:nvPr>
        </p:nvSpPr>
        <p:spPr>
          <a:noFill/>
          <a:ln/>
        </p:spPr>
        <p:txBody>
          <a:bodyPr/>
          <a:lstStyle/>
          <a:p>
            <a:pPr>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308CF4-96AA-47C1-B7FC-B25100BCCFCA}" type="datetime1">
              <a:rPr lang="en-US" smtClean="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B39A3C-1C9F-47CE-80C9-09C0B4E39E6D}" type="slidenum">
              <a:rPr lang="en-US" smtClean="0"/>
              <a:pPr/>
              <a:t>‹#›</a:t>
            </a:fld>
            <a:endParaRPr lang="en-US" dirty="0"/>
          </a:p>
        </p:txBody>
      </p:sp>
    </p:spTree>
  </p:cSld>
  <p:clrMapOvr>
    <a:masterClrMapping/>
  </p:clrMapOvr>
  <p:transition spd="slow">
    <p:pull/>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28224B-1794-490B-B66A-42F44581EDB2}" type="datetime1">
              <a:rPr lang="en-US" smtClean="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B39A3C-1C9F-47CE-80C9-09C0B4E39E6D}" type="slidenum">
              <a:rPr lang="en-US" smtClean="0"/>
              <a:pPr/>
              <a:t>‹#›</a:t>
            </a:fld>
            <a:endParaRPr lang="en-US" dirty="0"/>
          </a:p>
        </p:txBody>
      </p:sp>
    </p:spTree>
  </p:cSld>
  <p:clrMapOvr>
    <a:masterClrMapping/>
  </p:clrMapOvr>
  <p:transition spd="slow">
    <p:pull/>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94F4F0-E143-4DA7-B345-E67429FA5766}" type="datetime1">
              <a:rPr lang="en-US" smtClean="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B39A3C-1C9F-47CE-80C9-09C0B4E39E6D}" type="slidenum">
              <a:rPr lang="en-US" smtClean="0"/>
              <a:pPr/>
              <a:t>‹#›</a:t>
            </a:fld>
            <a:endParaRPr lang="en-US" dirty="0"/>
          </a:p>
        </p:txBody>
      </p:sp>
    </p:spTree>
  </p:cSld>
  <p:clrMapOvr>
    <a:masterClrMapping/>
  </p:clrMapOvr>
  <p:transition spd="slow">
    <p:pull/>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14879B-DC69-4876-A375-F42215326DE6}" type="datetime1">
              <a:rPr lang="en-US" smtClean="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B39A3C-1C9F-47CE-80C9-09C0B4E39E6D}" type="slidenum">
              <a:rPr lang="en-US" smtClean="0"/>
              <a:pPr/>
              <a:t>‹#›</a:t>
            </a:fld>
            <a:endParaRPr lang="en-US" dirty="0"/>
          </a:p>
        </p:txBody>
      </p:sp>
    </p:spTree>
  </p:cSld>
  <p:clrMapOvr>
    <a:masterClrMapping/>
  </p:clrMapOvr>
  <p:transition spd="slow">
    <p:pull/>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7EF675-2E7C-4BBC-8950-3C0FAF7EE086}" type="datetime1">
              <a:rPr lang="en-US" smtClean="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B39A3C-1C9F-47CE-80C9-09C0B4E39E6D}" type="slidenum">
              <a:rPr lang="en-US" smtClean="0"/>
              <a:pPr/>
              <a:t>‹#›</a:t>
            </a:fld>
            <a:endParaRPr lang="en-US" dirty="0"/>
          </a:p>
        </p:txBody>
      </p:sp>
    </p:spTree>
  </p:cSld>
  <p:clrMapOvr>
    <a:masterClrMapping/>
  </p:clrMapOvr>
  <p:transition spd="slow">
    <p:pull/>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AFDC88-34D5-4E23-9913-3056738AE5FA}" type="datetime1">
              <a:rPr lang="en-US" smtClean="0"/>
              <a:pPr/>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B39A3C-1C9F-47CE-80C9-09C0B4E39E6D}" type="slidenum">
              <a:rPr lang="en-US" smtClean="0"/>
              <a:pPr/>
              <a:t>‹#›</a:t>
            </a:fld>
            <a:endParaRPr lang="en-US" dirty="0"/>
          </a:p>
        </p:txBody>
      </p:sp>
    </p:spTree>
  </p:cSld>
  <p:clrMapOvr>
    <a:masterClrMapping/>
  </p:clrMapOvr>
  <p:transition spd="slow">
    <p:pull/>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EECED1-4742-4E1C-AA09-54C6BD7651B4}" type="datetime1">
              <a:rPr lang="en-US" smtClean="0"/>
              <a:pPr/>
              <a:t>7/8/2020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FB39A3C-1C9F-47CE-80C9-09C0B4E39E6D}" type="slidenum">
              <a:rPr lang="en-US" smtClean="0"/>
              <a:pPr/>
              <a:t>‹#›</a:t>
            </a:fld>
            <a:endParaRPr lang="en-US" dirty="0"/>
          </a:p>
        </p:txBody>
      </p:sp>
    </p:spTree>
  </p:cSld>
  <p:clrMapOvr>
    <a:masterClrMapping/>
  </p:clrMapOvr>
  <p:transition spd="slow">
    <p:pull/>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0C08E0-64E1-4A52-A66A-31925336D1AE}" type="datetime1">
              <a:rPr lang="en-US" smtClean="0"/>
              <a:pPr/>
              <a:t>7/8/2020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FB39A3C-1C9F-47CE-80C9-09C0B4E39E6D}" type="slidenum">
              <a:rPr lang="en-US" smtClean="0"/>
              <a:pPr/>
              <a:t>‹#›</a:t>
            </a:fld>
            <a:endParaRPr lang="en-US" dirty="0"/>
          </a:p>
        </p:txBody>
      </p:sp>
    </p:spTree>
  </p:cSld>
  <p:clrMapOvr>
    <a:masterClrMapping/>
  </p:clrMapOvr>
  <p:transition spd="slow">
    <p:pull/>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D9ECCA-3E3C-407C-91BA-7F26C88E75BA}" type="datetime1">
              <a:rPr lang="en-US" smtClean="0"/>
              <a:pPr/>
              <a:t>7/8/2020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FB39A3C-1C9F-47CE-80C9-09C0B4E39E6D}" type="slidenum">
              <a:rPr lang="en-US" smtClean="0"/>
              <a:pPr/>
              <a:t>‹#›</a:t>
            </a:fld>
            <a:endParaRPr lang="en-US" dirty="0"/>
          </a:p>
        </p:txBody>
      </p:sp>
    </p:spTree>
  </p:cSld>
  <p:clrMapOvr>
    <a:masterClrMapping/>
  </p:clrMapOvr>
  <p:transition spd="slow">
    <p:pull/>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D5687B-F821-4282-B231-5F2817360EFE}" type="datetime1">
              <a:rPr lang="en-US" smtClean="0"/>
              <a:pPr/>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B39A3C-1C9F-47CE-80C9-09C0B4E39E6D}" type="slidenum">
              <a:rPr lang="en-US" smtClean="0"/>
              <a:pPr/>
              <a:t>‹#›</a:t>
            </a:fld>
            <a:endParaRPr lang="en-US" dirty="0"/>
          </a:p>
        </p:txBody>
      </p:sp>
    </p:spTree>
  </p:cSld>
  <p:clrMapOvr>
    <a:masterClrMapping/>
  </p:clrMapOvr>
  <p:transition spd="slow">
    <p:pull/>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EF9782-E770-46C0-ADFC-9EE68624AD5C}" type="datetime1">
              <a:rPr lang="en-US" smtClean="0"/>
              <a:pPr/>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B39A3C-1C9F-47CE-80C9-09C0B4E39E6D}" type="slidenum">
              <a:rPr lang="en-US" smtClean="0"/>
              <a:pPr/>
              <a:t>‹#›</a:t>
            </a:fld>
            <a:endParaRPr lang="en-US" dirty="0"/>
          </a:p>
        </p:txBody>
      </p:sp>
    </p:spTree>
  </p:cSld>
  <p:clrMapOvr>
    <a:masterClrMapping/>
  </p:clrMapOvr>
  <p:transition spd="slow">
    <p:pul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B4346E-548B-48AE-8DCE-E71B7DEFE666}" type="datetime1">
              <a:rPr lang="en-US" smtClean="0"/>
              <a:pPr/>
              <a:t>7/8/2020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B39A3C-1C9F-47CE-80C9-09C0B4E39E6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spd="slow">
    <p:pull/>
  </p:transition>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4" Type="http://schemas.openxmlformats.org/officeDocument/2006/relationships/hyperlink" Target="http://www.studymafia.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logo1"/>
          <p:cNvPicPr>
            <a:picLocks noChangeAspect="1" noChangeArrowheads="1"/>
          </p:cNvPicPr>
          <p:nvPr/>
        </p:nvPicPr>
        <p:blipFill>
          <a:blip r:embed="rId3" cstate="print"/>
          <a:srcRect/>
          <a:stretch>
            <a:fillRect/>
          </a:stretch>
        </p:blipFill>
        <p:spPr bwMode="auto">
          <a:xfrm>
            <a:off x="304800" y="60325"/>
            <a:ext cx="1143000" cy="1143000"/>
          </a:xfrm>
          <a:prstGeom prst="rect">
            <a:avLst/>
          </a:prstGeom>
          <a:noFill/>
          <a:ln w="9525">
            <a:noFill/>
            <a:miter lim="800000"/>
            <a:headEnd/>
            <a:tailEnd/>
          </a:ln>
        </p:spPr>
      </p:pic>
      <p:pic>
        <p:nvPicPr>
          <p:cNvPr id="11267" name="Picture 3" descr="strip1"/>
          <p:cNvPicPr>
            <a:picLocks noChangeAspect="1" noChangeArrowheads="1"/>
          </p:cNvPicPr>
          <p:nvPr/>
        </p:nvPicPr>
        <p:blipFill>
          <a:blip r:embed="rId4" cstate="print"/>
          <a:srcRect/>
          <a:stretch>
            <a:fillRect/>
          </a:stretch>
        </p:blipFill>
        <p:spPr bwMode="auto">
          <a:xfrm>
            <a:off x="1371600" y="593725"/>
            <a:ext cx="7620000" cy="76200"/>
          </a:xfrm>
          <a:prstGeom prst="rect">
            <a:avLst/>
          </a:prstGeom>
          <a:noFill/>
          <a:ln w="9525">
            <a:noFill/>
            <a:miter lim="800000"/>
            <a:headEnd/>
            <a:tailEnd/>
          </a:ln>
        </p:spPr>
      </p:pic>
      <p:sp>
        <p:nvSpPr>
          <p:cNvPr id="11268" name="Rectangle 5"/>
          <p:cNvSpPr>
            <a:spLocks noChangeArrowheads="1"/>
          </p:cNvSpPr>
          <p:nvPr/>
        </p:nvSpPr>
        <p:spPr bwMode="auto">
          <a:xfrm>
            <a:off x="457200" y="762000"/>
            <a:ext cx="8686800" cy="1143000"/>
          </a:xfrm>
          <a:prstGeom prst="rect">
            <a:avLst/>
          </a:prstGeom>
          <a:noFill/>
          <a:ln w="9525">
            <a:noFill/>
            <a:miter lim="800000"/>
            <a:headEnd/>
            <a:tailEnd/>
          </a:ln>
        </p:spPr>
        <p:txBody>
          <a:bodyPr anchor="ctr"/>
          <a:lstStyle/>
          <a:p>
            <a:pPr algn="ctr"/>
            <a:r>
              <a:rPr lang="en-US" sz="6000">
                <a:solidFill>
                  <a:srgbClr val="FF0000"/>
                </a:solidFill>
                <a:latin typeface="Verdana" pitchFamily="34" charset="0"/>
              </a:rPr>
              <a:t>www.studymafia.org</a:t>
            </a:r>
            <a:endParaRPr lang="en-US" sz="6000">
              <a:solidFill>
                <a:srgbClr val="FF9900"/>
              </a:solidFill>
            </a:endParaRPr>
          </a:p>
        </p:txBody>
      </p:sp>
      <p:sp>
        <p:nvSpPr>
          <p:cNvPr id="11269" name="Text Box 9"/>
          <p:cNvSpPr txBox="1">
            <a:spLocks noChangeArrowheads="1"/>
          </p:cNvSpPr>
          <p:nvPr/>
        </p:nvSpPr>
        <p:spPr bwMode="auto">
          <a:xfrm>
            <a:off x="533400" y="5181600"/>
            <a:ext cx="8610600" cy="671513"/>
          </a:xfrm>
          <a:prstGeom prst="rect">
            <a:avLst/>
          </a:prstGeom>
          <a:noFill/>
          <a:ln w="9525">
            <a:noFill/>
            <a:miter lim="800000"/>
            <a:headEnd/>
            <a:tailEnd/>
          </a:ln>
        </p:spPr>
        <p:txBody>
          <a:bodyPr>
            <a:spAutoFit/>
          </a:bodyPr>
          <a:lstStyle/>
          <a:p>
            <a:pPr>
              <a:spcBef>
                <a:spcPct val="50000"/>
              </a:spcBef>
            </a:pPr>
            <a:r>
              <a:rPr lang="en-US" sz="2000" b="1" dirty="0">
                <a:latin typeface="Times New Roman" pitchFamily="18" charset="0"/>
              </a:rPr>
              <a:t>Submitted To:				              Submitted By:</a:t>
            </a:r>
          </a:p>
          <a:p>
            <a:r>
              <a:rPr lang="en-US" dirty="0">
                <a:latin typeface="Times New Roman" pitchFamily="18" charset="0"/>
              </a:rPr>
              <a:t>www.studymafia.</a:t>
            </a:r>
            <a:r>
              <a:rPr lang="en-US" dirty="0"/>
              <a:t>org </a:t>
            </a:r>
            <a:r>
              <a:rPr lang="en-US" dirty="0">
                <a:latin typeface="Times New Roman" pitchFamily="18" charset="0"/>
              </a:rPr>
              <a:t>                                                          www.studymafia.</a:t>
            </a:r>
            <a:r>
              <a:rPr lang="en-US" dirty="0"/>
              <a:t>org </a:t>
            </a:r>
            <a:r>
              <a:rPr lang="en-US" dirty="0">
                <a:latin typeface="Times New Roman" pitchFamily="18" charset="0"/>
              </a:rPr>
              <a:t>               </a:t>
            </a:r>
          </a:p>
        </p:txBody>
      </p:sp>
      <p:sp>
        <p:nvSpPr>
          <p:cNvPr id="11270" name="Rectangle 8"/>
          <p:cNvSpPr>
            <a:spLocks noChangeArrowheads="1"/>
          </p:cNvSpPr>
          <p:nvPr/>
        </p:nvSpPr>
        <p:spPr bwMode="auto">
          <a:xfrm>
            <a:off x="304800" y="2514600"/>
            <a:ext cx="3962400" cy="1508105"/>
          </a:xfrm>
          <a:prstGeom prst="rect">
            <a:avLst/>
          </a:prstGeom>
          <a:noFill/>
          <a:ln w="9525">
            <a:noFill/>
            <a:miter lim="800000"/>
            <a:headEnd/>
            <a:tailEnd/>
          </a:ln>
        </p:spPr>
        <p:txBody>
          <a:bodyPr wrap="square">
            <a:spAutoFit/>
          </a:bodyPr>
          <a:lstStyle/>
          <a:p>
            <a:pPr algn="ctr"/>
            <a:r>
              <a:rPr lang="en-US" sz="3200" b="1" dirty="0">
                <a:solidFill>
                  <a:srgbClr val="FF0000"/>
                </a:solidFill>
                <a:latin typeface="Times New Roman" pitchFamily="18" charset="0"/>
              </a:rPr>
              <a:t>   </a:t>
            </a:r>
            <a:r>
              <a:rPr lang="en-US" sz="2800" b="1" dirty="0" smtClean="0">
                <a:solidFill>
                  <a:srgbClr val="FF0000"/>
                </a:solidFill>
                <a:latin typeface="Times New Roman" pitchFamily="18" charset="0"/>
              </a:rPr>
              <a:t>Seminar </a:t>
            </a:r>
            <a:endParaRPr lang="en-US" sz="2800" b="1" dirty="0">
              <a:solidFill>
                <a:srgbClr val="FF0000"/>
              </a:solidFill>
              <a:latin typeface="Times New Roman" pitchFamily="18" charset="0"/>
            </a:endParaRPr>
          </a:p>
          <a:p>
            <a:pPr algn="ctr"/>
            <a:r>
              <a:rPr lang="en-US" sz="2800" b="1" dirty="0">
                <a:solidFill>
                  <a:srgbClr val="FF0000"/>
                </a:solidFill>
                <a:latin typeface="Times New Roman" pitchFamily="18" charset="0"/>
              </a:rPr>
              <a:t>On</a:t>
            </a:r>
          </a:p>
          <a:p>
            <a:pPr algn="ctr"/>
            <a:r>
              <a:rPr lang="en-US" sz="3200" b="1" dirty="0" smtClean="0">
                <a:solidFill>
                  <a:srgbClr val="FF0000"/>
                </a:solidFill>
                <a:latin typeface="Times New Roman" pitchFamily="18" charset="0"/>
                <a:cs typeface="Times New Roman" pitchFamily="18" charset="0"/>
              </a:rPr>
              <a:t>Computer Forensics</a:t>
            </a:r>
            <a:endParaRPr lang="en-US" sz="3200" b="1" dirty="0">
              <a:solidFill>
                <a:srgbClr val="FF0000"/>
              </a:solidFill>
              <a:latin typeface="Times New Roman" pitchFamily="18" charset="0"/>
              <a:cs typeface="Times New Roman" pitchFamily="18" charset="0"/>
            </a:endParaRPr>
          </a:p>
        </p:txBody>
      </p:sp>
      <p:sp>
        <p:nvSpPr>
          <p:cNvPr id="26626" name="AutoShape 2" descr="data:image/jpeg;base64,/9j/4AAQSkZJRgABAQAAAQABAAD/2wCEAAkGBxMSEhUUEhQWFRUXGB4WGBgXGB0XHBoYFxgYHBcVFxYcHCggGhwlHBQaITEhJSkrLi4uFx8zODQsNygtLisBCgoKDg0OGxAQGywmICQsLCwsLCwsLCwsLCwsLCwsLCwsLCwsLCwsLCwsLCwsLCwsLCwsLCwsLCwsLCwsLCwsLv/AABEIAIUBegMBIgACEQEDEQH/xAAcAAABBAMBAAAAAAAAAAAAAAAFAgMEBgABBwj/xABEEAACAQIEAwUEBwYFBAEFAAABAgMAEQQSITEFQVEGEyJhcYGRofAHFDJSscHRFRYjQuHxM2JygpIkQ5OywhdTY3Oi/8QAGgEAAwEBAQEAAAAAAAAAAAAAAQIDAAQFBv/EACwRAAICAgEEAQMDBAMAAAAAAAABAhEDEiEEEzFBUSIyYXGR8BShwdFCYoH/2gAMAwEAAhEDEQA/AOWJiU0v5X387/lShOl/Z5/atUMobDT5Hl7aWAwJ08zr0/GvYU5HA4ommVLC2+nXpr8adDx6+ptvtbT49aGqWFtNvzpwStrp5b+VtevWnWQVwJ94/m/TS/t6Vpgnit/t/OoYnbTTz934bU4JmAOnX4299qbZC6slFEuOl9d9tPjvtSREtj15enOmlxDaemXf5sdaV9bJDaaE39396NoFMeECX9g6731+FWXhOHRI1sNTqTzIPWq5HizfbkBvbmNb/CrBg8b/AA10+b32+FLk8BhdhAZfm/XX4UggW87/AApoYrX2W36+ftrQxNgPX5FRopY6wW56cvWkNlt8+2h+J4nb+/Tr1q69nccmD4Z+0CiyTSy9zDnFwuUsCQOR8DnzsBUpSSHimytWXX4flWtNPn0qynjh4scPh+5VMSzEGYCymMBi3h3awW++4O16XjuB4VosS2FxDySYLWUOoCkAtmyEAbd2/X7PnehvH2Gn6KsWGvwrfeC46X+FXnh/ZDDscPFLNKs88JmKKq2TRbliRsC1h1NDOJcAgGFjmgneRmnGFBZQqu5YqTGNwLg7k3ANZZIG1kVkTC3nWxiB8PjV0xPZDCNNPhYsRIcTHH32UquQWt4SQL/9xfTMN6rx4ADh8BLnbvcZMIwmlhGSw7za5Nsp/wB1buxNowb9YX59f0rX1hb+z462/KrxwDgWCw8+NaR3kXBKCc6hlGZA/eWAszAqygeXpUbg/YWORInkkxH/AFF2hMceYJHq0bYh8tlLKV08OptyvQ7yD22U4zLbz+b1oyrc9OVWLhfZGIQ4iXGTtEsGIaG6KDnyEKSBYm5JsOlA+A4VZcfHFHmaJpgql7ZmjDXzNYDUoLkWo9xG1Y3Gua1t/m1GMFwFnJ0NuVdG4/xcwd86y4MJGC2VmHeeFbsMo3a4Nh6UIxCRCaHBzYlo8XiELoiICqaMbP1+w3MXymhHLGrZpQldIEQ8EgjAMjC/MD9aRPx3Cw6Iqk+/+lD8HwhHw2JxHEMU8CYfEthyUGYMY2CtlFiSSxIFhyvUnhf0fQyrE7zYq2JLNAY4sypFbNE+JfJZSylTbw6tbW16EupivtNHA35I47WZyQBa3K9YeP25Ch3Dey8MeGxWJxuIkiXDYl8NeNQ2cxsEJVTrdmJA6bnnR6TshEeJLghM1jh/rN2C95YPkyclLE63tsDppWh1N/caWCvAPPaH0ppuPk7EVMxfZmJMZhIoXnDSSDPHPHZlVTcuGACOtlOgJ33p/jfDopZcZjMZO0eGglGHHdIM7umVWCrqBZiRsb67Wp++he0A5eMsedQpuIE86OcH7LYfFY2SGDFiaBIhLmjyl2ubd2L+HMCNW28S6a6Cu2PC4cK6LE81yLvHPGUdOhzABXB1Hhv9nc0ry3whljrkFy4qmGmqK0lMmWuedstGid3lQMV2d7zM8Y00JA9NbVgnohwbtHHFKUlPgYDXobb1XpFDapE+octbiU7E4IqbGopSup8Z4BHOvewlWB5qbj+hqlY3hDIbEGunJ0nuJHH1HyALUoGpsmEI5U00B6VzvDJF1kTG1enFmpsxmklTWUpRNSZLXFU8mMobeszGnXUSQjxJhlMd507+0POgQkpXemqLqRXgQ+MRp88/7U8s9ydfL30NC1sCpRzyKPGgkJrga/I/vSg++vzb4UOFKFUWdiPGgiCNNfL3/wB63ffX52oep2+NOqR8/CqLLYjgS8l7a+fz7q13R11209/9qbjYfPWpCkfPwqipiO0KWFrgX8vd/aiEDHINeVRoSvw+POnBKoPt+Faa4BF8k1ZGvvy/K4rbM1t6jrOvz1pwTpbzqVDWDcTmvVp7L9s44cI2CxuF+tYcuZEAbIyNvYdRe5uCCLncHQJIYyaYIT5+FQlisqslFoxf0mTfWsNLDAkUGFBWPDg6FWXK2ZrfaymwIHh89b5xnt5C0E0GCwhw64p8+JZpC7OCbvHH90G5F9hmNlF71UWRPn0/WkmNaTsj90vT/SiPrsuLGGIJwv1aJe8Fo9cxc+HXW2mm1P8AYjj64qTheCyd3HhXaeR2cWd1RyGtYW8bnmd6520K/Pwp2PDod/npQ7LN3DoHaH6R4g+MbCYXu8TMWgfEGTMDGhKLIibBiqjoL2PitTXC/pIgjjwAlwJkmwcZiRu9yqBkVO8CZTdyEG40ubGqYMKuvrp6VJh4epI6Uewzd0O8G7coI+IR4jDtKuMlaXwyZSuYkiMnQ5R1HnpVg7O9t7YeBJ4GaTDx90jrM8aMuUKDJENGIAG9+oteq5heDqEzWuaGY9HWisNg7pZeO9q1ODTDBdRK0zuWvmZi523/AO5zJ2qtdmO1S4LGJiXjMoQNZQwXVlK3uQdgTQHFZudQJK08dI0ZWO8W4i00ssraGWR5D5GRix1/3V0T/wCq8JdMW2ADcRSLuVlMh7vY+Pu+R8Tab2YjNXLmFarmkmXTRa+NdtTiOHQ4MxkOs74iWUsP4juZSfAALay9eQqxcK+ldUwsEc2FeWfDx91GyzvHGy5QqmWNT4mCgb31FxlvpzGtgUurDZc8T28EmEwuGaFj3WK+tzNn/wAYmR3KWIuP8S1yTsN6Iy/STBNjp8RicCHSVUWO0mWaDItrxTAA6kk6WOu/Wh4XAySG0aM5/wAqk/hVgwXYidtZCsQ/zG5/4j8yKZYpMVzSLW/0ur9bw0owrtDhY3SNXmzSM0gVTJJIwN/CpFtdyb9IvAvpCg7mTD47DHEI05xK2coRIWzEMP5lvf3kWNQouymGjtndpD/xHuGvxpZhRARGir0sPzq0cEicssQzwfjsRlmkk4coWQhozh7wSQWAFo5VUHW1yRluS3I2DXbftA+OeP8AhNGkS5EDFnc3tdncjUnKOvPU3obFimU6EjQdd76/Cnf2vJ95t+v8ut/yrohiS5ZGWR+ASMHKdopD6Ix/KnRwPEN/2XHrZf8A2Iqe3FXO7H3nr+lRDjnNrk7668qo4JiqbNL2WnO5jT/U4/8Ajekt2IRiHlxcag6WVC509So501JMx5nbz3pXcEqDrfTrtbW/t2tWhgg3yjSyzS4ZaezXAuHYVy3fYh2Ghs4jU6c1UajTYk0fxvCoZ9Y2DA7A2B2vpyNc7GDW7b2ubb7WNred7b1KwchTLYkaG++/8vs9K6oxUfBzyblywxjuygueXkRQjEdk2G1HsJ2jdbjUjTLfXpfQ+2i8fHoG+1GOeouOlr/GndC2znM3ZpulQZuAOOVdcWXCvs5X1Ab06Ur9mwt9mSM+tx+RpHCL8oZTkjisvB2HKosnD2FdxbssH2UH0YH4XqN+6ccZzOl23sRYA8tOdTeHG2Os00cVbhklr5bDzpv6m3Wur8c4SGFwNaq7cJFK+lgMuokyqdzptSu4NzpRD6qbfPP+1OLhWuf0rdpB7gMEB00+TWdwelE1wp0+dh/WljCnX0o9pA7gL7k6aVsRb6UV+pnSlDCb03bQO4DFiPTypYQ9KKDCnT3/AD7qcXAsdAPKmUQbgsA32pS3sNL/AN70aXgshIsp91J/Y8g/lI1o6i7IEqD935vWwD90b3okcEwP9K0uFJ/ChqbYH5D93latd2bDSiq4Q1v6noPnejqbYF90fF4f6a04kW3hHT30VGCOvz50sYIm3v8AdW1BsCxFv4R/ben0XVfAN7/09NKIfUjr7/fvTycLa6262Hz7aOoNgfFa32B0v6/2qfhpACP4Y2ty5f2qVBwKQjQefu/vRCDsxMxGnnt18vbRoFknhHFUG8SEegta/T4VZ4uDYbFDwqqMeRAtrtryoFhux09ug9OV+vrrRrAYePDEd9iYY/8AXIinTYWJ8qnNwq0+RoqXxwVRuG8NLuj95nQFmXunCgL9piQn2QbgtcDTnT0nZ7hhyjKo7wqqeO3iZAwW55kOrC+4I01ov20k4fIgljlcyxFrmBGYeMeMs4XKNCC12F1J5kGqTNAlzEIJnKJ3qJLLa8YCP4Vz6qEWVcqqWykHwlTSRnsrodwp+SLxbsnEWhGFdWMriJVY2/iEsACzCwPgIIJvtpqKJxfQ7i/+68EQ/wBTOfcFt8aY4DKsWLw+LWKHIEksjyk3dBfcJ4ZQGSwy2NrjU1a8b9JsjG3/AEsdpDG+kk9ls2WVGVlDqSLXA0zDQ3tU57uXCVFI0lywVhfomwy276eWQ9I1VB72zfhRnBdjcFD9jBiQj+aUmTlvlPh9woRJ20xbswjd2I7tl7nDr4lbKHQh0dgRmIV7lTl28QprFdoMXKfA+IKSRyBTmENmizNnQI3JAmZGuT4su4oqNekK237LXNgJbALAqKOQQKLemwoJiMG5LqFQncqCpKi4N7b2/Wq20s17TCNmitFJ30hfSVgY5yDcWGgzi9wwuLHVtsecLOkwfD3hBYJCNHiZ373D3DWU5WOW97gJqdDVNtVdITW/YcxEDBgTEBYknbyuPID86jWAUgxDS4JsNCT066VfuI4RJUSWJg0coDK1tCrgEH8PdVVxOBNmN99T52PX/dVYOM1aJyTi6YOULmA7oXyjoNtb7c7UgItr92tswbYbAkWt0ubeypy4Q5lsRfKLG3K2g2pCYUlbX0uFtbqb79LinpC2RzCub/CGgtY2/mvbW3+YW9KQ2HTKP4Y6X03F+Vt9fhRFcIwbfcX1H3L20/20hsEcl76b++43/wBtakayIIEDN/CW+hO2lhz01Gt6cVfs+Da3/rpYcrjX2VJbCnM2uoU623FtvdWPCygG/Tl/l09bDStRrIhiJzeHdQOvIG9+ZsL6Vsxk5bJbmPRQL26DS9SzGwLC48I6dPDp00NLXDMLa8jy6rc266G1E1kBoD4/Dvv5agj9PbSlhbNH4dQNNtRc/wBvZU9sM/iufXT7oB9nL3ViYZrqQdlzDTazHS3PWsYHJA2U6aE392/41KXPmBAtbxWvyY7XtoNbVKGGazC40Ntup1sbeVTIOFSFgOvh2+6enrzoWkYjYLFSIvPTw3vzvfbryq14HH974ZF1sPUaD4HpQ/C9nZGW7GwPiN9Nbkb+2isOEihN2e5AA09LfhUMkoPjy/wUhGS/Qi8Q4GbZgLr1/XpQM8D/AMpqw47tUEXKpCjbqar/AO+AGmb4CjjeWvqSNJQv6bKCvChpfrr6UteFj5+NW4YfbTnet/VvLyq1E9io/svT59tLHCxrVuTCg20o7w/goYE5b21tt7L0snGKthVvhHNhwvypX7L8q6NHxXhy6SLKrDcZQfcRSzxrhnST/hU3l/6v9imn5X7nPcPwm52q2YHgASJpFiMrLqFGmnM0XXj3DBsJP+BqYvbPAqLKZF6WjNJPNKvpixo41/ykimS9t3jJRcFBGymxDgsdOu1GuyfaBMdKYJ8LGDlLBoxYabgjlv1NVDjcvfTu+YsCdCRYkXJFxc232vVm7BdooMGkiyhgWbMGVb6WAsdb8vjWywqDcU7/AFZoS+qn4HO1HZqONjlGlU+Th1uVdMm7X4B9G7w/7DUNuOcLPKT/AIVseaWtSi7/AENLGr+lo5+MAOlbGBHSugftzhfST/hRHheBweMRmgzWU28S21sD+dM+ojFXJNf+CrE3wmv3OYfVBSvqgq48U4UEJ0oS0XlV4tNWiTtOmCYcIL/Psqz8I4QGGgGa2l9s3K/lQ9FtyqxcEnsRSzbUXQY03yUniHHcQkjxRO5IR8pigUWdGYAsHQlkIC3IIylrXNtUftnEyPHlGJys7wsrTGPxBBp4GBWRSHOoANgAtwaK9vsD3c4kDT5WOfLEtwIpARirGxsfADZvCQTVblwaMzJ3GJeSS7AyNlLShGzWzMLsGdWswZiHK21BPPw1ZfxwN4qeVowshj7yHunLyOZC6NtKFKnMpE0ZYFifCCFGtPxt3ZKJisPGM5de7XNlJlZvDZiLK0SFftNkl00zComBiztDIsMARw0LBmupdUJLNe7ROylSvMkXB1NSoI2jRVfE4de7DrtdjHKsWZCLqx8LsQAtwyOLg0WCyJFjDIYc0mIdXXu3WNApRspTLHZSrjuz9kWJFwSNKbw0NlUyQSkw6OS+UCKUWiZVY+EK8gOgyEOL70SdkaRv+qkZpJBMO6jJvIvfDOgRTdgcjaFbiU3N1oejhu6lkjnkQpkmuxVbZyqmOQWAS9vCfCGWxJogHsRw5klZBBChZu8iDnNZ8ObSQhrG4Yqw7tjl8S2J0JcbGhVRhLh0STKrrGmdlDJJ42Qvd8olaNg33U0aymosEDRgh8MjPhiXkDMLvGwC2MdzmClgwddADfXepMV2JAkw8SSJFICLaPHIiFxcJllBVmZbWylyAbiswkTvQI7jESNJEuTKqmxjWYEDvCh8G0is17EWy7U7HCrMUWLEs0rGWAu2QtmTwt9pVZhILFxfONBlNqXJxAOyu+ICn+NC4RLgBw7Ag+LPE7SMNvDfwi1qf7K9kJ+JSSIkskGHgfRmHj8QDeBCBqwCvm0Fsp1JICTmoK2NGLk+BUGHVykiYWILIRrK4Ns09kuSraXRomNsxDLfKSCWUw7RL/iYZGQOyKdGKSxX7psxVrHVRcZg/MXBPQsP9HOFhvmfFSlrkkyBRdlysQEQW09x1pjF9hcCrJJJJNEE2zTIgOv8xKXf2k9KRZkxnAE/RrxlGD4F3DWUzweErZSbSQEXOqt4hYm4e9EOKwKC2++npremIcHwfBsrxSxB0Byn6y0pH2tQocj+ZuXM1LmxAmjEsVnje5Vl1U3PpuLEe+q4OG/ySygvLHff8fve++X41oKlt/1+16W+z8ayadg4OTa5sejHTl52phMWQoGW9jb25r7W30tXUQJByX8rHrvrbcelaTJYX66+lNjGG/2eV/YGJOttuXsptMSQB4bgNm9/LbyrGJJyf/z5/a/SkMFsOut/hb86b+sNc+E/Zynre2h23/SlDFHw+Hp/68tNL7+ysYeyx3Oul9N9rG3tvbekoE09Df1/l9lN/Wjr4eQv6ZbXOnnen8EScoy7XHvGnt1vWMLTDqc1r8svwv8AnRrB8EDEHXLfX05ct96I8LwQALMN/wArfPtob2m7TLAvpsBUHkcnrEqopK5BJcFBEPEbny+FM4jjkUf2Qq1yHi30gliQp91VjG9ppH51KUsa++VlIwm/tVHYuK9tkF/Ff21TeK9uCb2Nc5mx7tuajtITUpdZCPEEVj0rfMmWTHdpHfmaGHizdTQy9arnl1c2yy6eCPQPeX+fWtib9aF/WBb59tK+sLXsnl0FoZNvnerhwd/A3p+dc9ixI0qz8ExpHpvrt7fKpZobR4Hxy1kUzicn8Vqil66vN2Uw0xztCASP5TYeuhpOC7H4WIgiHMRzclvhsaj/AFcCv9PI5V3laz11PtRhsJFh2eXDKwAsCqhWBO1muD7q5C2JFza9r6X3tyv51XFl7iuhJ49XRKzVmaonf1nf1QSiXeszUa7B4HD4nEFMQ2y3VL5c5vqLjXQch+VdBXshg0fMIBflqxH42NQydRGEtXZWGGUlaOSZ66X9FZ/gS/8A7P8A4LRfFdnsPKtmw6eRC5T7CLUzheDDCBjh1dQftLmup0+0VN7HzFq58uaOWDguGVx4njlsDu0jeI1VpJKl8axbEm9AGn1ruxx1ikcsntJsImbfX52qXg8WVI1oAZqXHMLinFLZxeSTE4fLFIElU5kLAEX2texK3BIzAXFzvciq1h+wGNlt3uLjXKQUt3khUCwG5W5yqouLHwjpVh4DGrWB+fOq3xTiE0U5ifE4s6FSsYyWlD6KCq6oyXItc3teuXJCnUeC+OT9h7A/RlhgD9ZaXEFrKVBMMdgbjwIb388351Y8P2MwOhOHy5bnMZJbi/2rsX521vvzrmGGxsyHOBjW7uVyxaZ0LwZC4uufR1XK9lBBBJOlbxEmJxLPG3iWSGORe9lMgXxxoZoyufQuGDR6hQzXtlqDxNvz/P3LKdeiZ2uxmEWRUwmKYLC8TafxNR4D3Ml90TL4djbc5QKEzlWzRrJiZY5EkYZVIUSZ2e+Xu1zRsURyBlC5r65a1jOIOrLL/Ais8mHlSNSxAa5dXjJs8f2soBIFrX0FR5uIsqSxfWsxiIWLKilJUVTF9sC/+E50bTKCCbgCrxjS/n+ibfJLkw8YXvGwspsCG717ZMgijJKs+Zgkt1uQqgSAGxANPYbDvmZY8Lh1eNldc7CTwyM0sXjCnOpT+HnLBbFb2axqEcSJHsTi5I5oibXNxKE8RsAFlRTGl7WGUC+q0jEwqIw64Uh4GjEvem6i6BSGR3uUZyrBrAKGtci1b9TEqa5BLYiBUmiCMqa5u7WN0JDuPHy7xiCGjZTYnVvBcR7t1YYue8T90zwi2bDXciRWtcgE3yvyew2p2fAuhaDuYEMjTd2WJJDI4vDnyXMiZLKxyqQ+5DCokXHJFyzd+i94yrKFRWkBiSyTGNjZiUdhmFgfED57yjeA/J2txpDIk2IbNAJEcqq5WBGdszImaE6jObEXHMaxMYHkk71sKWYkofrEwcr/AB40H+IWsEkBjLEDSQXA0YjoIgEZI55mki70RCNHZWV8oUqAhOSUZgbkWIGhuaewypKwLRYqWOezKGkJu8euJXNnRX8IzBjtYDKaWkvC/n9hrb8mY3vVBiy4eBlXv4rZle0byHKjkC0g8SnNYsEXc2NG+w3E1E0uEeaORcQTPDlstpCoeVAuYlRqTYgWKNpqKB4PhrBFY4aJjGXJu1+9jaASKTlDKWCHOj3sbWANrVnE88bIFOFhOdmhkW5CyokYDkjKvduQGD5bDO+g1WtL8GXwyz8bw7o9rjXTUfdOnLqKrnfuFLZuef2hrb9bnarPLxOHG4aPEqLB1GZdfC40kX2EG3sNUrGSxg89xffqb87bWrpjK4pnO1Ton/WGz2zC+W4NtLFS1rW8zWJiGZVGYWJy7dNRc2/zUF+tJf8A2+f2tbEa7bb1sYpNL35X36HNfXrbajZqDn1lwT4hfLn1HQG2nI2vWNinUA5h/Ly6rpy1sNKB/XI+nTr903tr9629NLjFstxyN99/5Tv16VrNRYjK128Q08G3IC/sFlolw3FG63Ydduig+3TSqS+LXxW5gZd99L89t9/Knkx6A6X5238st9fXatZtTt/Dp88ZFxf9bVQO3nCWkF+mlM9nu0yoba7nfppbn61dJO7xSXW17aipKOjb9MZu0vlHnjH8JKk6ULkiIrsXHezlibDnVM4nwPfSo5ekjLmJfH1DXDKWa1U/F4IrUFlrzMmOUHTO6M1JcGqytVlSGOrjGbetb+uH59KBfWNBr86UvvzrrX0VnjUHocWbir/2YkujacvxtXJYMSQRrV87K8ZRQVZgL6E+7WhLmNGXDKdjeIyJI4SR1AJ0Vyo3PIG1OwdqsYgsuJmA6Z2P41K4j2PnaVjHJDIp1vny+egOvPfSo/7lYvrF/wCUUGk/IydELG8Znm/xZpJP9Tlh7ibVGE9GB2Hxh/8Atf8AkFPR/R9jjbwxgdTILe3ShaRvIDE1KEtN8SwhhlaMsrlTYsl7X52uAd6KcA7LYrGI8kAVghykFspJsCcoIsdCOYouSStmSvwQBNRPD9p8XGLJiZgP9ZP4mph7A40bqg/3im/3Ixf/AOL/AMgoXFm5RCxPH8TIbvPK3rI34XrpX0Q4pnhnLszEPbxMW/7a9aoX7kYvrF/5BVx+j8nh6ypiLWclwyMGF8oXKQDcHTfb0qWaO2NqKHxyqabE9rGszaVT3xGvxox2m4kJGax+dqq7A338vn310rhJEfLJvf70pcSb/wBfOh2tiazW+/nWsNFz4BxLUev4mp3bl5cqyRSmMlLqFQNnkiZXCZt1PhuNNwRsTek4HEFDvsf11q2fthpIHjVlDlfAXvbMdr5SCPUaiwNJkjtygxeroryNGxS0uKkRwY1VFaNSUVLIAECiytMhVc1rA3IJFRsTw4d0THh5c0Z8LSOLFVzyt4O98QaF0bLGvJiGIJrIuD8QdixxEMYaTv75spE5zfxFCI1hdm0GXQ8rCpR7LudZuJnUDMqqxDKq2yfaSw3sOQNqj9XpMtcfbRrDwKxdRBh1SZDMhz58qvaFo1IQk93Ic+UEFch1YbxocXlkhkfEwxyRs2FksoPhGfK7gNaWM3yFgoAAW99Kcbsnw9V8c88nmCq766XDbWt7aeg4RwxCf4bvqL3kK7AgG0eW2l/W9HWb9A2j8gb9oxxKY1xTnu1WaHIRYSMqrNGSASNGYZlOQ5Be99CEvdvMjJDipUlzQsHLIWAA7oIwYAuiqt1N08A0A2uPZ7h/DCFAwcJA0GcGS3X/ABC3Wq/xtML9ZlRZ2w694jrFEpAjdFlQMAit4wyqcqlfDL1WwH1J8oP0vwBZA5iy/V17yGKOXvCyOSgLHvVU371GWRbgFlGQHTUUvhMmOxQlOFwKmKSSQMVBtGzqqyBSSqkA2IFzlI0tzREiyCKV0xMhKPHITmdQ/wBmJlYFboWYAx5h0vrRvhXHn4YuJKYZhhiwkOZwGUZu7db5iGYMpUAagqAxNLkuuBo0MzcM4y/ikMEDasQ7RkXMiuWOUv8AzIrjQZWvYC5Jh/upP4zLxBEuxktHma0ul5NludSLi29XTifCHxMaTQOWjkTMptyPIg8/I1VMV2XxXi1Y69N77m/sp444tef8E5ZJfBFl7M4fODJjJXPMAfaAt4SWkbQW28/SoycH4dGtx30ljmu7ry0/lQNa52vap/7oYgkHxbX25k66fGk/uZPa2tttv8w5/G3lT9qHwL3JfJGi4kkIMeHjKqRcqXLX8Nr3Ym2nIUImxDuoFr3bTXnbarB+6EwYb7HW3QEAb9B8ab/diZVB13DWtzuRv10qlC2gGs73Jy9G3GygjfmPLyptXdQulwDca/eAsPLa9Hm7Py5j5WW9uTA8uQ/Wop4W5Cg8zbbbKNPXQ1qZrQKZ3uwtsuU69Lanqa0zuQvh8xr90WPpteiT4Frtcm+W503va6noaS2DKhfF5bfeFzbqNbGhQbB7O9n8PUnXbOLe3cW9aU7Pe2XU3G43NtAeVrDTzqccGfGS3UHTcLYi/S9hb0pb4Q3HjuRcjQXJGXUa636+VajWC0mcZiBoTffax1sOe9Wbg3aOWJwbWsST4h1FxflqQLedBpMNYOM32Tblrc2JB5bUjIcyjP8AaG9hzOtxz1G9YD5OscP4xFiVyuAG+zfz6UzxHgF9QLjqK5lhcW6DMH/ze0G2/XW9XPgPa5gQrMCLDl963L261qa+0D/IK452WuLqK55xXhDRkgivQ2ExMGJW6sATpQPtJ2TDgm2ttDU5qGT6ZcMpCUoco89vHam6t/H+zjxk6VXDgzXm5ellF8HdDPGSLMLW+fbTgA1+FbXUDT5H96kKd9N9fh8eteseeNIBp8+lPo1r29lLU7afHy+HWnRz0+RRAbXFsLWJ/pSxjX+8ay+2nn7P00rAu9EBJweOYHVjV84ZiTPA0Szd05+yxF/Yegrn6D8Pk1JhxLLt1vQatUbwzON9jcZAxZ071SSe8Q5gfMjcGj/0UYiaOZ1PggILPnW3j0AINr7aEeVQIu0Uy6Bj7/Om5u0MzCxY79fhSPHtHWQylTtFx7W8VQsRG3h5fnVFnxj30Y0zNj2YknW9RHxem1PFKMUkK7btk04x9fEfKm2xLHcn52qE2P308/fTB4gdPbRs1E9je/wreVfn4UKfiJ108vdSG4qbjTz35fppQsNMNZF19dPSt92lx050APFWsR7Pn3Vr9qtfztbf41tkbVh8ItvP+v6UsFfw/rVbPFm6fN+nwpJ4q1/69b8/bQ2QdWWTvNteevpTLMOvL40A/abEAez3eXtpa8SYknqOvK29bZG1YcjiU29n53+NqK8N4D3hFh069Nbe2oHZ8F8oPXT4V1rgWAFzpoBdvM6WW/T9KE5qEdmBJydIgdn+zgjAZuX6ajpvUTtVwsSypNDDMkqEfxYpIwTbnlL76b21GhvVrxTN7Bt+lqEYuVhXPByyStlZJQVIrJGHhVhLFjCHz5gyooHfEGRUZFBVSVU2DAaCheN45gGbMcI8jC+sssjDxEFjk7wrcsASdyQDuKOY/ikqbUBxvHSb95FG/wDqRTv6irdle/8AIndZJwnb9YkWOOPIiiwUXAA6AdKU/wBIJ+78KG8Nx0LzIv1dbsQvh03P3dufSm/pCyROUjULbe1NrFehbbJsn0hnoPdTY7fk1zV3JNP4aIttQTXwM4/k6RH24J5n3n21Ii7Yk9fx/GqpwvgjtrapsuGSLfWnr8CFk/ei+4U+qr+lYePxn7UUZ9hHrsapGK4sF2FCpeMtWbSCotnSH4vgjfPDb/S35H9ahyYjhzW8Todb5kJHlqpNc9PESedbXFE0t/AdS+tweCW/cyxsdbDNY7aWDWO9CsfwGaMqTGbfzb66nX3WqvJPRPB8Wnj+xK6+WY2921NYKYMxPeIGBU35fnUKbHWYaaXN99uXtq6w9onYWljilHmuU+9aXIcHKRmheM9RZx+RtStN+GFSryjnwx4trv7evu2rQx4B8rHrvrb8qu0vY+GUfwZUPkfCd77HnQnG9isRGb5CdtvLz9lSccnplVPGQ+GdpGjtYm+n53/Kuodl+2qyeCTUG2/xrkbcDnW3gO9/6VZuy/BcRnHgPL89+u/wpobSVTQs9VzFnUeMcEjnTMouD76Hx/Q8pALShSRcjLexO4verb2awrIi5/5fibbfn7BR/wCvrXJnz5E9YevZbDig1cjyeJyANfk/2p1cQdfFtp8D7ulBlkGnx/KliQfPp+tdCyoR4wymKvbXz9340+MUddev4C/pQISClhxr8KdTFcA8uJtbXy+eo1pxcXoTf5H96Aq4+Hxpeca/Cm2F1LAuM8+XTz2tWmx+h152/O9/ZQPOtx0+bVrvBbz/ADv+lHYGobOM13+HXy9tM/XPPn8mhBlF/L+n60gyD59dfhQ2DqFXxx68r+78KjvjDbfp+HxocXHz8aRnGlK5jKBPbEHXXy939qYfEba1EZx8PjSCw+fT9aR5B1jJTYg66/POkGXbXy+ffUUkfPp+tJLCpPKx1jRJMpsTetd6bjWomYVhcUndH7ZJ7023+b9a13pvv871DLitd4Pn41N5hu2TUkOmvOnEkN9/L3391DhIKUJB8PjWjnM8RcezvFMhW55/pXa+yHaONtGYajX4fPtNeZ1xFtvnrRPAcfaM6MR03ro72PJHWRB4pRltE9ath1cXUgg9KF4zhh1riXAvpOkit4jy6+29dE4P9KUMmjke0W/D9KksU4842mgucXxNUTMbwi/Kq1xLs2Te1dAw/HsNKLgHXoQf60qT6u384B/zAr+Iq8eomuJxZJ4ov7Wc67I8AZcWjMNFDN7QNKr/AG8w7NKxrs+F4YFcOtmHOxvodOVVXtPwAFmuPQ08M0ZzaXwLKEoxtnERgzerH2d4WWYVYW7Mi+1HeDcHCbDWr61yyblYifDZI/DVG40x+NdK4phrLXO+Nwb0btWgLhlJxbG+pobK5o5jsMKEywVx5oyfg68UkRhMaeTEGkmGtiKueO6LPVkyHFGiEGKoOiVISuuEn7OecV6LDh56KYacaVU45SKlR4s1ZSJOJdIJEO9qL4LEIuzEejEVzxeIkc6cHGSOdPshNWdYw/FIreLX1AP4ipo4/Co8Nvw/CuNHjx60xLx89aSWj8jJSXg7Die1a2+17qGN2tX73xrksvGiedRv2n50m+OPihu3N+SKoFKC7+lv61lZUYpF2OKm3lTqga+341lZVUkI2OIu3pb+tOWGum9/j/asrKYQ2PytSWH43/pWqysYbY6/PzzpttrVlZQYyElvn0pvp5VlZU2OhJPz7LU01ZWVKRRCTz+d6S1ZWVFjobbnSTWVlRZRCCK1asrKmxjVq3asrKFBNgUoVlZTIBi0/DOy7E1usqkW14EavyG+G9oZ47ZWIt51eeCdtpzowDA9f7VlZXp4ZOS5OHLFJ8F34VxUPZu7CnqrW/KrhGBKgzDW2/P21lZUurSVNB6d22gdNgFvTuEwi1lZUnOWvkdRWwzxXDCxFUDi+CXWtVldXTNuJDMqkVbHYNaCYjCLWVlWaFTIT4cU0YRWVlTpFE2ayClAVlZWCbNaLVlZWMNNIaYkmNZWVGcmVikMNKaaaU1lZXFOTOiKQ2XNJzVusqLbKUf/2Q=="/>
          <p:cNvSpPr>
            <a:spLocks noChangeAspect="1" noChangeArrowheads="1"/>
          </p:cNvSpPr>
          <p:nvPr/>
        </p:nvSpPr>
        <p:spPr bwMode="auto">
          <a:xfrm>
            <a:off x="155575" y="-708025"/>
            <a:ext cx="4181475" cy="14763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6627" name="Picture 3" descr="C:\Users\Reetu\Desktop\index.jpg"/>
          <p:cNvPicPr>
            <a:picLocks noChangeAspect="1" noChangeArrowheads="1"/>
          </p:cNvPicPr>
          <p:nvPr/>
        </p:nvPicPr>
        <p:blipFill>
          <a:blip r:embed="rId5" cstate="print"/>
          <a:srcRect/>
          <a:stretch>
            <a:fillRect/>
          </a:stretch>
        </p:blipFill>
        <p:spPr bwMode="auto">
          <a:xfrm>
            <a:off x="4431632" y="2514600"/>
            <a:ext cx="4547936" cy="1600200"/>
          </a:xfrm>
          <a:prstGeom prst="rect">
            <a:avLst/>
          </a:prstGeom>
          <a:noFill/>
        </p:spPr>
      </p:pic>
    </p:spTree>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chemeClr val="tx1"/>
                </a:solidFill>
                <a:latin typeface="Times New Roman" pitchFamily="18" charset="0"/>
                <a:cs typeface="Times New Roman" pitchFamily="18" charset="0"/>
              </a:rPr>
              <a:t>NEEDS OF COMPUTER FORENSICS</a:t>
            </a:r>
          </a:p>
        </p:txBody>
      </p:sp>
      <p:sp>
        <p:nvSpPr>
          <p:cNvPr id="3" name="Content Placeholder 2"/>
          <p:cNvSpPr>
            <a:spLocks noGrp="1"/>
          </p:cNvSpPr>
          <p:nvPr>
            <p:ph idx="1"/>
          </p:nvPr>
        </p:nvSpPr>
        <p:spPr/>
        <p:txBody>
          <a:bodyPr/>
          <a:lstStyle/>
          <a:p>
            <a:pPr>
              <a:buFont typeface="Courier New" pitchFamily="49" charset="0"/>
              <a:buChar char="o"/>
            </a:pPr>
            <a:r>
              <a:rPr lang="en-US" sz="2400" dirty="0">
                <a:latin typeface="Times New Roman" pitchFamily="18" charset="0"/>
                <a:cs typeface="Times New Roman" pitchFamily="18" charset="0"/>
              </a:rPr>
              <a:t>To produce evidence in the court that can lead to the punishment of the actual.</a:t>
            </a:r>
          </a:p>
          <a:p>
            <a:pPr>
              <a:buFont typeface="Courier New" pitchFamily="49" charset="0"/>
              <a:buChar char="o"/>
            </a:pPr>
            <a:r>
              <a:rPr lang="en-US" sz="2400" dirty="0">
                <a:latin typeface="Times New Roman" pitchFamily="18" charset="0"/>
                <a:cs typeface="Times New Roman" pitchFamily="18" charset="0"/>
              </a:rPr>
              <a:t>To ensure the integrity of the computer system.</a:t>
            </a:r>
          </a:p>
          <a:p>
            <a:pPr>
              <a:buFont typeface="Courier New" pitchFamily="49" charset="0"/>
              <a:buChar char="o"/>
            </a:pPr>
            <a:r>
              <a:rPr lang="en-US" sz="2400" dirty="0">
                <a:latin typeface="Times New Roman" pitchFamily="18" charset="0"/>
                <a:cs typeface="Times New Roman" pitchFamily="18" charset="0"/>
              </a:rPr>
              <a:t>To focus on the response to hi-tech offenses, started to intertwine.</a:t>
            </a:r>
          </a:p>
          <a:p>
            <a:endParaRPr lang="en-US" dirty="0"/>
          </a:p>
        </p:txBody>
      </p:sp>
      <p:sp>
        <p:nvSpPr>
          <p:cNvPr id="4" name="Slide Number Placeholder 3"/>
          <p:cNvSpPr>
            <a:spLocks noGrp="1"/>
          </p:cNvSpPr>
          <p:nvPr>
            <p:ph type="sldNum" sz="quarter" idx="12"/>
          </p:nvPr>
        </p:nvSpPr>
        <p:spPr/>
        <p:txBody>
          <a:bodyPr>
            <a:normAutofit/>
          </a:bodyPr>
          <a:lstStyle/>
          <a:p>
            <a:fld id="{EFB39A3C-1C9F-47CE-80C9-09C0B4E39E6D}" type="slidenum">
              <a:rPr lang="en-US" smtClean="0"/>
              <a:pPr/>
              <a:t>10</a:t>
            </a:fld>
            <a:endParaRPr lang="en-US" dirty="0"/>
          </a:p>
        </p:txBody>
      </p:sp>
    </p:spTree>
    <p:extLst>
      <p:ext uri="{BB962C8B-B14F-4D97-AF65-F5344CB8AC3E}">
        <p14:creationId xmlns:p14="http://schemas.microsoft.com/office/powerpoint/2010/main" xmlns="" val="2856541993"/>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u="sng" dirty="0" smtClean="0">
                <a:solidFill>
                  <a:srgbClr val="FF0000"/>
                </a:solidFill>
              </a:rPr>
              <a:t/>
            </a:r>
            <a:br>
              <a:rPr lang="en-US" sz="3600" b="1" u="sng" dirty="0" smtClean="0">
                <a:solidFill>
                  <a:srgbClr val="FF0000"/>
                </a:solidFill>
              </a:rPr>
            </a:br>
            <a:r>
              <a:rPr lang="en-US" sz="3600" dirty="0" smtClean="0">
                <a:solidFill>
                  <a:schemeClr val="tx1"/>
                </a:solidFill>
                <a:latin typeface="Times New Roman" pitchFamily="18" charset="0"/>
                <a:cs typeface="Times New Roman" pitchFamily="18" charset="0"/>
              </a:rPr>
              <a:t>HISTORY </a:t>
            </a:r>
            <a:r>
              <a:rPr lang="en-US" sz="3600" dirty="0">
                <a:solidFill>
                  <a:schemeClr val="tx1"/>
                </a:solidFill>
                <a:latin typeface="Times New Roman" pitchFamily="18" charset="0"/>
                <a:cs typeface="Times New Roman" pitchFamily="18" charset="0"/>
              </a:rPr>
              <a:t>OF COMPUTER FORENSICS</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pPr>
              <a:buFont typeface="Courier New" pitchFamily="49" charset="0"/>
              <a:buChar char="o"/>
            </a:pPr>
            <a:r>
              <a:rPr lang="en-US" sz="2400" dirty="0">
                <a:latin typeface="Times New Roman" pitchFamily="18" charset="0"/>
                <a:cs typeface="Times New Roman" pitchFamily="18" charset="0"/>
              </a:rPr>
              <a:t>B</a:t>
            </a:r>
            <a:r>
              <a:rPr lang="en-US" sz="2400" dirty="0" smtClean="0">
                <a:latin typeface="Times New Roman" pitchFamily="18" charset="0"/>
                <a:cs typeface="Times New Roman" pitchFamily="18" charset="0"/>
              </a:rPr>
              <a:t>egan </a:t>
            </a:r>
            <a:r>
              <a:rPr lang="en-US" sz="2400" dirty="0">
                <a:latin typeface="Times New Roman" pitchFamily="18" charset="0"/>
                <a:cs typeface="Times New Roman" pitchFamily="18" charset="0"/>
              </a:rPr>
              <a:t>to evolve more than 30 years ago in US when law enforcement and military investigators started seeing criminals get technical.</a:t>
            </a:r>
          </a:p>
          <a:p>
            <a:pPr>
              <a:buFont typeface="Courier New" pitchFamily="49" charset="0"/>
              <a:buChar char="o"/>
            </a:pPr>
            <a:r>
              <a:rPr lang="en-US" sz="2400" dirty="0">
                <a:latin typeface="Times New Roman" pitchFamily="18" charset="0"/>
                <a:cs typeface="Times New Roman" pitchFamily="18" charset="0"/>
              </a:rPr>
              <a:t>Over the next decades, and up to today, the field has exploded. Law enforcement and the military continue to have a large presence in the information security and computer forensic field at the local, state and federal level.</a:t>
            </a:r>
          </a:p>
          <a:p>
            <a:pPr>
              <a:buFont typeface="Courier New" pitchFamily="49" charset="0"/>
              <a:buChar char="o"/>
            </a:pPr>
            <a:r>
              <a:rPr lang="en-US" sz="2400" dirty="0">
                <a:latin typeface="Times New Roman" pitchFamily="18" charset="0"/>
                <a:cs typeface="Times New Roman" pitchFamily="18" charset="0"/>
              </a:rPr>
              <a:t>Now a days, Software companies continue to produce newer and more robust forensic software programs. And law enforcement and the military continue to identify and train more and more of their personnel in the response to crimes involving technology.</a:t>
            </a:r>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FB39A3C-1C9F-47CE-80C9-09C0B4E39E6D}" type="slidenum">
              <a:rPr lang="en-US" smtClean="0"/>
              <a:pPr/>
              <a:t>11</a:t>
            </a:fld>
            <a:endParaRPr lang="en-US" dirty="0"/>
          </a:p>
        </p:txBody>
      </p:sp>
    </p:spTree>
    <p:extLst>
      <p:ext uri="{BB962C8B-B14F-4D97-AF65-F5344CB8AC3E}">
        <p14:creationId xmlns:p14="http://schemas.microsoft.com/office/powerpoint/2010/main" xmlns="" val="3527119469"/>
      </p:ext>
    </p:extLst>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tx1"/>
                </a:solidFill>
                <a:latin typeface="Times New Roman" pitchFamily="18" charset="0"/>
                <a:cs typeface="Times New Roman" pitchFamily="18" charset="0"/>
              </a:rPr>
              <a:t>GOAL OF COMPUTER FORENSICS</a:t>
            </a:r>
          </a:p>
        </p:txBody>
      </p:sp>
      <p:sp>
        <p:nvSpPr>
          <p:cNvPr id="3" name="Content Placeholder 2"/>
          <p:cNvSpPr>
            <a:spLocks noGrp="1"/>
          </p:cNvSpPr>
          <p:nvPr>
            <p:ph idx="1"/>
          </p:nvPr>
        </p:nvSpPr>
        <p:spPr/>
        <p:txBody>
          <a:bodyPr/>
          <a:lstStyle/>
          <a:p>
            <a:r>
              <a:rPr lang="en-US" sz="2400" dirty="0">
                <a:latin typeface="Times New Roman" pitchFamily="18" charset="0"/>
                <a:cs typeface="Times New Roman" pitchFamily="18" charset="0"/>
              </a:rPr>
              <a:t>The main goal of computer forensic experts is not only to find the criminal but also to find out the evidence and the presentation of the evidence in a manner that leads to legal action of the criminal.</a:t>
            </a:r>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FB39A3C-1C9F-47CE-80C9-09C0B4E39E6D}" type="slidenum">
              <a:rPr lang="en-US" smtClean="0"/>
              <a:pPr/>
              <a:t>12</a:t>
            </a:fld>
            <a:endParaRPr lang="en-US" dirty="0"/>
          </a:p>
        </p:txBody>
      </p:sp>
    </p:spTree>
    <p:extLst>
      <p:ext uri="{BB962C8B-B14F-4D97-AF65-F5344CB8AC3E}">
        <p14:creationId xmlns:p14="http://schemas.microsoft.com/office/powerpoint/2010/main" xmlns="" val="3467557360"/>
      </p:ext>
    </p:extLst>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tx1"/>
                </a:solidFill>
                <a:latin typeface="Times New Roman" pitchFamily="18" charset="0"/>
                <a:cs typeface="Times New Roman" pitchFamily="18" charset="0"/>
              </a:rPr>
              <a:t>CYBER CRIME &amp; EVIDENCE</a:t>
            </a:r>
          </a:p>
        </p:txBody>
      </p:sp>
      <p:sp>
        <p:nvSpPr>
          <p:cNvPr id="3" name="Content Placeholder 2"/>
          <p:cNvSpPr>
            <a:spLocks noGrp="1"/>
          </p:cNvSpPr>
          <p:nvPr>
            <p:ph idx="1"/>
          </p:nvPr>
        </p:nvSpPr>
        <p:spPr/>
        <p:txBody>
          <a:bodyPr/>
          <a:lstStyle/>
          <a:p>
            <a:r>
              <a:rPr lang="en-US" sz="2400" u="sng" dirty="0">
                <a:latin typeface="Times New Roman" pitchFamily="18" charset="0"/>
                <a:cs typeface="Times New Roman" pitchFamily="18" charset="0"/>
              </a:rPr>
              <a:t>CYBER </a:t>
            </a:r>
            <a:r>
              <a:rPr lang="en-US" sz="2400" u="sng" dirty="0" smtClean="0">
                <a:latin typeface="Times New Roman" pitchFamily="18" charset="0"/>
                <a:cs typeface="Times New Roman" pitchFamily="18" charset="0"/>
              </a:rPr>
              <a:t>CRIME</a:t>
            </a:r>
          </a:p>
          <a:p>
            <a:pPr lvl="1"/>
            <a:r>
              <a:rPr lang="en-US" sz="2400" dirty="0">
                <a:latin typeface="Times New Roman" pitchFamily="18" charset="0"/>
                <a:cs typeface="Times New Roman" pitchFamily="18" charset="0"/>
              </a:rPr>
              <a:t>Cyber crime occurs when information technology is used to commit or conceal an offence.</a:t>
            </a:r>
          </a:p>
          <a:p>
            <a:pPr lvl="1"/>
            <a:endParaRPr lang="en-US" sz="3000" dirty="0"/>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FB39A3C-1C9F-47CE-80C9-09C0B4E39E6D}" type="slidenum">
              <a:rPr lang="en-US" smtClean="0"/>
              <a:pPr/>
              <a:t>13</a:t>
            </a:fld>
            <a:endParaRPr lang="en-US" dirty="0"/>
          </a:p>
        </p:txBody>
      </p:sp>
    </p:spTree>
    <p:extLst>
      <p:ext uri="{BB962C8B-B14F-4D97-AF65-F5344CB8AC3E}">
        <p14:creationId xmlns:p14="http://schemas.microsoft.com/office/powerpoint/2010/main" xmlns="" val="2810968028"/>
      </p:ext>
    </p:extLst>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3600" dirty="0" smtClean="0">
                <a:solidFill>
                  <a:schemeClr val="tx1"/>
                </a:solidFill>
                <a:latin typeface="Times New Roman" pitchFamily="18" charset="0"/>
                <a:cs typeface="Times New Roman" pitchFamily="18" charset="0"/>
              </a:rPr>
              <a:t>Types of Cyber Crime</a:t>
            </a:r>
            <a:r>
              <a:rPr lang="en-US" dirty="0"/>
              <a:t/>
            </a:r>
            <a:br>
              <a:rPr lang="en-US" dirty="0"/>
            </a:br>
            <a:endParaRPr lang="en-US" dirty="0"/>
          </a:p>
        </p:txBody>
      </p:sp>
      <p:sp>
        <p:nvSpPr>
          <p:cNvPr id="3" name="Content Placeholder 2"/>
          <p:cNvSpPr>
            <a:spLocks noGrp="1"/>
          </p:cNvSpPr>
          <p:nvPr>
            <p:ph idx="1"/>
          </p:nvPr>
        </p:nvSpPr>
        <p:spPr>
          <a:xfrm>
            <a:off x="612648" y="1600200"/>
            <a:ext cx="8153400" cy="5029200"/>
          </a:xfrm>
        </p:spPr>
        <p:txBody>
          <a:bodyPr>
            <a:normAutofit fontScale="92500" lnSpcReduction="10000"/>
          </a:bodyPr>
          <a:lstStyle/>
          <a:p>
            <a:pPr>
              <a:buFont typeface="Courier New" pitchFamily="49" charset="0"/>
              <a:buChar char="o"/>
            </a:pPr>
            <a:r>
              <a:rPr lang="en-US" sz="2600" dirty="0" smtClean="0">
                <a:latin typeface="Times New Roman" pitchFamily="18" charset="0"/>
                <a:cs typeface="Times New Roman" pitchFamily="18" charset="0"/>
              </a:rPr>
              <a:t>Forgery</a:t>
            </a:r>
            <a:endParaRPr lang="en-US" sz="2600" dirty="0">
              <a:latin typeface="Times New Roman" pitchFamily="18" charset="0"/>
              <a:cs typeface="Times New Roman" pitchFamily="18" charset="0"/>
            </a:endParaRPr>
          </a:p>
          <a:p>
            <a:pPr>
              <a:buFont typeface="Courier New" pitchFamily="49" charset="0"/>
              <a:buChar char="o"/>
            </a:pPr>
            <a:r>
              <a:rPr lang="en-US" sz="2600" dirty="0">
                <a:latin typeface="Times New Roman" pitchFamily="18" charset="0"/>
                <a:cs typeface="Times New Roman" pitchFamily="18" charset="0"/>
              </a:rPr>
              <a:t>Breech of Computer Security</a:t>
            </a:r>
          </a:p>
          <a:p>
            <a:pPr>
              <a:buFont typeface="Courier New" pitchFamily="49" charset="0"/>
              <a:buChar char="o"/>
            </a:pPr>
            <a:r>
              <a:rPr lang="en-US" sz="2600" dirty="0">
                <a:latin typeface="Times New Roman" pitchFamily="18" charset="0"/>
                <a:cs typeface="Times New Roman" pitchFamily="18" charset="0"/>
              </a:rPr>
              <a:t>Fraud/Theft</a:t>
            </a:r>
          </a:p>
          <a:p>
            <a:pPr>
              <a:buFont typeface="Courier New" pitchFamily="49" charset="0"/>
              <a:buChar char="o"/>
            </a:pPr>
            <a:r>
              <a:rPr lang="en-US" sz="2600" dirty="0">
                <a:latin typeface="Times New Roman" pitchFamily="18" charset="0"/>
                <a:cs typeface="Times New Roman" pitchFamily="18" charset="0"/>
              </a:rPr>
              <a:t>Copyright Violations</a:t>
            </a:r>
          </a:p>
          <a:p>
            <a:pPr>
              <a:buFont typeface="Courier New" pitchFamily="49" charset="0"/>
              <a:buChar char="o"/>
            </a:pPr>
            <a:r>
              <a:rPr lang="en-US" sz="2600" dirty="0">
                <a:latin typeface="Times New Roman" pitchFamily="18" charset="0"/>
                <a:cs typeface="Times New Roman" pitchFamily="18" charset="0"/>
              </a:rPr>
              <a:t>Identity Theft</a:t>
            </a:r>
          </a:p>
          <a:p>
            <a:pPr>
              <a:buFont typeface="Courier New" pitchFamily="49" charset="0"/>
              <a:buChar char="o"/>
            </a:pPr>
            <a:r>
              <a:rPr lang="en-US" sz="2600" dirty="0" smtClean="0">
                <a:latin typeface="Times New Roman" pitchFamily="18" charset="0"/>
                <a:cs typeface="Times New Roman" pitchFamily="18" charset="0"/>
              </a:rPr>
              <a:t>Threats</a:t>
            </a:r>
            <a:endParaRPr lang="en-US" sz="2600" dirty="0">
              <a:latin typeface="Times New Roman" pitchFamily="18" charset="0"/>
              <a:cs typeface="Times New Roman" pitchFamily="18" charset="0"/>
            </a:endParaRPr>
          </a:p>
          <a:p>
            <a:pPr>
              <a:buFont typeface="Courier New" pitchFamily="49" charset="0"/>
              <a:buChar char="o"/>
            </a:pPr>
            <a:r>
              <a:rPr lang="en-US" sz="2600" dirty="0">
                <a:latin typeface="Times New Roman" pitchFamily="18" charset="0"/>
                <a:cs typeface="Times New Roman" pitchFamily="18" charset="0"/>
              </a:rPr>
              <a:t>Burglary</a:t>
            </a:r>
          </a:p>
          <a:p>
            <a:pPr>
              <a:buFont typeface="Courier New" pitchFamily="49" charset="0"/>
              <a:buChar char="o"/>
            </a:pPr>
            <a:r>
              <a:rPr lang="en-US" sz="2600" dirty="0" smtClean="0">
                <a:latin typeface="Times New Roman" pitchFamily="18" charset="0"/>
                <a:cs typeface="Times New Roman" pitchFamily="18" charset="0"/>
              </a:rPr>
              <a:t>Homicide</a:t>
            </a:r>
            <a:endParaRPr lang="en-US" sz="2600" dirty="0">
              <a:latin typeface="Times New Roman" pitchFamily="18" charset="0"/>
              <a:cs typeface="Times New Roman" pitchFamily="18" charset="0"/>
            </a:endParaRPr>
          </a:p>
          <a:p>
            <a:pPr>
              <a:buFont typeface="Courier New" pitchFamily="49" charset="0"/>
              <a:buChar char="o"/>
            </a:pPr>
            <a:r>
              <a:rPr lang="en-US" sz="2600" dirty="0">
                <a:latin typeface="Times New Roman" pitchFamily="18" charset="0"/>
                <a:cs typeface="Times New Roman" pitchFamily="18" charset="0"/>
              </a:rPr>
              <a:t>Administrative Investigations</a:t>
            </a:r>
          </a:p>
          <a:p>
            <a:pPr>
              <a:buFont typeface="Courier New" pitchFamily="49" charset="0"/>
              <a:buChar char="o"/>
            </a:pPr>
            <a:r>
              <a:rPr lang="en-US" sz="2600" dirty="0" smtClean="0">
                <a:latin typeface="Times New Roman" pitchFamily="18" charset="0"/>
                <a:cs typeface="Times New Roman" pitchFamily="18" charset="0"/>
              </a:rPr>
              <a:t>Cyber Terrorism</a:t>
            </a:r>
            <a:endParaRPr lang="en-US" sz="2600" dirty="0">
              <a:latin typeface="Times New Roman" pitchFamily="18" charset="0"/>
              <a:cs typeface="Times New Roman" pitchFamily="18" charset="0"/>
            </a:endParaRPr>
          </a:p>
          <a:p>
            <a:pPr>
              <a:buFont typeface="Courier New" pitchFamily="49" charset="0"/>
              <a:buChar char="o"/>
            </a:pPr>
            <a:r>
              <a:rPr lang="en-US" sz="2600" dirty="0" smtClean="0">
                <a:latin typeface="Times New Roman" pitchFamily="18" charset="0"/>
                <a:cs typeface="Times New Roman" pitchFamily="18" charset="0"/>
              </a:rPr>
              <a:t>Sales and Investment Fraud</a:t>
            </a:r>
          </a:p>
          <a:p>
            <a:pPr>
              <a:buFont typeface="Courier New" pitchFamily="49" charset="0"/>
              <a:buChar char="o"/>
            </a:pPr>
            <a:r>
              <a:rPr lang="en-US" sz="2600" dirty="0" smtClean="0">
                <a:latin typeface="Times New Roman" pitchFamily="18" charset="0"/>
                <a:cs typeface="Times New Roman" pitchFamily="18" charset="0"/>
              </a:rPr>
              <a:t>Electronic Fund Transfer  Fraud</a:t>
            </a:r>
            <a:endParaRPr lang="en-US" sz="2600" dirty="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FB39A3C-1C9F-47CE-80C9-09C0B4E39E6D}" type="slidenum">
              <a:rPr lang="en-US" smtClean="0"/>
              <a:pPr/>
              <a:t>14</a:t>
            </a:fld>
            <a:endParaRPr lang="en-US" dirty="0"/>
          </a:p>
        </p:txBody>
      </p:sp>
    </p:spTree>
    <p:extLst>
      <p:ext uri="{BB962C8B-B14F-4D97-AF65-F5344CB8AC3E}">
        <p14:creationId xmlns:p14="http://schemas.microsoft.com/office/powerpoint/2010/main" xmlns="" val="1673368728"/>
      </p:ext>
    </p:extLst>
  </p:cSld>
  <p:clrMapOvr>
    <a:masterClrMapping/>
  </p:clrMapOvr>
  <p:transition spd="slow">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hubham\Downloads\javalin_fraud_chart.jpg"/>
          <p:cNvPicPr>
            <a:picLocks noChangeAspect="1" noChangeArrowheads="1"/>
          </p:cNvPicPr>
          <p:nvPr/>
        </p:nvPicPr>
        <p:blipFill>
          <a:blip r:embed="rId2" cstate="print"/>
          <a:srcRect/>
          <a:stretch>
            <a:fillRect/>
          </a:stretch>
        </p:blipFill>
        <p:spPr bwMode="auto">
          <a:xfrm>
            <a:off x="457200" y="609600"/>
            <a:ext cx="8231650" cy="5943600"/>
          </a:xfrm>
          <a:prstGeom prst="rect">
            <a:avLst/>
          </a:prstGeom>
          <a:ln w="88900" cap="sq" cmpd="thickThin">
            <a:solidFill>
              <a:srgbClr val="000000"/>
            </a:solidFill>
            <a:prstDash val="solid"/>
            <a:miter lim="800000"/>
          </a:ln>
          <a:effectLst>
            <a:innerShdw blurRad="76200">
              <a:srgbClr val="000000"/>
            </a:innerShdw>
          </a:effectLst>
        </p:spPr>
      </p:pic>
      <p:sp>
        <p:nvSpPr>
          <p:cNvPr id="3" name="Slide Number Placeholder 2"/>
          <p:cNvSpPr>
            <a:spLocks noGrp="1"/>
          </p:cNvSpPr>
          <p:nvPr>
            <p:ph type="sldNum" sz="quarter" idx="12"/>
          </p:nvPr>
        </p:nvSpPr>
        <p:spPr/>
        <p:txBody>
          <a:bodyPr/>
          <a:lstStyle/>
          <a:p>
            <a:fld id="{EFB39A3C-1C9F-47CE-80C9-09C0B4E39E6D}" type="slidenum">
              <a:rPr lang="en-US" smtClean="0"/>
              <a:pPr/>
              <a:t>15</a:t>
            </a:fld>
            <a:endParaRPr lang="en-US" dirty="0"/>
          </a:p>
        </p:txBody>
      </p:sp>
    </p:spTree>
    <p:extLst>
      <p:ext uri="{BB962C8B-B14F-4D97-AF65-F5344CB8AC3E}">
        <p14:creationId xmlns:p14="http://schemas.microsoft.com/office/powerpoint/2010/main" xmlns="" val="3557191221"/>
      </p:ext>
    </p:extLst>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7620000" cy="1143000"/>
          </a:xfrm>
        </p:spPr>
        <p:txBody>
          <a:bodyPr>
            <a:normAutofit/>
          </a:bodyPr>
          <a:lstStyle/>
          <a:p>
            <a:r>
              <a:rPr lang="en-US" sz="3200" dirty="0" smtClean="0">
                <a:solidFill>
                  <a:schemeClr val="tx1"/>
                </a:solidFill>
                <a:latin typeface="Times New Roman" pitchFamily="18" charset="0"/>
                <a:cs typeface="Times New Roman" pitchFamily="18" charset="0"/>
              </a:rPr>
              <a:t>Cybercrime: Top 20 Countries</a:t>
            </a:r>
            <a:endParaRPr lang="en-US" sz="32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normAutofit fontScale="85000" lnSpcReduction="20000"/>
          </a:bodyPr>
          <a:lstStyle/>
          <a:p>
            <a:fld id="{EFB39A3C-1C9F-47CE-80C9-09C0B4E39E6D}" type="slidenum">
              <a:rPr lang="en-US" smtClean="0"/>
              <a:pPr/>
              <a:t>16</a:t>
            </a:fld>
            <a:endParaRPr lang="en-US" dirty="0"/>
          </a:p>
        </p:txBody>
      </p:sp>
      <p:pic>
        <p:nvPicPr>
          <p:cNvPr id="3" name="Picture 2" descr="C:\Users\Shubham\Downloads\cybercrime-top-20-countries-pie-chart_3.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9600" y="1600200"/>
            <a:ext cx="7848600" cy="502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757516711"/>
      </p:ext>
    </p:extLst>
  </p:cSld>
  <p:clrMapOvr>
    <a:masterClrMapping/>
  </p:clrMapOvr>
  <p:transition spd="slow">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effectLst>
                  <a:outerShdw blurRad="38100" dist="38100" dir="2700000" algn="tl">
                    <a:srgbClr val="000000">
                      <a:alpha val="43137"/>
                    </a:srgbClr>
                  </a:outerShdw>
                </a:effectLst>
              </a:rPr>
              <a:t/>
            </a:r>
            <a:br>
              <a:rPr lang="en-US" sz="4800" dirty="0" smtClean="0">
                <a:effectLst>
                  <a:outerShdw blurRad="38100" dist="38100" dir="2700000" algn="tl">
                    <a:srgbClr val="000000">
                      <a:alpha val="43137"/>
                    </a:srgbClr>
                  </a:outerShdw>
                </a:effectLst>
              </a:rPr>
            </a:br>
            <a:r>
              <a:rPr lang="en-US" sz="3600" dirty="0" smtClean="0">
                <a:solidFill>
                  <a:schemeClr val="tx1"/>
                </a:solidFill>
                <a:latin typeface="Times New Roman" pitchFamily="18" charset="0"/>
                <a:cs typeface="Times New Roman" pitchFamily="18" charset="0"/>
              </a:rPr>
              <a:t>Evidence</a:t>
            </a:r>
            <a:r>
              <a:rPr lang="en-US" sz="4800" dirty="0">
                <a:effectLst>
                  <a:outerShdw blurRad="38100" dist="38100" dir="2700000" algn="tl">
                    <a:srgbClr val="000000">
                      <a:alpha val="43137"/>
                    </a:srgbClr>
                  </a:outerShdw>
                </a:effectLst>
              </a:rPr>
              <a:t/>
            </a:r>
            <a:br>
              <a:rPr lang="en-US" sz="4800" dirty="0">
                <a:effectLst>
                  <a:outerShdw blurRad="38100" dist="38100" dir="2700000" algn="tl">
                    <a:srgbClr val="000000">
                      <a:alpha val="43137"/>
                    </a:srgbClr>
                  </a:outerShdw>
                </a:effectLst>
              </a:rPr>
            </a:br>
            <a:endParaRPr lang="en-US" dirty="0"/>
          </a:p>
        </p:txBody>
      </p:sp>
      <p:sp>
        <p:nvSpPr>
          <p:cNvPr id="3" name="Content Placeholder 2"/>
          <p:cNvSpPr>
            <a:spLocks noGrp="1"/>
          </p:cNvSpPr>
          <p:nvPr>
            <p:ph idx="1"/>
          </p:nvPr>
        </p:nvSpPr>
        <p:spPr/>
        <p:txBody>
          <a:bodyPr/>
          <a:lstStyle/>
          <a:p>
            <a:pPr indent="-342900" algn="just">
              <a:buFont typeface="Wingdings" pitchFamily="2" charset="2"/>
              <a:buChar char="Ø"/>
              <a:defRPr/>
            </a:pPr>
            <a:r>
              <a:rPr lang="en-US" sz="2400" dirty="0">
                <a:latin typeface="Times New Roman" pitchFamily="18" charset="0"/>
                <a:cs typeface="Times New Roman" pitchFamily="18" charset="0"/>
              </a:rPr>
              <a:t>An item does not become officially a piece of evidence until a court admits it.</a:t>
            </a:r>
          </a:p>
          <a:p>
            <a:pPr indent="-342900" algn="just">
              <a:buFont typeface="Wingdings" pitchFamily="2" charset="2"/>
              <a:buChar char="Ø"/>
              <a:defRPr/>
            </a:pPr>
            <a:r>
              <a:rPr lang="en-US" sz="2400" dirty="0">
                <a:latin typeface="Times New Roman" pitchFamily="18" charset="0"/>
                <a:cs typeface="Times New Roman" pitchFamily="18" charset="0"/>
              </a:rPr>
              <a:t>Much of forensics practice concerns how to collect, preserve and analyze these items without compromising their potential to be admitted as evidence in a court of law.</a:t>
            </a:r>
          </a:p>
          <a:p>
            <a:pPr lvl="1"/>
            <a:endParaRPr lang="en-US" dirty="0" smtClean="0"/>
          </a:p>
          <a:p>
            <a:pPr lvl="1"/>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EFB39A3C-1C9F-47CE-80C9-09C0B4E39E6D}" type="slidenum">
              <a:rPr lang="en-US" smtClean="0"/>
              <a:pPr/>
              <a:t>17</a:t>
            </a:fld>
            <a:endParaRPr lang="en-US" dirty="0"/>
          </a:p>
        </p:txBody>
      </p:sp>
      <p:pic>
        <p:nvPicPr>
          <p:cNvPr id="4" name="Picture 6" descr="C:\Users\Shubham\Downloads\forensics.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62200" y="3886200"/>
            <a:ext cx="5190777" cy="2362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15451971"/>
      </p:ext>
    </p:extLst>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solidFill>
                  <a:schemeClr val="tx1"/>
                </a:solidFill>
                <a:latin typeface="Times New Roman" pitchFamily="18" charset="0"/>
                <a:cs typeface="Times New Roman" pitchFamily="18" charset="0"/>
              </a:rPr>
              <a:t/>
            </a:r>
            <a:br>
              <a:rPr lang="en-US" sz="3600" dirty="0" smtClean="0">
                <a:solidFill>
                  <a:schemeClr val="tx1"/>
                </a:solidFill>
                <a:latin typeface="Times New Roman" pitchFamily="18" charset="0"/>
                <a:cs typeface="Times New Roman" pitchFamily="18" charset="0"/>
              </a:rPr>
            </a:br>
            <a:r>
              <a:rPr lang="en-US" sz="3600" dirty="0" smtClean="0">
                <a:solidFill>
                  <a:schemeClr val="tx1"/>
                </a:solidFill>
                <a:latin typeface="Times New Roman" pitchFamily="18" charset="0"/>
                <a:cs typeface="Times New Roman" pitchFamily="18" charset="0"/>
              </a:rPr>
              <a:t>	DIGITAL </a:t>
            </a:r>
            <a:r>
              <a:rPr lang="en-US" sz="3600" dirty="0">
                <a:solidFill>
                  <a:schemeClr val="tx1"/>
                </a:solidFill>
                <a:latin typeface="Times New Roman" pitchFamily="18" charset="0"/>
                <a:cs typeface="Times New Roman" pitchFamily="18" charset="0"/>
              </a:rPr>
              <a:t>EVIDENCE</a:t>
            </a:r>
            <a:r>
              <a:rPr lang="en-US" dirty="0"/>
              <a:t/>
            </a:r>
            <a:br>
              <a:rPr lang="en-US" dirty="0"/>
            </a:br>
            <a:endParaRPr lang="en-US" dirty="0"/>
          </a:p>
        </p:txBody>
      </p:sp>
      <p:sp>
        <p:nvSpPr>
          <p:cNvPr id="3" name="Content Placeholder 2"/>
          <p:cNvSpPr>
            <a:spLocks noGrp="1"/>
          </p:cNvSpPr>
          <p:nvPr>
            <p:ph idx="1"/>
          </p:nvPr>
        </p:nvSpPr>
        <p:spPr/>
        <p:txBody>
          <a:bodyPr/>
          <a:lstStyle/>
          <a:p>
            <a:r>
              <a:rPr lang="en-US" sz="2400" dirty="0"/>
              <a:t>“Any data that is recorded or preserved on any medium in or by a computer system or other similar device, that can be read or understand by a person or a computer system or other similar device. It includes a display, print out or other output of that data.”</a:t>
            </a:r>
          </a:p>
          <a:p>
            <a:endParaRPr lang="en-US" sz="2400" dirty="0" smtClean="0"/>
          </a:p>
          <a:p>
            <a:pPr lvl="2"/>
            <a:endParaRPr lang="en-US" dirty="0" smtClean="0"/>
          </a:p>
          <a:p>
            <a:pPr lvl="2"/>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FB39A3C-1C9F-47CE-80C9-09C0B4E39E6D}" type="slidenum">
              <a:rPr lang="en-US" smtClean="0"/>
              <a:pPr/>
              <a:t>18</a:t>
            </a:fld>
            <a:endParaRPr lang="en-US" dirty="0"/>
          </a:p>
        </p:txBody>
      </p:sp>
    </p:spTree>
    <p:extLst>
      <p:ext uri="{BB962C8B-B14F-4D97-AF65-F5344CB8AC3E}">
        <p14:creationId xmlns:p14="http://schemas.microsoft.com/office/powerpoint/2010/main" xmlns="" val="3756199760"/>
      </p:ext>
    </p:extLst>
  </p:cSld>
  <p:clrMapOvr>
    <a:masterClrMapping/>
  </p:clrMapOvr>
  <p:transition spd="slow">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tx1"/>
                </a:solidFill>
                <a:latin typeface="Times New Roman" pitchFamily="18" charset="0"/>
                <a:cs typeface="Times New Roman" pitchFamily="18" charset="0"/>
              </a:rPr>
              <a:t>TYPES OF DIGITAL EVIDENCE</a:t>
            </a:r>
          </a:p>
        </p:txBody>
      </p:sp>
      <p:sp>
        <p:nvSpPr>
          <p:cNvPr id="3" name="Content Placeholder 2"/>
          <p:cNvSpPr>
            <a:spLocks noGrp="1"/>
          </p:cNvSpPr>
          <p:nvPr>
            <p:ph idx="1"/>
          </p:nvPr>
        </p:nvSpPr>
        <p:spPr/>
        <p:txBody>
          <a:bodyPr/>
          <a:lstStyle/>
          <a:p>
            <a:pPr>
              <a:buNone/>
            </a:pPr>
            <a:r>
              <a:rPr lang="en-US" sz="2400" dirty="0">
                <a:latin typeface="Times New Roman" pitchFamily="18" charset="0"/>
                <a:cs typeface="Times New Roman" pitchFamily="18" charset="0"/>
              </a:rPr>
              <a:t>1) </a:t>
            </a:r>
            <a:r>
              <a:rPr lang="en-US" sz="2400" u="sng" dirty="0">
                <a:latin typeface="Times New Roman" pitchFamily="18" charset="0"/>
                <a:cs typeface="Times New Roman" pitchFamily="18" charset="0"/>
              </a:rPr>
              <a:t>PERSISTANT </a:t>
            </a:r>
            <a:r>
              <a:rPr lang="en-US" sz="2400" u="sng" dirty="0" smtClean="0">
                <a:latin typeface="Times New Roman" pitchFamily="18" charset="0"/>
                <a:cs typeface="Times New Roman" pitchFamily="18" charset="0"/>
              </a:rPr>
              <a:t>DATA</a:t>
            </a:r>
            <a:endParaRPr lang="en-US" sz="2400" u="sng"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		Meaning data that remains intact when the computer is turned off. E.g. hard drives, disk drives and removable storage devices (such as USB drives or flash drives).</a:t>
            </a:r>
          </a:p>
          <a:p>
            <a:endParaRPr lang="en-US" sz="2400" dirty="0" smtClean="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2) </a:t>
            </a:r>
            <a:r>
              <a:rPr lang="en-US" sz="2400" u="sng" dirty="0">
                <a:latin typeface="Times New Roman" pitchFamily="18" charset="0"/>
                <a:cs typeface="Times New Roman" pitchFamily="18" charset="0"/>
              </a:rPr>
              <a:t>VOLATILE DATA,</a:t>
            </a:r>
          </a:p>
          <a:p>
            <a:pPr>
              <a:buNone/>
            </a:pPr>
            <a:r>
              <a:rPr lang="en-US" sz="2400" dirty="0">
                <a:latin typeface="Times New Roman" pitchFamily="18" charset="0"/>
                <a:cs typeface="Times New Roman" pitchFamily="18" charset="0"/>
              </a:rPr>
              <a:t>		 Meaning data that would be lost if the computer is turned off. E.g. deleted files, computer history, the computer's registry, temporary files and web browsing history.</a:t>
            </a:r>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FB39A3C-1C9F-47CE-80C9-09C0B4E39E6D}" type="slidenum">
              <a:rPr lang="en-US" smtClean="0"/>
              <a:pPr/>
              <a:t>19</a:t>
            </a:fld>
            <a:endParaRPr lang="en-US" dirty="0"/>
          </a:p>
        </p:txBody>
      </p:sp>
    </p:spTree>
    <p:extLst>
      <p:ext uri="{BB962C8B-B14F-4D97-AF65-F5344CB8AC3E}">
        <p14:creationId xmlns:p14="http://schemas.microsoft.com/office/powerpoint/2010/main" xmlns="" val="3894312856"/>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tx1"/>
                </a:solidFill>
                <a:latin typeface="Times New Roman" pitchFamily="18" charset="0"/>
                <a:cs typeface="Times New Roman" pitchFamily="18" charset="0"/>
              </a:rPr>
              <a:t>CONTENTS</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12648" y="1600200"/>
            <a:ext cx="8153400" cy="4953000"/>
          </a:xfrm>
        </p:spPr>
        <p:txBody>
          <a:bodyPr>
            <a:normAutofit fontScale="85000" lnSpcReduction="20000"/>
          </a:bodyPr>
          <a:lstStyle/>
          <a:p>
            <a:pPr lvl="1">
              <a:lnSpc>
                <a:spcPct val="80000"/>
              </a:lnSpc>
              <a:buClrTx/>
              <a:buFont typeface="Arial" pitchFamily="34" charset="0"/>
              <a:buChar char="•"/>
              <a:defRPr/>
            </a:pPr>
            <a:r>
              <a:rPr lang="en-US" sz="2800" dirty="0" smtClean="0">
                <a:latin typeface="Times New Roman" pitchFamily="18" charset="0"/>
                <a:cs typeface="Times New Roman" pitchFamily="18" charset="0"/>
              </a:rPr>
              <a:t>Introduction</a:t>
            </a:r>
          </a:p>
          <a:p>
            <a:pPr lvl="1">
              <a:lnSpc>
                <a:spcPct val="80000"/>
              </a:lnSpc>
              <a:buClrTx/>
              <a:buFont typeface="Arial" pitchFamily="34" charset="0"/>
              <a:buChar char="•"/>
              <a:defRPr/>
            </a:pPr>
            <a:r>
              <a:rPr lang="en-US" sz="2800" dirty="0" smtClean="0">
                <a:latin typeface="Times New Roman" pitchFamily="18" charset="0"/>
                <a:cs typeface="Times New Roman" pitchFamily="18" charset="0"/>
              </a:rPr>
              <a:t>What is Computer Forensics? </a:t>
            </a:r>
          </a:p>
          <a:p>
            <a:pPr lvl="1">
              <a:lnSpc>
                <a:spcPct val="80000"/>
              </a:lnSpc>
              <a:buClrTx/>
              <a:buFont typeface="Arial" pitchFamily="34" charset="0"/>
              <a:buChar char="•"/>
              <a:defRPr/>
            </a:pPr>
            <a:r>
              <a:rPr lang="en-US" sz="2800" dirty="0" smtClean="0">
                <a:latin typeface="Times New Roman" pitchFamily="18" charset="0"/>
                <a:cs typeface="Times New Roman" pitchFamily="18" charset="0"/>
              </a:rPr>
              <a:t>Characteristics</a:t>
            </a:r>
          </a:p>
          <a:p>
            <a:pPr lvl="1">
              <a:lnSpc>
                <a:spcPct val="80000"/>
              </a:lnSpc>
              <a:buClrTx/>
              <a:buFont typeface="Arial" pitchFamily="34" charset="0"/>
              <a:buChar char="•"/>
              <a:defRPr/>
            </a:pPr>
            <a:r>
              <a:rPr lang="en-US" sz="2800" dirty="0" smtClean="0">
                <a:latin typeface="Times New Roman" pitchFamily="18" charset="0"/>
                <a:cs typeface="Times New Roman" pitchFamily="18" charset="0"/>
              </a:rPr>
              <a:t>Needs</a:t>
            </a:r>
          </a:p>
          <a:p>
            <a:pPr lvl="1">
              <a:lnSpc>
                <a:spcPct val="80000"/>
              </a:lnSpc>
              <a:buClrTx/>
              <a:buFont typeface="Arial" pitchFamily="34" charset="0"/>
              <a:buChar char="•"/>
              <a:defRPr/>
            </a:pPr>
            <a:r>
              <a:rPr lang="en-US" sz="2800" dirty="0" smtClean="0">
                <a:latin typeface="Times New Roman" pitchFamily="18" charset="0"/>
                <a:cs typeface="Times New Roman" pitchFamily="18" charset="0"/>
              </a:rPr>
              <a:t>History</a:t>
            </a:r>
          </a:p>
          <a:p>
            <a:pPr lvl="1">
              <a:lnSpc>
                <a:spcPct val="80000"/>
              </a:lnSpc>
              <a:buClrTx/>
              <a:buFont typeface="Arial" pitchFamily="34" charset="0"/>
              <a:buChar char="•"/>
              <a:defRPr/>
            </a:pPr>
            <a:r>
              <a:rPr lang="en-US" sz="2800" dirty="0" smtClean="0">
                <a:latin typeface="Times New Roman" pitchFamily="18" charset="0"/>
                <a:cs typeface="Times New Roman" pitchFamily="18" charset="0"/>
              </a:rPr>
              <a:t>Goal</a:t>
            </a:r>
            <a:endParaRPr lang="en-US" sz="2800" dirty="0">
              <a:latin typeface="Times New Roman" pitchFamily="18" charset="0"/>
              <a:cs typeface="Times New Roman" pitchFamily="18" charset="0"/>
            </a:endParaRPr>
          </a:p>
          <a:p>
            <a:pPr lvl="1">
              <a:lnSpc>
                <a:spcPct val="80000"/>
              </a:lnSpc>
              <a:buClrTx/>
              <a:buFont typeface="Arial" pitchFamily="34" charset="0"/>
              <a:buChar char="•"/>
              <a:defRPr/>
            </a:pPr>
            <a:r>
              <a:rPr lang="en-US" sz="2800" dirty="0">
                <a:latin typeface="Times New Roman" pitchFamily="18" charset="0"/>
                <a:cs typeface="Times New Roman" pitchFamily="18" charset="0"/>
              </a:rPr>
              <a:t>Cyber </a:t>
            </a:r>
            <a:r>
              <a:rPr lang="en-US" sz="2800" dirty="0" smtClean="0">
                <a:latin typeface="Times New Roman" pitchFamily="18" charset="0"/>
                <a:cs typeface="Times New Roman" pitchFamily="18" charset="0"/>
              </a:rPr>
              <a:t>Crime &amp; Evidence</a:t>
            </a:r>
            <a:endParaRPr lang="en-US" sz="2800" dirty="0">
              <a:latin typeface="Times New Roman" pitchFamily="18" charset="0"/>
              <a:cs typeface="Times New Roman" pitchFamily="18" charset="0"/>
            </a:endParaRPr>
          </a:p>
          <a:p>
            <a:pPr lvl="1">
              <a:lnSpc>
                <a:spcPct val="80000"/>
              </a:lnSpc>
              <a:buClrTx/>
              <a:buFont typeface="Arial" pitchFamily="34" charset="0"/>
              <a:buChar char="•"/>
              <a:defRPr/>
            </a:pPr>
            <a:r>
              <a:rPr lang="en-US" sz="2800" dirty="0" smtClean="0">
                <a:latin typeface="Times New Roman" pitchFamily="18" charset="0"/>
                <a:cs typeface="Times New Roman" pitchFamily="18" charset="0"/>
              </a:rPr>
              <a:t>Rules Of Handling </a:t>
            </a:r>
            <a:r>
              <a:rPr lang="en-US" sz="2800" dirty="0">
                <a:latin typeface="Times New Roman" pitchFamily="18" charset="0"/>
                <a:cs typeface="Times New Roman" pitchFamily="18" charset="0"/>
              </a:rPr>
              <a:t>Evidence</a:t>
            </a:r>
          </a:p>
          <a:p>
            <a:pPr lvl="1">
              <a:lnSpc>
                <a:spcPct val="80000"/>
              </a:lnSpc>
              <a:buClrTx/>
              <a:buFont typeface="Arial" pitchFamily="34" charset="0"/>
              <a:buChar char="•"/>
              <a:defRPr/>
            </a:pPr>
            <a:r>
              <a:rPr lang="en-US" sz="2800" dirty="0" smtClean="0">
                <a:latin typeface="Times New Roman" pitchFamily="18" charset="0"/>
                <a:cs typeface="Times New Roman" pitchFamily="18" charset="0"/>
              </a:rPr>
              <a:t>Top 10 Location For Evidence</a:t>
            </a:r>
            <a:endParaRPr lang="en-US" sz="2800" dirty="0">
              <a:latin typeface="Times New Roman" pitchFamily="18" charset="0"/>
              <a:cs typeface="Times New Roman" pitchFamily="18" charset="0"/>
            </a:endParaRPr>
          </a:p>
          <a:p>
            <a:pPr lvl="1">
              <a:lnSpc>
                <a:spcPct val="80000"/>
              </a:lnSpc>
              <a:buClrTx/>
              <a:buFont typeface="Arial" pitchFamily="34" charset="0"/>
              <a:buChar char="•"/>
              <a:defRPr/>
            </a:pPr>
            <a:r>
              <a:rPr lang="en-US" sz="2800" dirty="0" smtClean="0">
                <a:latin typeface="Times New Roman" pitchFamily="18" charset="0"/>
                <a:cs typeface="Times New Roman" pitchFamily="18" charset="0"/>
              </a:rPr>
              <a:t>Computer Forensics Methodology</a:t>
            </a:r>
            <a:endParaRPr lang="en-US" sz="2800" dirty="0">
              <a:latin typeface="Times New Roman" pitchFamily="18" charset="0"/>
              <a:cs typeface="Times New Roman" pitchFamily="18" charset="0"/>
            </a:endParaRPr>
          </a:p>
          <a:p>
            <a:pPr lvl="1">
              <a:lnSpc>
                <a:spcPct val="80000"/>
              </a:lnSpc>
              <a:buClrTx/>
              <a:buFont typeface="Arial" pitchFamily="34" charset="0"/>
              <a:buChar char="•"/>
              <a:defRPr/>
            </a:pPr>
            <a:r>
              <a:rPr lang="en-US" sz="2800" dirty="0" smtClean="0">
                <a:latin typeface="Times New Roman" pitchFamily="18" charset="0"/>
                <a:cs typeface="Times New Roman" pitchFamily="18" charset="0"/>
              </a:rPr>
              <a:t>Applications of Computer Forensics</a:t>
            </a:r>
          </a:p>
          <a:p>
            <a:pPr lvl="1">
              <a:lnSpc>
                <a:spcPct val="80000"/>
              </a:lnSpc>
              <a:buClrTx/>
              <a:buFont typeface="Arial" pitchFamily="34" charset="0"/>
              <a:buChar char="•"/>
              <a:defRPr/>
            </a:pPr>
            <a:r>
              <a:rPr lang="en-US" sz="2800" dirty="0">
                <a:latin typeface="Times New Roman" pitchFamily="18" charset="0"/>
                <a:cs typeface="Times New Roman" pitchFamily="18" charset="0"/>
              </a:rPr>
              <a:t>Who Uses Computer </a:t>
            </a:r>
            <a:r>
              <a:rPr lang="en-US" sz="2800" dirty="0" smtClean="0">
                <a:latin typeface="Times New Roman" pitchFamily="18" charset="0"/>
                <a:cs typeface="Times New Roman" pitchFamily="18" charset="0"/>
              </a:rPr>
              <a:t>Forensics</a:t>
            </a:r>
            <a:endParaRPr lang="en-US" sz="2800" dirty="0">
              <a:latin typeface="Times New Roman" pitchFamily="18" charset="0"/>
              <a:cs typeface="Times New Roman" pitchFamily="18" charset="0"/>
            </a:endParaRPr>
          </a:p>
          <a:p>
            <a:pPr lvl="1">
              <a:lnSpc>
                <a:spcPct val="80000"/>
              </a:lnSpc>
              <a:buClrTx/>
              <a:buFont typeface="Arial" pitchFamily="34" charset="0"/>
              <a:buChar char="•"/>
              <a:defRPr/>
            </a:pPr>
            <a:r>
              <a:rPr lang="en-US" sz="2800" dirty="0" smtClean="0">
                <a:latin typeface="Times New Roman" pitchFamily="18" charset="0"/>
                <a:cs typeface="Times New Roman" pitchFamily="18" charset="0"/>
              </a:rPr>
              <a:t>Skills Requirements for Computer Forensics</a:t>
            </a:r>
          </a:p>
          <a:p>
            <a:pPr lvl="1">
              <a:lnSpc>
                <a:spcPct val="80000"/>
              </a:lnSpc>
              <a:buClrTx/>
              <a:buFont typeface="Arial" pitchFamily="34" charset="0"/>
              <a:buChar char="•"/>
              <a:defRPr/>
            </a:pPr>
            <a:r>
              <a:rPr lang="en-US" sz="2800" dirty="0" smtClean="0">
                <a:latin typeface="Times New Roman" pitchFamily="18" charset="0"/>
                <a:cs typeface="Times New Roman" pitchFamily="18" charset="0"/>
              </a:rPr>
              <a:t>Conclusion</a:t>
            </a:r>
          </a:p>
          <a:p>
            <a:pPr lvl="1">
              <a:lnSpc>
                <a:spcPct val="80000"/>
              </a:lnSpc>
              <a:buClrTx/>
              <a:buFont typeface="Arial" pitchFamily="34" charset="0"/>
              <a:buChar char="•"/>
              <a:defRPr/>
            </a:pPr>
            <a:r>
              <a:rPr lang="en-US" sz="2800" dirty="0" smtClean="0">
                <a:latin typeface="Times New Roman" pitchFamily="18" charset="0"/>
                <a:cs typeface="Times New Roman" pitchFamily="18" charset="0"/>
              </a:rPr>
              <a:t>References</a:t>
            </a:r>
            <a:endParaRPr lang="en-US" sz="2800" dirty="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normAutofit/>
          </a:bodyPr>
          <a:lstStyle/>
          <a:p>
            <a:fld id="{EFB39A3C-1C9F-47CE-80C9-09C0B4E39E6D}" type="slidenum">
              <a:rPr lang="en-US" smtClean="0"/>
              <a:pPr/>
              <a:t>2</a:t>
            </a:fld>
            <a:endParaRPr lang="en-US" dirty="0"/>
          </a:p>
        </p:txBody>
      </p:sp>
    </p:spTree>
    <p:extLst>
      <p:ext uri="{BB962C8B-B14F-4D97-AF65-F5344CB8AC3E}">
        <p14:creationId xmlns:p14="http://schemas.microsoft.com/office/powerpoint/2010/main" xmlns="" val="3032081447"/>
      </p:ext>
    </p:extLst>
  </p:cSld>
  <p:clrMapOvr>
    <a:masterClrMapping/>
  </p:clrMapOvr>
  <p:transition spd="slow">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tx1"/>
                </a:solidFill>
                <a:latin typeface="Times New Roman" pitchFamily="18" charset="0"/>
                <a:cs typeface="Times New Roman" pitchFamily="18" charset="0"/>
              </a:rPr>
              <a:t>5 RULES OF EVIDENCES</a:t>
            </a:r>
          </a:p>
        </p:txBody>
      </p:sp>
      <p:sp>
        <p:nvSpPr>
          <p:cNvPr id="3" name="Content Placeholder 2"/>
          <p:cNvSpPr>
            <a:spLocks noGrp="1"/>
          </p:cNvSpPr>
          <p:nvPr>
            <p:ph idx="1"/>
          </p:nvPr>
        </p:nvSpPr>
        <p:spPr/>
        <p:txBody>
          <a:bodyPr>
            <a:normAutofit/>
          </a:bodyPr>
          <a:lstStyle/>
          <a:p>
            <a:pPr marL="493776" lvl="0" indent="-457200">
              <a:buFont typeface="+mj-lt"/>
              <a:buAutoNum type="arabicParenR"/>
            </a:pPr>
            <a:r>
              <a:rPr lang="en-US" sz="2400" u="sng" dirty="0" smtClean="0">
                <a:latin typeface="Times New Roman" pitchFamily="18" charset="0"/>
                <a:cs typeface="Times New Roman" pitchFamily="18" charset="0"/>
              </a:rPr>
              <a:t>Admissible</a:t>
            </a:r>
            <a:endParaRPr lang="en-US" sz="2400" u="sng"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Must be able to be used in court or elsewhere.</a:t>
            </a:r>
          </a:p>
          <a:p>
            <a:pPr marL="493776" lvl="0" indent="-457200">
              <a:buFont typeface="+mj-lt"/>
              <a:buAutoNum type="arabicParenR"/>
            </a:pPr>
            <a:r>
              <a:rPr lang="en-US" sz="2400" u="sng" dirty="0" smtClean="0">
                <a:latin typeface="Times New Roman" pitchFamily="18" charset="0"/>
                <a:cs typeface="Times New Roman" pitchFamily="18" charset="0"/>
              </a:rPr>
              <a:t>Authentic</a:t>
            </a:r>
            <a:endParaRPr lang="en-US" sz="2400" u="sng"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Evidence relates to incident in relevant way.</a:t>
            </a:r>
          </a:p>
          <a:p>
            <a:pPr marL="493776" lvl="0" indent="-457200">
              <a:buFont typeface="+mj-lt"/>
              <a:buAutoNum type="arabicParenR"/>
            </a:pPr>
            <a:r>
              <a:rPr lang="en-US" sz="2400" u="sng" dirty="0">
                <a:latin typeface="Times New Roman" pitchFamily="18" charset="0"/>
                <a:cs typeface="Times New Roman" pitchFamily="18" charset="0"/>
              </a:rPr>
              <a:t>Complete (no tunnel vision</a:t>
            </a:r>
            <a:r>
              <a:rPr lang="en-US" sz="2400" u="sng" dirty="0" smtClean="0">
                <a:latin typeface="Times New Roman" pitchFamily="18" charset="0"/>
                <a:cs typeface="Times New Roman" pitchFamily="18" charset="0"/>
              </a:rPr>
              <a:t>)</a:t>
            </a:r>
            <a:endParaRPr lang="en-US" sz="2400" u="sng"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Exculpatory evidence for alternative suspects.</a:t>
            </a:r>
          </a:p>
          <a:p>
            <a:pPr marL="493776" lvl="0" indent="-457200">
              <a:buFont typeface="+mj-lt"/>
              <a:buAutoNum type="arabicParenR"/>
            </a:pPr>
            <a:r>
              <a:rPr lang="en-US" sz="2400" u="sng" dirty="0" smtClean="0">
                <a:latin typeface="Times New Roman" pitchFamily="18" charset="0"/>
                <a:cs typeface="Times New Roman" pitchFamily="18" charset="0"/>
              </a:rPr>
              <a:t>Reliable</a:t>
            </a:r>
            <a:endParaRPr lang="en-US" sz="2400" u="sng"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No question about authenticity &amp; veracity.</a:t>
            </a:r>
          </a:p>
          <a:p>
            <a:pPr marL="493776" lvl="0" indent="-457200">
              <a:buFont typeface="+mj-lt"/>
              <a:buAutoNum type="arabicParenR"/>
            </a:pPr>
            <a:r>
              <a:rPr lang="en-US" sz="2400" u="sng" dirty="0" smtClean="0">
                <a:latin typeface="Times New Roman" pitchFamily="18" charset="0"/>
                <a:cs typeface="Times New Roman" pitchFamily="18" charset="0"/>
              </a:rPr>
              <a:t>Believable</a:t>
            </a:r>
            <a:endParaRPr lang="en-US" sz="2400" u="sng"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Clear, easy to understand, and believable by a jury.</a:t>
            </a:r>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FB39A3C-1C9F-47CE-80C9-09C0B4E39E6D}" type="slidenum">
              <a:rPr lang="en-US" smtClean="0"/>
              <a:pPr/>
              <a:t>20</a:t>
            </a:fld>
            <a:endParaRPr lang="en-US" dirty="0"/>
          </a:p>
        </p:txBody>
      </p:sp>
    </p:spTree>
    <p:extLst>
      <p:ext uri="{BB962C8B-B14F-4D97-AF65-F5344CB8AC3E}">
        <p14:creationId xmlns:p14="http://schemas.microsoft.com/office/powerpoint/2010/main" xmlns="" val="1631877049"/>
      </p:ext>
    </p:extLst>
  </p:cSld>
  <p:clrMapOvr>
    <a:masterClrMapping/>
  </p:clrMapOvr>
  <p:transition spd="slow">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tx1"/>
                </a:solidFill>
                <a:latin typeface="Times New Roman" pitchFamily="18" charset="0"/>
                <a:cs typeface="Times New Roman" pitchFamily="18" charset="0"/>
              </a:rPr>
              <a:t>TOP 10 LOCATION FOR EVIDENCE</a:t>
            </a:r>
          </a:p>
        </p:txBody>
      </p:sp>
      <p:sp>
        <p:nvSpPr>
          <p:cNvPr id="3" name="Content Placeholder 2"/>
          <p:cNvSpPr>
            <a:spLocks noGrp="1"/>
          </p:cNvSpPr>
          <p:nvPr>
            <p:ph idx="1"/>
          </p:nvPr>
        </p:nvSpPr>
        <p:spPr/>
        <p:txBody>
          <a:bodyPr>
            <a:normAutofit lnSpcReduction="10000"/>
          </a:bodyPr>
          <a:lstStyle/>
          <a:p>
            <a:pPr marL="493776" lvl="0" indent="-457200">
              <a:buFont typeface="+mj-lt"/>
              <a:buAutoNum type="arabicParenR"/>
            </a:pPr>
            <a:r>
              <a:rPr lang="en-US" sz="2400" dirty="0">
                <a:latin typeface="Times New Roman" pitchFamily="18" charset="0"/>
                <a:cs typeface="Times New Roman" pitchFamily="18" charset="0"/>
              </a:rPr>
              <a:t>Internet History Files</a:t>
            </a:r>
          </a:p>
          <a:p>
            <a:pPr marL="493776" lvl="0" indent="-457200">
              <a:buFont typeface="+mj-lt"/>
              <a:buAutoNum type="arabicParenR"/>
            </a:pPr>
            <a:r>
              <a:rPr lang="en-US" sz="2400" dirty="0">
                <a:latin typeface="Times New Roman" pitchFamily="18" charset="0"/>
                <a:cs typeface="Times New Roman" pitchFamily="18" charset="0"/>
              </a:rPr>
              <a:t>Temporary Internet Files </a:t>
            </a:r>
          </a:p>
          <a:p>
            <a:pPr marL="493776" lvl="0" indent="-457200">
              <a:buFont typeface="+mj-lt"/>
              <a:buAutoNum type="arabicParenR"/>
            </a:pPr>
            <a:r>
              <a:rPr lang="en-US" sz="2400" dirty="0">
                <a:latin typeface="Times New Roman" pitchFamily="18" charset="0"/>
                <a:cs typeface="Times New Roman" pitchFamily="18" charset="0"/>
              </a:rPr>
              <a:t>Slack/Unallocated Space</a:t>
            </a:r>
          </a:p>
          <a:p>
            <a:pPr marL="493776" lvl="0" indent="-457200">
              <a:buFont typeface="+mj-lt"/>
              <a:buAutoNum type="arabicParenR"/>
            </a:pPr>
            <a:r>
              <a:rPr lang="en-US" sz="2400" dirty="0">
                <a:latin typeface="Times New Roman" pitchFamily="18" charset="0"/>
                <a:cs typeface="Times New Roman" pitchFamily="18" charset="0"/>
              </a:rPr>
              <a:t>Buddy lists, personal chat room records, </a:t>
            </a:r>
            <a:r>
              <a:rPr lang="en-US" sz="2400" dirty="0" smtClean="0">
                <a:latin typeface="Times New Roman" pitchFamily="18" charset="0"/>
                <a:cs typeface="Times New Roman" pitchFamily="18" charset="0"/>
              </a:rPr>
              <a:t>others </a:t>
            </a:r>
            <a:r>
              <a:rPr lang="en-US" sz="2400" dirty="0">
                <a:latin typeface="Times New Roman" pitchFamily="18" charset="0"/>
                <a:cs typeface="Times New Roman" pitchFamily="18" charset="0"/>
              </a:rPr>
              <a:t>saved areas</a:t>
            </a:r>
          </a:p>
          <a:p>
            <a:pPr marL="493776" lvl="0" indent="-457200">
              <a:buFont typeface="+mj-lt"/>
              <a:buAutoNum type="arabicParenR"/>
            </a:pPr>
            <a:r>
              <a:rPr lang="en-US" sz="2400" dirty="0">
                <a:latin typeface="Times New Roman" pitchFamily="18" charset="0"/>
                <a:cs typeface="Times New Roman" pitchFamily="18" charset="0"/>
              </a:rPr>
              <a:t>News groups/club lists/posting</a:t>
            </a:r>
          </a:p>
          <a:p>
            <a:pPr marL="493776" lvl="0" indent="-457200">
              <a:buFont typeface="+mj-lt"/>
              <a:buAutoNum type="arabicParenR"/>
            </a:pPr>
            <a:r>
              <a:rPr lang="en-US" sz="2400" dirty="0">
                <a:latin typeface="Times New Roman" pitchFamily="18" charset="0"/>
                <a:cs typeface="Times New Roman" pitchFamily="18" charset="0"/>
              </a:rPr>
              <a:t>Settings, folder structure, file names</a:t>
            </a:r>
          </a:p>
          <a:p>
            <a:pPr marL="493776" lvl="0" indent="-457200">
              <a:buFont typeface="+mj-lt"/>
              <a:buAutoNum type="arabicParenR"/>
            </a:pPr>
            <a:r>
              <a:rPr lang="en-US" sz="2400" dirty="0">
                <a:latin typeface="Times New Roman" pitchFamily="18" charset="0"/>
                <a:cs typeface="Times New Roman" pitchFamily="18" charset="0"/>
              </a:rPr>
              <a:t>File Storage Dates</a:t>
            </a:r>
          </a:p>
          <a:p>
            <a:pPr marL="493776" lvl="0" indent="-457200">
              <a:buFont typeface="+mj-lt"/>
              <a:buAutoNum type="arabicParenR"/>
            </a:pPr>
            <a:r>
              <a:rPr lang="en-US" sz="2400" dirty="0">
                <a:latin typeface="Times New Roman" pitchFamily="18" charset="0"/>
                <a:cs typeface="Times New Roman" pitchFamily="18" charset="0"/>
              </a:rPr>
              <a:t>Software/Hardware added </a:t>
            </a:r>
          </a:p>
          <a:p>
            <a:pPr marL="493776" lvl="0" indent="-457200">
              <a:buFont typeface="+mj-lt"/>
              <a:buAutoNum type="arabicParenR"/>
            </a:pPr>
            <a:r>
              <a:rPr lang="en-US" sz="2400" dirty="0">
                <a:latin typeface="Times New Roman" pitchFamily="18" charset="0"/>
                <a:cs typeface="Times New Roman" pitchFamily="18" charset="0"/>
              </a:rPr>
              <a:t>File Sharing ability</a:t>
            </a:r>
          </a:p>
          <a:p>
            <a:pPr marL="493776" indent="-457200">
              <a:buFont typeface="+mj-lt"/>
              <a:buAutoNum type="arabicParenR"/>
            </a:pPr>
            <a:r>
              <a:rPr lang="en-US" sz="2400" dirty="0">
                <a:latin typeface="Times New Roman" pitchFamily="18" charset="0"/>
                <a:cs typeface="Times New Roman" pitchFamily="18" charset="0"/>
              </a:rPr>
              <a:t>E-mails</a:t>
            </a:r>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FB39A3C-1C9F-47CE-80C9-09C0B4E39E6D}" type="slidenum">
              <a:rPr lang="en-US" smtClean="0"/>
              <a:pPr/>
              <a:t>21</a:t>
            </a:fld>
            <a:endParaRPr lang="en-US" dirty="0"/>
          </a:p>
        </p:txBody>
      </p:sp>
    </p:spTree>
    <p:extLst>
      <p:ext uri="{BB962C8B-B14F-4D97-AF65-F5344CB8AC3E}">
        <p14:creationId xmlns:p14="http://schemas.microsoft.com/office/powerpoint/2010/main" xmlns="" val="3770139876"/>
      </p:ext>
    </p:extLst>
  </p:cSld>
  <p:clrMapOvr>
    <a:masterClrMapping/>
  </p:clrMapOvr>
  <p:transition spd="slow">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153400" cy="990600"/>
          </a:xfrm>
        </p:spPr>
        <p:txBody>
          <a:bodyPr>
            <a:normAutofit/>
          </a:bodyPr>
          <a:lstStyle/>
          <a:p>
            <a:r>
              <a:rPr lang="en-US" sz="3200" dirty="0" smtClean="0">
                <a:solidFill>
                  <a:schemeClr val="tx1"/>
                </a:solidFill>
                <a:latin typeface="Times New Roman" pitchFamily="18" charset="0"/>
                <a:cs typeface="Times New Roman" pitchFamily="18" charset="0"/>
              </a:rPr>
              <a:t>Methodology</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990600" lvl="1" indent="-533400">
              <a:lnSpc>
                <a:spcPct val="80000"/>
              </a:lnSpc>
              <a:buNone/>
              <a:defRPr/>
            </a:pPr>
            <a:r>
              <a:rPr lang="en-US" sz="2400" dirty="0">
                <a:latin typeface="Times New Roman" pitchFamily="18" charset="0"/>
                <a:cs typeface="Times New Roman" pitchFamily="18" charset="0"/>
              </a:rPr>
              <a:t>1)	Shut Down the Computer</a:t>
            </a:r>
          </a:p>
          <a:p>
            <a:pPr marL="990600" lvl="1" indent="-533400">
              <a:lnSpc>
                <a:spcPct val="80000"/>
              </a:lnSpc>
              <a:buNone/>
              <a:defRPr/>
            </a:pPr>
            <a:r>
              <a:rPr lang="en-US" sz="2400" dirty="0">
                <a:latin typeface="Times New Roman" pitchFamily="18" charset="0"/>
                <a:cs typeface="Times New Roman" pitchFamily="18" charset="0"/>
              </a:rPr>
              <a:t>2)	Document the Hardware Configuration of The System</a:t>
            </a:r>
          </a:p>
          <a:p>
            <a:pPr marL="990600" lvl="1" indent="-533400">
              <a:lnSpc>
                <a:spcPct val="80000"/>
              </a:lnSpc>
              <a:buNone/>
              <a:defRPr/>
            </a:pPr>
            <a:r>
              <a:rPr lang="en-US" sz="2400" dirty="0">
                <a:latin typeface="Times New Roman" pitchFamily="18" charset="0"/>
                <a:cs typeface="Times New Roman" pitchFamily="18" charset="0"/>
              </a:rPr>
              <a:t>3)	Transport the Computer System to A Secure Location</a:t>
            </a:r>
          </a:p>
          <a:p>
            <a:pPr marL="990600" lvl="1" indent="-533400">
              <a:lnSpc>
                <a:spcPct val="80000"/>
              </a:lnSpc>
              <a:buNone/>
              <a:defRPr/>
            </a:pPr>
            <a:r>
              <a:rPr lang="en-US" sz="2400" dirty="0">
                <a:latin typeface="Times New Roman" pitchFamily="18" charset="0"/>
                <a:cs typeface="Times New Roman" pitchFamily="18" charset="0"/>
              </a:rPr>
              <a:t>4)	Make Bit Stream Backups of Hard Disks and Floppy Disks</a:t>
            </a:r>
          </a:p>
          <a:p>
            <a:pPr marL="990600" lvl="1" indent="-533400">
              <a:lnSpc>
                <a:spcPct val="80000"/>
              </a:lnSpc>
              <a:buNone/>
              <a:defRPr/>
            </a:pPr>
            <a:r>
              <a:rPr lang="en-US" sz="2400" dirty="0">
                <a:latin typeface="Times New Roman" pitchFamily="18" charset="0"/>
                <a:cs typeface="Times New Roman" pitchFamily="18" charset="0"/>
              </a:rPr>
              <a:t>5)	Mathematically Verify Data on All Storage Devices</a:t>
            </a:r>
          </a:p>
          <a:p>
            <a:pPr marL="990600" lvl="1" indent="-533400">
              <a:lnSpc>
                <a:spcPct val="80000"/>
              </a:lnSpc>
              <a:buNone/>
              <a:defRPr/>
            </a:pPr>
            <a:r>
              <a:rPr lang="en-US" sz="2400" dirty="0">
                <a:latin typeface="Times New Roman" pitchFamily="18" charset="0"/>
                <a:cs typeface="Times New Roman" pitchFamily="18" charset="0"/>
              </a:rPr>
              <a:t>6)	Document the System Date and Time</a:t>
            </a:r>
          </a:p>
          <a:p>
            <a:pPr marL="990600" lvl="1" indent="-533400">
              <a:lnSpc>
                <a:spcPct val="80000"/>
              </a:lnSpc>
              <a:buNone/>
              <a:defRPr/>
            </a:pPr>
            <a:r>
              <a:rPr lang="en-US" sz="2400" dirty="0">
                <a:latin typeface="Times New Roman" pitchFamily="18" charset="0"/>
                <a:cs typeface="Times New Roman" pitchFamily="18" charset="0"/>
              </a:rPr>
              <a:t>7)	Make a List of Key Search Words </a:t>
            </a:r>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FB39A3C-1C9F-47CE-80C9-09C0B4E39E6D}" type="slidenum">
              <a:rPr lang="en-US" smtClean="0"/>
              <a:pPr/>
              <a:t>22</a:t>
            </a:fld>
            <a:endParaRPr lang="en-US" dirty="0"/>
          </a:p>
        </p:txBody>
      </p:sp>
    </p:spTree>
    <p:extLst>
      <p:ext uri="{BB962C8B-B14F-4D97-AF65-F5344CB8AC3E}">
        <p14:creationId xmlns:p14="http://schemas.microsoft.com/office/powerpoint/2010/main" xmlns="" val="3936719218"/>
      </p:ext>
    </p:extLst>
  </p:cSld>
  <p:clrMapOvr>
    <a:masterClrMapping/>
  </p:clrMapOvr>
  <p:transition spd="slow">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solidFill>
                  <a:srgbClr val="C00000"/>
                </a:solidFill>
              </a:rPr>
              <a:t/>
            </a:r>
            <a:br>
              <a:rPr lang="en-US" b="1" u="sng" dirty="0" smtClean="0">
                <a:solidFill>
                  <a:srgbClr val="C00000"/>
                </a:solidFill>
              </a:rPr>
            </a:br>
            <a:r>
              <a:rPr lang="en-US" b="1" dirty="0" smtClean="0">
                <a:solidFill>
                  <a:srgbClr val="C00000"/>
                </a:solidFill>
              </a:rPr>
              <a:t>	</a:t>
            </a:r>
            <a:r>
              <a:rPr lang="en-US" sz="3600" dirty="0" smtClean="0">
                <a:solidFill>
                  <a:schemeClr val="tx1"/>
                </a:solidFill>
                <a:latin typeface="Times New Roman" pitchFamily="18" charset="0"/>
                <a:cs typeface="Times New Roman" pitchFamily="18" charset="0"/>
              </a:rPr>
              <a:t>CONT</a:t>
            </a:r>
            <a:r>
              <a:rPr lang="en-US" sz="3600" dirty="0">
                <a:solidFill>
                  <a:schemeClr val="tx1"/>
                </a:solidFill>
                <a:latin typeface="Times New Roman" pitchFamily="18" charset="0"/>
                <a:cs typeface="Times New Roman" pitchFamily="18" charset="0"/>
              </a:rPr>
              <a:t>…</a:t>
            </a:r>
            <a:r>
              <a:rPr lang="en-US" dirty="0"/>
              <a:t/>
            </a:r>
            <a:br>
              <a:rPr lang="en-US" dirty="0"/>
            </a:br>
            <a:endParaRPr lang="en-US" dirty="0"/>
          </a:p>
        </p:txBody>
      </p:sp>
      <p:sp>
        <p:nvSpPr>
          <p:cNvPr id="3" name="Content Placeholder 2"/>
          <p:cNvSpPr>
            <a:spLocks noGrp="1"/>
          </p:cNvSpPr>
          <p:nvPr>
            <p:ph idx="1"/>
          </p:nvPr>
        </p:nvSpPr>
        <p:spPr/>
        <p:txBody>
          <a:bodyPr/>
          <a:lstStyle/>
          <a:p>
            <a:pPr marL="990600" lvl="1" indent="-533400">
              <a:lnSpc>
                <a:spcPct val="80000"/>
              </a:lnSpc>
              <a:buNone/>
              <a:defRPr/>
            </a:pPr>
            <a:r>
              <a:rPr lang="en-US" sz="2400" dirty="0">
                <a:latin typeface="Times New Roman" pitchFamily="18" charset="0"/>
                <a:cs typeface="Times New Roman" pitchFamily="18" charset="0"/>
              </a:rPr>
              <a:t>8)	Evaluate the Windows Swap File </a:t>
            </a:r>
          </a:p>
          <a:p>
            <a:pPr marL="990600" lvl="1" indent="-533400">
              <a:lnSpc>
                <a:spcPct val="80000"/>
              </a:lnSpc>
              <a:buNone/>
              <a:defRPr/>
            </a:pPr>
            <a:r>
              <a:rPr lang="en-US" sz="2400" dirty="0">
                <a:latin typeface="Times New Roman" pitchFamily="18" charset="0"/>
                <a:cs typeface="Times New Roman" pitchFamily="18" charset="0"/>
              </a:rPr>
              <a:t>9)	Evaluate File Slack </a:t>
            </a:r>
          </a:p>
          <a:p>
            <a:pPr marL="990600" lvl="1" indent="-533400">
              <a:lnSpc>
                <a:spcPct val="80000"/>
              </a:lnSpc>
              <a:buNone/>
              <a:defRPr/>
            </a:pPr>
            <a:r>
              <a:rPr lang="en-US" sz="2400" dirty="0">
                <a:latin typeface="Times New Roman" pitchFamily="18" charset="0"/>
                <a:cs typeface="Times New Roman" pitchFamily="18" charset="0"/>
              </a:rPr>
              <a:t>10)	Evaluate Unallocated Space (Erased Files)</a:t>
            </a:r>
          </a:p>
          <a:p>
            <a:pPr marL="990600" lvl="1" indent="-533400">
              <a:lnSpc>
                <a:spcPct val="80000"/>
              </a:lnSpc>
              <a:buNone/>
              <a:defRPr/>
            </a:pPr>
            <a:r>
              <a:rPr lang="en-US" sz="2400" dirty="0">
                <a:latin typeface="Times New Roman" pitchFamily="18" charset="0"/>
                <a:cs typeface="Times New Roman" pitchFamily="18" charset="0"/>
              </a:rPr>
              <a:t>11)	Search Files, File Slack and Unallocated Space for Key Words </a:t>
            </a:r>
          </a:p>
          <a:p>
            <a:pPr marL="990600" lvl="1" indent="-533400">
              <a:lnSpc>
                <a:spcPct val="80000"/>
              </a:lnSpc>
              <a:buNone/>
              <a:defRPr/>
            </a:pPr>
            <a:r>
              <a:rPr lang="en-US" sz="2400" dirty="0">
                <a:latin typeface="Times New Roman" pitchFamily="18" charset="0"/>
                <a:cs typeface="Times New Roman" pitchFamily="18" charset="0"/>
              </a:rPr>
              <a:t>12)	Document File Names, Dates and Times </a:t>
            </a:r>
          </a:p>
          <a:p>
            <a:pPr marL="990600" lvl="1" indent="-533400">
              <a:lnSpc>
                <a:spcPct val="80000"/>
              </a:lnSpc>
              <a:buNone/>
              <a:defRPr/>
            </a:pPr>
            <a:r>
              <a:rPr lang="en-US" sz="2400" dirty="0">
                <a:latin typeface="Times New Roman" pitchFamily="18" charset="0"/>
                <a:cs typeface="Times New Roman" pitchFamily="18" charset="0"/>
              </a:rPr>
              <a:t>13)	Identify File, Program and Storage Anomalies </a:t>
            </a:r>
          </a:p>
          <a:p>
            <a:pPr marL="990600" lvl="1" indent="-533400">
              <a:lnSpc>
                <a:spcPct val="80000"/>
              </a:lnSpc>
              <a:buNone/>
              <a:defRPr/>
            </a:pPr>
            <a:r>
              <a:rPr lang="en-US" sz="2400" dirty="0">
                <a:latin typeface="Times New Roman" pitchFamily="18" charset="0"/>
                <a:cs typeface="Times New Roman" pitchFamily="18" charset="0"/>
              </a:rPr>
              <a:t>14)	Evaluate Program Functionality </a:t>
            </a:r>
          </a:p>
          <a:p>
            <a:pPr marL="990600" lvl="1" indent="-533400">
              <a:lnSpc>
                <a:spcPct val="80000"/>
              </a:lnSpc>
              <a:buNone/>
              <a:defRPr/>
            </a:pPr>
            <a:r>
              <a:rPr lang="en-US" sz="2400" dirty="0">
                <a:latin typeface="Times New Roman" pitchFamily="18" charset="0"/>
                <a:cs typeface="Times New Roman" pitchFamily="18" charset="0"/>
              </a:rPr>
              <a:t>15)	Document Your Findings</a:t>
            </a:r>
          </a:p>
          <a:p>
            <a:endParaRPr lang="en-US" dirty="0"/>
          </a:p>
        </p:txBody>
      </p:sp>
    </p:spTree>
    <p:extLst>
      <p:ext uri="{BB962C8B-B14F-4D97-AF65-F5344CB8AC3E}">
        <p14:creationId xmlns:p14="http://schemas.microsoft.com/office/powerpoint/2010/main" xmlns="" val="3304113493"/>
      </p:ext>
    </p:extLst>
  </p:cSld>
  <p:clrMapOvr>
    <a:masterClrMapping/>
  </p:clrMapOvr>
  <p:transition spd="slow">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tx1"/>
                </a:solidFill>
                <a:latin typeface="Times New Roman" pitchFamily="18" charset="0"/>
                <a:cs typeface="Times New Roman" pitchFamily="18" charset="0"/>
              </a:rPr>
              <a:t>Applications </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400" dirty="0">
                <a:latin typeface="Times New Roman" pitchFamily="18" charset="0"/>
                <a:cs typeface="Times New Roman" pitchFamily="18" charset="0"/>
              </a:rPr>
              <a:t>FINANCIAL FRAUD DETECTION</a:t>
            </a:r>
          </a:p>
          <a:p>
            <a:r>
              <a:rPr lang="en-US" sz="2400" dirty="0">
                <a:latin typeface="Times New Roman" pitchFamily="18" charset="0"/>
                <a:cs typeface="Times New Roman" pitchFamily="18" charset="0"/>
              </a:rPr>
              <a:t>CRIMINAL PROSECUTION</a:t>
            </a:r>
          </a:p>
          <a:p>
            <a:r>
              <a:rPr lang="en-US" sz="2400" dirty="0">
                <a:latin typeface="Times New Roman" pitchFamily="18" charset="0"/>
                <a:cs typeface="Times New Roman" pitchFamily="18" charset="0"/>
              </a:rPr>
              <a:t>CIVIL LITIGATION</a:t>
            </a:r>
          </a:p>
          <a:p>
            <a:r>
              <a:rPr lang="en-US" sz="2400" dirty="0">
                <a:latin typeface="Times New Roman" pitchFamily="18" charset="0"/>
                <a:cs typeface="Times New Roman" pitchFamily="18" charset="0"/>
              </a:rPr>
              <a:t>“CORPORATE SECURITY POLICY AND </a:t>
            </a:r>
            <a:r>
              <a:rPr lang="en-US" sz="2400" dirty="0" smtClean="0">
                <a:latin typeface="Times New Roman" pitchFamily="18" charset="0"/>
                <a:cs typeface="Times New Roman" pitchFamily="18" charset="0"/>
              </a:rPr>
              <a:t>VIOLATIONS</a:t>
            </a:r>
            <a:r>
              <a:rPr lang="en-US" sz="2400" dirty="0">
                <a:latin typeface="Times New Roman" pitchFamily="18" charset="0"/>
                <a:cs typeface="Times New Roman" pitchFamily="18" charset="0"/>
              </a:rPr>
              <a:t>”</a:t>
            </a:r>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FB39A3C-1C9F-47CE-80C9-09C0B4E39E6D}" type="slidenum">
              <a:rPr lang="en-US" smtClean="0"/>
              <a:pPr/>
              <a:t>24</a:t>
            </a:fld>
            <a:endParaRPr lang="en-US" dirty="0"/>
          </a:p>
        </p:txBody>
      </p:sp>
    </p:spTree>
    <p:extLst>
      <p:ext uri="{BB962C8B-B14F-4D97-AF65-F5344CB8AC3E}">
        <p14:creationId xmlns:p14="http://schemas.microsoft.com/office/powerpoint/2010/main" xmlns="" val="2794070749"/>
      </p:ext>
    </p:extLst>
  </p:cSld>
  <p:clrMapOvr>
    <a:masterClrMapping/>
  </p:clrMapOvr>
  <p:transition spd="slow">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chemeClr val="tx1"/>
                </a:solidFill>
                <a:latin typeface="Times New Roman" pitchFamily="18" charset="0"/>
                <a:cs typeface="Times New Roman" pitchFamily="18" charset="0"/>
              </a:rPr>
              <a:t>Who Uses Computer Forensics?</a:t>
            </a:r>
          </a:p>
        </p:txBody>
      </p:sp>
      <p:sp>
        <p:nvSpPr>
          <p:cNvPr id="3" name="Content Placeholder 2"/>
          <p:cNvSpPr>
            <a:spLocks noGrp="1"/>
          </p:cNvSpPr>
          <p:nvPr>
            <p:ph idx="1"/>
          </p:nvPr>
        </p:nvSpPr>
        <p:spPr/>
        <p:txBody>
          <a:bodyPr>
            <a:normAutofit fontScale="92500"/>
          </a:bodyPr>
          <a:lstStyle/>
          <a:p>
            <a:pPr>
              <a:lnSpc>
                <a:spcPct val="90000"/>
              </a:lnSpc>
              <a:buClrTx/>
              <a:buFont typeface="Wingdings" pitchFamily="2" charset="2"/>
              <a:buChar char="Ø"/>
              <a:defRPr/>
            </a:pPr>
            <a:r>
              <a:rPr lang="en-US" sz="2600" dirty="0">
                <a:latin typeface="Times New Roman" pitchFamily="18" charset="0"/>
                <a:cs typeface="Times New Roman" pitchFamily="18" charset="0"/>
              </a:rPr>
              <a:t>Criminal Prosecutors</a:t>
            </a:r>
          </a:p>
          <a:p>
            <a:pPr lvl="1">
              <a:lnSpc>
                <a:spcPct val="90000"/>
              </a:lnSpc>
              <a:buClrTx/>
              <a:buFont typeface="Wingdings" pitchFamily="2" charset="2"/>
              <a:buChar char="Ø"/>
              <a:defRPr/>
            </a:pPr>
            <a:r>
              <a:rPr lang="en-US" sz="2600" dirty="0">
                <a:latin typeface="Times New Roman" pitchFamily="18" charset="0"/>
                <a:cs typeface="Times New Roman" pitchFamily="18" charset="0"/>
              </a:rPr>
              <a:t>Rely on evidence obtained from a computer to prosecute suspects and use as evidence.</a:t>
            </a:r>
          </a:p>
          <a:p>
            <a:pPr lvl="1">
              <a:lnSpc>
                <a:spcPct val="90000"/>
              </a:lnSpc>
              <a:buClrTx/>
              <a:buNone/>
              <a:defRPr/>
            </a:pPr>
            <a:endParaRPr lang="en-US" sz="2600" dirty="0">
              <a:latin typeface="Times New Roman" pitchFamily="18" charset="0"/>
              <a:cs typeface="Times New Roman" pitchFamily="18" charset="0"/>
            </a:endParaRPr>
          </a:p>
          <a:p>
            <a:pPr>
              <a:lnSpc>
                <a:spcPct val="90000"/>
              </a:lnSpc>
              <a:buClrTx/>
              <a:buFont typeface="Wingdings" pitchFamily="2" charset="2"/>
              <a:buChar char="Ø"/>
              <a:defRPr/>
            </a:pPr>
            <a:r>
              <a:rPr lang="en-US" sz="2600" dirty="0">
                <a:latin typeface="Times New Roman" pitchFamily="18" charset="0"/>
                <a:cs typeface="Times New Roman" pitchFamily="18" charset="0"/>
              </a:rPr>
              <a:t>Civil Litigations</a:t>
            </a:r>
          </a:p>
          <a:p>
            <a:pPr lvl="1">
              <a:lnSpc>
                <a:spcPct val="90000"/>
              </a:lnSpc>
              <a:buClrTx/>
              <a:buFont typeface="Wingdings" pitchFamily="2" charset="2"/>
              <a:buChar char="Ø"/>
              <a:defRPr/>
            </a:pPr>
            <a:r>
              <a:rPr lang="en-US" sz="2600" dirty="0">
                <a:latin typeface="Times New Roman" pitchFamily="18" charset="0"/>
                <a:cs typeface="Times New Roman" pitchFamily="18" charset="0"/>
              </a:rPr>
              <a:t>Personal and business data discovered on a computer can be used in fraud, harassment, or discrimination cases.</a:t>
            </a:r>
          </a:p>
          <a:p>
            <a:pPr lvl="1">
              <a:lnSpc>
                <a:spcPct val="90000"/>
              </a:lnSpc>
              <a:buClrTx/>
              <a:buNone/>
              <a:defRPr/>
            </a:pPr>
            <a:endParaRPr lang="en-US" sz="2600" dirty="0">
              <a:latin typeface="Times New Roman" pitchFamily="18" charset="0"/>
              <a:cs typeface="Times New Roman" pitchFamily="18" charset="0"/>
            </a:endParaRPr>
          </a:p>
          <a:p>
            <a:pPr>
              <a:lnSpc>
                <a:spcPct val="90000"/>
              </a:lnSpc>
              <a:buClrTx/>
              <a:buFont typeface="Wingdings" pitchFamily="2" charset="2"/>
              <a:buChar char="Ø"/>
              <a:defRPr/>
            </a:pPr>
            <a:r>
              <a:rPr lang="en-US" sz="2600" dirty="0">
                <a:latin typeface="Times New Roman" pitchFamily="18" charset="0"/>
                <a:cs typeface="Times New Roman" pitchFamily="18" charset="0"/>
              </a:rPr>
              <a:t>Private Corporations</a:t>
            </a:r>
          </a:p>
          <a:p>
            <a:pPr lvl="1">
              <a:lnSpc>
                <a:spcPct val="90000"/>
              </a:lnSpc>
              <a:buClrTx/>
              <a:buFont typeface="Wingdings" pitchFamily="2" charset="2"/>
              <a:buChar char="Ø"/>
              <a:defRPr/>
            </a:pPr>
            <a:r>
              <a:rPr lang="en-US" sz="2600" dirty="0">
                <a:latin typeface="Times New Roman" pitchFamily="18" charset="0"/>
                <a:cs typeface="Times New Roman" pitchFamily="18" charset="0"/>
              </a:rPr>
              <a:t>Obtained evidence from employee computers can be used as evidence in harassment, fraud, and embezzlement cases.</a:t>
            </a:r>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FB39A3C-1C9F-47CE-80C9-09C0B4E39E6D}" type="slidenum">
              <a:rPr lang="en-US" smtClean="0"/>
              <a:pPr/>
              <a:t>25</a:t>
            </a:fld>
            <a:endParaRPr lang="en-US" dirty="0"/>
          </a:p>
        </p:txBody>
      </p:sp>
    </p:spTree>
    <p:extLst>
      <p:ext uri="{BB962C8B-B14F-4D97-AF65-F5344CB8AC3E}">
        <p14:creationId xmlns:p14="http://schemas.microsoft.com/office/powerpoint/2010/main" xmlns="" val="1040511961"/>
      </p:ext>
    </p:extLst>
  </p:cSld>
  <p:clrMapOvr>
    <a:masterClrMapping/>
  </p:clrMapOvr>
  <p:transition spd="slow">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chemeClr val="tx1"/>
                </a:solidFill>
                <a:latin typeface="Times New Roman" pitchFamily="18" charset="0"/>
                <a:cs typeface="Times New Roman" pitchFamily="18" charset="0"/>
              </a:rPr>
              <a:t>Who Uses Computer Forensics? (</a:t>
            </a:r>
            <a:r>
              <a:rPr lang="en-US" sz="3200" dirty="0" smtClean="0">
                <a:solidFill>
                  <a:schemeClr val="tx1"/>
                </a:solidFill>
                <a:latin typeface="Times New Roman" pitchFamily="18" charset="0"/>
                <a:cs typeface="Times New Roman" pitchFamily="18" charset="0"/>
              </a:rPr>
              <a:t>cont..)</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nSpc>
                <a:spcPct val="90000"/>
              </a:lnSpc>
              <a:buClrTx/>
              <a:buFont typeface="Wingdings" pitchFamily="2" charset="2"/>
              <a:buChar char="Ø"/>
              <a:defRPr/>
            </a:pPr>
            <a:r>
              <a:rPr lang="en-US" sz="2400" u="sng" dirty="0">
                <a:latin typeface="Times New Roman" pitchFamily="18" charset="0"/>
                <a:cs typeface="Times New Roman" pitchFamily="18" charset="0"/>
              </a:rPr>
              <a:t>Law Enforcement Officials</a:t>
            </a:r>
          </a:p>
          <a:p>
            <a:pPr lvl="1">
              <a:lnSpc>
                <a:spcPct val="90000"/>
              </a:lnSpc>
              <a:buClrTx/>
              <a:buFont typeface="Wingdings" pitchFamily="2" charset="2"/>
              <a:buChar char="Ø"/>
              <a:defRPr/>
            </a:pPr>
            <a:r>
              <a:rPr lang="en-US" sz="2400" dirty="0">
                <a:latin typeface="Times New Roman" pitchFamily="18" charset="0"/>
                <a:cs typeface="Times New Roman" pitchFamily="18" charset="0"/>
              </a:rPr>
              <a:t>Rely on computer forensics to backup search warrants and post-seizure handling.</a:t>
            </a:r>
          </a:p>
          <a:p>
            <a:pPr>
              <a:lnSpc>
                <a:spcPct val="90000"/>
              </a:lnSpc>
              <a:buClrTx/>
              <a:buFont typeface="Wingdings" pitchFamily="2" charset="2"/>
              <a:buChar char="Ø"/>
              <a:defRPr/>
            </a:pPr>
            <a:endParaRPr lang="en-US" sz="2400" dirty="0">
              <a:latin typeface="Times New Roman" pitchFamily="18" charset="0"/>
              <a:cs typeface="Times New Roman" pitchFamily="18" charset="0"/>
            </a:endParaRPr>
          </a:p>
          <a:p>
            <a:pPr>
              <a:lnSpc>
                <a:spcPct val="90000"/>
              </a:lnSpc>
              <a:buClrTx/>
              <a:buFont typeface="Wingdings" pitchFamily="2" charset="2"/>
              <a:buChar char="Ø"/>
              <a:defRPr/>
            </a:pPr>
            <a:r>
              <a:rPr lang="en-US" sz="2400" u="sng" dirty="0">
                <a:latin typeface="Times New Roman" pitchFamily="18" charset="0"/>
                <a:cs typeface="Times New Roman" pitchFamily="18" charset="0"/>
              </a:rPr>
              <a:t>Individual/Private Citizens</a:t>
            </a:r>
          </a:p>
          <a:p>
            <a:pPr lvl="1">
              <a:lnSpc>
                <a:spcPct val="90000"/>
              </a:lnSpc>
              <a:buClrTx/>
              <a:buFont typeface="Wingdings" pitchFamily="2" charset="2"/>
              <a:buChar char="Ø"/>
              <a:defRPr/>
            </a:pPr>
            <a:r>
              <a:rPr lang="en-US" sz="2400" dirty="0">
                <a:latin typeface="Times New Roman" pitchFamily="18" charset="0"/>
                <a:cs typeface="Times New Roman" pitchFamily="18" charset="0"/>
              </a:rPr>
              <a:t>Obtain the services of professional computer forensic specialists to support claims of harassment, abuse, or wrongful termination from employment.</a:t>
            </a:r>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FB39A3C-1C9F-47CE-80C9-09C0B4E39E6D}" type="slidenum">
              <a:rPr lang="en-US" smtClean="0"/>
              <a:pPr/>
              <a:t>26</a:t>
            </a:fld>
            <a:endParaRPr lang="en-US" dirty="0"/>
          </a:p>
        </p:txBody>
      </p:sp>
    </p:spTree>
    <p:extLst>
      <p:ext uri="{BB962C8B-B14F-4D97-AF65-F5344CB8AC3E}">
        <p14:creationId xmlns:p14="http://schemas.microsoft.com/office/powerpoint/2010/main" xmlns="" val="1545599602"/>
      </p:ext>
    </p:extLst>
  </p:cSld>
  <p:clrMapOvr>
    <a:masterClrMapping/>
  </p:clrMapOvr>
  <p:transition spd="slow">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u="sng" dirty="0" smtClean="0"/>
              <a:t/>
            </a:r>
            <a:br>
              <a:rPr lang="en-US" sz="2400" b="1" u="sng" dirty="0" smtClean="0"/>
            </a:br>
            <a:r>
              <a:rPr lang="en-US" sz="2400" b="1" u="sng" dirty="0" smtClean="0"/>
              <a:t/>
            </a:r>
            <a:br>
              <a:rPr lang="en-US" sz="2400" b="1" u="sng" dirty="0" smtClean="0"/>
            </a:br>
            <a:r>
              <a:rPr lang="en-US" sz="3200" dirty="0" smtClean="0">
                <a:solidFill>
                  <a:schemeClr val="tx1"/>
                </a:solidFill>
                <a:latin typeface="Times New Roman" pitchFamily="18" charset="0"/>
                <a:cs typeface="Times New Roman" pitchFamily="18" charset="0"/>
              </a:rPr>
              <a:t>Skills </a:t>
            </a:r>
            <a:r>
              <a:rPr lang="en-US" sz="3200" dirty="0">
                <a:solidFill>
                  <a:schemeClr val="tx1"/>
                </a:solidFill>
                <a:latin typeface="Times New Roman" pitchFamily="18" charset="0"/>
                <a:cs typeface="Times New Roman" pitchFamily="18" charset="0"/>
              </a:rPr>
              <a:t>Required For </a:t>
            </a:r>
            <a:r>
              <a:rPr lang="en-US" sz="3200" dirty="0" smtClean="0">
                <a:solidFill>
                  <a:schemeClr val="tx1"/>
                </a:solidFill>
                <a:latin typeface="Times New Roman" pitchFamily="18" charset="0"/>
                <a:cs typeface="Times New Roman" pitchFamily="18" charset="0"/>
              </a:rPr>
              <a:t/>
            </a:r>
            <a:br>
              <a:rPr lang="en-US" sz="3200" dirty="0" smtClean="0">
                <a:solidFill>
                  <a:schemeClr val="tx1"/>
                </a:solidFill>
                <a:latin typeface="Times New Roman" pitchFamily="18" charset="0"/>
                <a:cs typeface="Times New Roman" pitchFamily="18" charset="0"/>
              </a:rPr>
            </a:br>
            <a:r>
              <a:rPr lang="en-US" sz="3200" dirty="0" smtClean="0">
                <a:solidFill>
                  <a:schemeClr val="tx1"/>
                </a:solidFill>
                <a:latin typeface="Times New Roman" pitchFamily="18" charset="0"/>
                <a:cs typeface="Times New Roman" pitchFamily="18" charset="0"/>
              </a:rPr>
              <a:t>Computer </a:t>
            </a:r>
            <a:r>
              <a:rPr lang="en-US" sz="3200" dirty="0">
                <a:solidFill>
                  <a:schemeClr val="tx1"/>
                </a:solidFill>
                <a:latin typeface="Times New Roman" pitchFamily="18" charset="0"/>
                <a:cs typeface="Times New Roman" pitchFamily="18" charset="0"/>
              </a:rPr>
              <a:t>Forensics Application</a:t>
            </a:r>
            <a:r>
              <a:rPr lang="en-US" b="1" dirty="0"/>
              <a:t/>
            </a:r>
            <a:br>
              <a:rPr lang="en-US" b="1" dirty="0"/>
            </a:br>
            <a:endParaRPr lang="en-US" dirty="0"/>
          </a:p>
        </p:txBody>
      </p:sp>
      <p:sp>
        <p:nvSpPr>
          <p:cNvPr id="3" name="Content Placeholder 2"/>
          <p:cNvSpPr>
            <a:spLocks noGrp="1"/>
          </p:cNvSpPr>
          <p:nvPr>
            <p:ph idx="1"/>
          </p:nvPr>
        </p:nvSpPr>
        <p:spPr/>
        <p:txBody>
          <a:bodyPr/>
          <a:lstStyle/>
          <a:p>
            <a:pPr lvl="0">
              <a:buFont typeface="Courier New" pitchFamily="49" charset="0"/>
              <a:buChar char="o"/>
            </a:pPr>
            <a:r>
              <a:rPr lang="en-US" sz="2400" dirty="0">
                <a:latin typeface="Times New Roman" pitchFamily="18" charset="0"/>
                <a:cs typeface="Times New Roman" pitchFamily="18" charset="0"/>
              </a:rPr>
              <a:t>Programming or computer-related experience</a:t>
            </a:r>
          </a:p>
          <a:p>
            <a:pPr>
              <a:buFont typeface="Courier New" pitchFamily="49" charset="0"/>
              <a:buChar char="o"/>
            </a:pPr>
            <a:r>
              <a:rPr lang="en-US" sz="2400" dirty="0">
                <a:latin typeface="Times New Roman" pitchFamily="18" charset="0"/>
                <a:cs typeface="Times New Roman" pitchFamily="18" charset="0"/>
              </a:rPr>
              <a:t>Broad understanding of operating systems and applications</a:t>
            </a:r>
          </a:p>
          <a:p>
            <a:pPr>
              <a:buFont typeface="Courier New" pitchFamily="49" charset="0"/>
              <a:buChar char="o"/>
            </a:pPr>
            <a:r>
              <a:rPr lang="en-US" sz="2400" dirty="0">
                <a:latin typeface="Times New Roman" pitchFamily="18" charset="0"/>
                <a:cs typeface="Times New Roman" pitchFamily="18" charset="0"/>
              </a:rPr>
              <a:t>Strong analytical skills</a:t>
            </a:r>
          </a:p>
          <a:p>
            <a:pPr lvl="0">
              <a:buFont typeface="Courier New" pitchFamily="49" charset="0"/>
              <a:buChar char="o"/>
            </a:pPr>
            <a:r>
              <a:rPr lang="en-US" sz="2400" dirty="0">
                <a:latin typeface="Times New Roman" pitchFamily="18" charset="0"/>
                <a:cs typeface="Times New Roman" pitchFamily="18" charset="0"/>
              </a:rPr>
              <a:t>Strong computer science fundamentals</a:t>
            </a:r>
          </a:p>
          <a:p>
            <a:pPr lvl="0">
              <a:buFont typeface="Courier New" pitchFamily="49" charset="0"/>
              <a:buChar char="o"/>
            </a:pPr>
            <a:r>
              <a:rPr lang="en-US" sz="2400" dirty="0">
                <a:latin typeface="Times New Roman" pitchFamily="18" charset="0"/>
                <a:cs typeface="Times New Roman" pitchFamily="18" charset="0"/>
              </a:rPr>
              <a:t>Strong system administrative skills</a:t>
            </a:r>
          </a:p>
          <a:p>
            <a:pPr lvl="0">
              <a:buFont typeface="Courier New" pitchFamily="49" charset="0"/>
              <a:buChar char="o"/>
            </a:pPr>
            <a:r>
              <a:rPr lang="en-US" sz="2400" dirty="0">
                <a:latin typeface="Times New Roman" pitchFamily="18" charset="0"/>
                <a:cs typeface="Times New Roman" pitchFamily="18" charset="0"/>
              </a:rPr>
              <a:t>Knowledge of the latest intruder tools</a:t>
            </a:r>
          </a:p>
          <a:p>
            <a:pPr lvl="0">
              <a:buFont typeface="Courier New" pitchFamily="49" charset="0"/>
              <a:buChar char="o"/>
            </a:pPr>
            <a:r>
              <a:rPr lang="en-US" sz="2400" dirty="0">
                <a:latin typeface="Times New Roman" pitchFamily="18" charset="0"/>
                <a:cs typeface="Times New Roman" pitchFamily="18" charset="0"/>
              </a:rPr>
              <a:t>Knowledge of cryptography and steganography</a:t>
            </a:r>
          </a:p>
          <a:p>
            <a:pPr lvl="0">
              <a:buFont typeface="Courier New" pitchFamily="49" charset="0"/>
              <a:buChar char="o"/>
            </a:pPr>
            <a:r>
              <a:rPr lang="en-US" sz="2400" dirty="0">
                <a:latin typeface="Times New Roman" pitchFamily="18" charset="0"/>
                <a:cs typeface="Times New Roman" pitchFamily="18" charset="0"/>
              </a:rPr>
              <a:t>Strong understanding of the rules of evidence and evidence handling</a:t>
            </a:r>
          </a:p>
          <a:p>
            <a:pPr>
              <a:buFont typeface="Courier New" pitchFamily="49" charset="0"/>
              <a:buChar char="o"/>
            </a:pPr>
            <a:r>
              <a:rPr lang="en-US" sz="2400" dirty="0">
                <a:latin typeface="Times New Roman" pitchFamily="18" charset="0"/>
                <a:cs typeface="Times New Roman" pitchFamily="18" charset="0"/>
              </a:rPr>
              <a:t>Ability to be an expert witness in a court of law</a:t>
            </a:r>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FB39A3C-1C9F-47CE-80C9-09C0B4E39E6D}" type="slidenum">
              <a:rPr lang="en-US" smtClean="0"/>
              <a:pPr/>
              <a:t>27</a:t>
            </a:fld>
            <a:endParaRPr lang="en-US" dirty="0"/>
          </a:p>
        </p:txBody>
      </p:sp>
    </p:spTree>
    <p:extLst>
      <p:ext uri="{BB962C8B-B14F-4D97-AF65-F5344CB8AC3E}">
        <p14:creationId xmlns:p14="http://schemas.microsoft.com/office/powerpoint/2010/main" xmlns="" val="2082340802"/>
      </p:ext>
    </p:extLst>
  </p:cSld>
  <p:clrMapOvr>
    <a:masterClrMapping/>
  </p:clrMapOvr>
  <p:transition spd="slow">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Autofit/>
          </a:bodyPr>
          <a:lstStyle/>
          <a:p>
            <a:r>
              <a:rPr lang="en-US" sz="3200" dirty="0" smtClean="0">
                <a:solidFill>
                  <a:schemeClr val="tx1"/>
                </a:solidFill>
                <a:latin typeface="Times New Roman" pitchFamily="18" charset="0"/>
                <a:cs typeface="Times New Roman" pitchFamily="18" charset="0"/>
              </a:rPr>
              <a:t>Conclusion</a:t>
            </a:r>
            <a:br>
              <a:rPr lang="en-US" sz="3200" dirty="0" smtClean="0">
                <a:solidFill>
                  <a:schemeClr val="tx1"/>
                </a:solidFill>
                <a:latin typeface="Times New Roman" pitchFamily="18" charset="0"/>
                <a:cs typeface="Times New Roman" pitchFamily="18" charset="0"/>
              </a:rPr>
            </a:br>
            <a:endParaRPr lang="en-US" sz="3200" dirty="0" smtClean="0">
              <a:latin typeface="Times New Roman" pitchFamily="18" charset="0"/>
              <a:cs typeface="Times New Roman" pitchFamily="18" charset="0"/>
            </a:endParaRPr>
          </a:p>
        </p:txBody>
      </p:sp>
      <p:sp>
        <p:nvSpPr>
          <p:cNvPr id="11267" name="Content Placeholder 2"/>
          <p:cNvSpPr>
            <a:spLocks noGrp="1"/>
          </p:cNvSpPr>
          <p:nvPr>
            <p:ph idx="1"/>
          </p:nvPr>
        </p:nvSpPr>
        <p:spPr/>
        <p:txBody>
          <a:bodyPr/>
          <a:lstStyle/>
          <a:p>
            <a:r>
              <a:rPr lang="en-US" sz="2400" dirty="0" smtClean="0">
                <a:latin typeface="Times New Roman" pitchFamily="18" charset="0"/>
                <a:cs typeface="Times New Roman" pitchFamily="18" charset="0"/>
              </a:rPr>
              <a:t>With computers becoming more and more involved in our everyday lives, both professionally and socially, there is a need for computer forensics.</a:t>
            </a:r>
          </a:p>
          <a:p>
            <a:r>
              <a:rPr lang="en-US" sz="2400" dirty="0" smtClean="0">
                <a:latin typeface="Times New Roman" pitchFamily="18" charset="0"/>
                <a:cs typeface="Times New Roman" pitchFamily="18" charset="0"/>
              </a:rPr>
              <a:t> This field will enable crucial electronic evidence to be found, whether it was lost, deleted, damaged, or hidden, and used to prosecute individuals that believe they have successfully beaten the system.</a:t>
            </a:r>
          </a:p>
          <a:p>
            <a:endParaRPr lang="en-US" sz="2400" dirty="0" smtClean="0"/>
          </a:p>
        </p:txBody>
      </p:sp>
    </p:spTree>
  </p:cSld>
  <p:clrMapOvr>
    <a:masterClrMapping/>
  </p:clrMapOvr>
  <p:transition spd="slow">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z="3200" dirty="0" smtClean="0">
                <a:solidFill>
                  <a:schemeClr val="tx1"/>
                </a:solidFill>
                <a:latin typeface="Times New Roman" pitchFamily="18" charset="0"/>
                <a:cs typeface="Times New Roman" pitchFamily="18" charset="0"/>
              </a:rPr>
              <a:t>References</a:t>
            </a:r>
            <a:endParaRPr lang="en-US" sz="3200" dirty="0" smtClean="0">
              <a:latin typeface="Times New Roman" pitchFamily="18" charset="0"/>
              <a:cs typeface="Times New Roman" pitchFamily="18" charset="0"/>
            </a:endParaRPr>
          </a:p>
        </p:txBody>
      </p:sp>
      <p:sp>
        <p:nvSpPr>
          <p:cNvPr id="12291" name="Content Placeholder 2"/>
          <p:cNvSpPr>
            <a:spLocks noGrp="1"/>
          </p:cNvSpPr>
          <p:nvPr>
            <p:ph idx="1"/>
          </p:nvPr>
        </p:nvSpPr>
        <p:spPr/>
        <p:txBody>
          <a:bodyPr/>
          <a:lstStyle/>
          <a:p>
            <a:r>
              <a:rPr lang="en-US" sz="2400" u="sng" dirty="0" smtClean="0">
                <a:latin typeface="Times New Roman" pitchFamily="18" charset="0"/>
                <a:cs typeface="Times New Roman" pitchFamily="18" charset="0"/>
                <a:hlinkClick r:id="rId2"/>
              </a:rPr>
              <a:t>www.google.com</a:t>
            </a:r>
            <a:r>
              <a:rPr lang="en-US" sz="2400" b="1"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r>
              <a:rPr lang="en-US" sz="2400" u="sng" dirty="0" smtClean="0">
                <a:latin typeface="Times New Roman" pitchFamily="18" charset="0"/>
                <a:cs typeface="Times New Roman" pitchFamily="18" charset="0"/>
                <a:hlinkClick r:id="rId3"/>
              </a:rPr>
              <a:t>www.wikipedia.com</a:t>
            </a:r>
            <a:endParaRPr lang="en-US" sz="2400" dirty="0" smtClean="0">
              <a:latin typeface="Times New Roman" pitchFamily="18" charset="0"/>
              <a:cs typeface="Times New Roman" pitchFamily="18" charset="0"/>
            </a:endParaRPr>
          </a:p>
          <a:p>
            <a:r>
              <a:rPr lang="en-US" sz="2400" u="sng" dirty="0" smtClean="0">
                <a:latin typeface="Times New Roman" pitchFamily="18" charset="0"/>
                <a:cs typeface="Times New Roman" pitchFamily="18" charset="0"/>
                <a:hlinkClick r:id="rId4"/>
              </a:rPr>
              <a:t>www.studymafia.org</a:t>
            </a:r>
            <a:r>
              <a:rPr lang="en-US" sz="2400" b="1"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endParaRPr lang="en-US" dirty="0" smtClean="0"/>
          </a:p>
        </p:txBody>
      </p:sp>
    </p:spTree>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3200" dirty="0" smtClean="0">
                <a:solidFill>
                  <a:schemeClr val="tx1"/>
                </a:solidFill>
                <a:latin typeface="Times New Roman" pitchFamily="18" charset="0"/>
                <a:cs typeface="Times New Roman" pitchFamily="18" charset="0"/>
              </a:rPr>
              <a:t> Introduction</a:t>
            </a:r>
            <a:endParaRPr lang="en-US" sz="3200" dirty="0" smtClean="0">
              <a:latin typeface="Times New Roman" pitchFamily="18" charset="0"/>
              <a:cs typeface="Times New Roman" pitchFamily="18" charset="0"/>
            </a:endParaRPr>
          </a:p>
        </p:txBody>
      </p:sp>
      <p:sp>
        <p:nvSpPr>
          <p:cNvPr id="5123" name="Rectangle 3"/>
          <p:cNvSpPr>
            <a:spLocks noGrp="1" noChangeArrowheads="1"/>
          </p:cNvSpPr>
          <p:nvPr>
            <p:ph idx="1"/>
          </p:nvPr>
        </p:nvSpPr>
        <p:spPr/>
        <p:txBody>
          <a:bodyPr/>
          <a:lstStyle/>
          <a:p>
            <a:pPr>
              <a:buFontTx/>
              <a:buNone/>
            </a:pPr>
            <a:r>
              <a:rPr lang="en-US" sz="2400" dirty="0" smtClean="0">
                <a:latin typeface="Times New Roman" pitchFamily="18" charset="0"/>
                <a:cs typeface="Times New Roman" pitchFamily="18" charset="0"/>
              </a:rPr>
              <a:t>   “Forensic computing is the process of identifying, preserving, analyzing and presenting digital evidence in a manner that is legally acceptable.”(Rodney Mckemmish 1999).</a:t>
            </a:r>
          </a:p>
        </p:txBody>
      </p:sp>
    </p:spTree>
  </p:cSld>
  <p:clrMapOvr>
    <a:masterClrMapping/>
  </p:clrMapOvr>
  <p:transition spd="slow">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971800"/>
            <a:ext cx="7620000" cy="1143000"/>
          </a:xfrm>
        </p:spPr>
        <p:txBody>
          <a:bodyPr>
            <a:normAutofit fontScale="90000"/>
          </a:bodyPr>
          <a:lstStyle/>
          <a:p>
            <a:pPr algn="ctr"/>
            <a:r>
              <a:rPr lang="en-US" sz="8000" dirty="0" smtClean="0">
                <a:latin typeface="Times New Roman" pitchFamily="18" charset="0"/>
                <a:cs typeface="Times New Roman" pitchFamily="18" charset="0"/>
              </a:rPr>
              <a:t>Thanks</a:t>
            </a:r>
            <a:r>
              <a:rPr lang="en-US" dirty="0" smtClean="0"/>
              <a:t> </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FB39A3C-1C9F-47CE-80C9-09C0B4E39E6D}" type="slidenum">
              <a:rPr lang="en-US" smtClean="0"/>
              <a:pPr/>
              <a:t>30</a:t>
            </a:fld>
            <a:endParaRPr lang="en-US" dirty="0"/>
          </a:p>
        </p:txBody>
      </p:sp>
    </p:spTree>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FB39A3C-1C9F-47CE-80C9-09C0B4E39E6D}" type="slidenum">
              <a:rPr lang="en-US" smtClean="0"/>
              <a:pPr/>
              <a:t>4</a:t>
            </a:fld>
            <a:endParaRPr lang="en-US" dirty="0"/>
          </a:p>
        </p:txBody>
      </p:sp>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Seminar topic on computer forensics</a:t>
            </a:r>
            <a:br>
              <a:rPr lang="en-US" dirty="0" smtClean="0"/>
            </a:br>
            <a:endParaRPr lang="en-US" dirty="0"/>
          </a:p>
        </p:txBody>
      </p:sp>
      <p:sp>
        <p:nvSpPr>
          <p:cNvPr id="3" name="Content Placeholder 2"/>
          <p:cNvSpPr>
            <a:spLocks noGrp="1"/>
          </p:cNvSpPr>
          <p:nvPr>
            <p:ph idx="1"/>
          </p:nvPr>
        </p:nvSpPr>
        <p:spPr/>
        <p:txBody>
          <a:bodyPr/>
          <a:lstStyle/>
          <a:p>
            <a:pPr>
              <a:buNone/>
            </a:pPr>
            <a:endParaRPr lang="en-US" dirty="0"/>
          </a:p>
        </p:txBody>
      </p:sp>
      <p:sp>
        <p:nvSpPr>
          <p:cNvPr id="4" name="Slide Number Placeholder 3"/>
          <p:cNvSpPr>
            <a:spLocks noGrp="1"/>
          </p:cNvSpPr>
          <p:nvPr>
            <p:ph type="sldNum" sz="quarter" idx="12"/>
          </p:nvPr>
        </p:nvSpPr>
        <p:spPr/>
        <p:txBody>
          <a:bodyPr/>
          <a:lstStyle/>
          <a:p>
            <a:fld id="{EFB39A3C-1C9F-47CE-80C9-09C0B4E39E6D}" type="slidenum">
              <a:rPr lang="en-US" smtClean="0"/>
              <a:pPr/>
              <a:t>5</a:t>
            </a:fld>
            <a:endParaRPr lang="en-US" dirty="0"/>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FB39A3C-1C9F-47CE-80C9-09C0B4E39E6D}" type="slidenum">
              <a:rPr lang="en-US" smtClean="0"/>
              <a:pPr/>
              <a:t>6</a:t>
            </a:fld>
            <a:endParaRPr lang="en-US" dirty="0"/>
          </a:p>
        </p:txBody>
      </p:sp>
    </p:spTree>
  </p:cSld>
  <p:clrMapOvr>
    <a:masterClrMapping/>
  </p:clrMapOvr>
  <p:transition spd="slow">
    <p:pull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FB39A3C-1C9F-47CE-80C9-09C0B4E39E6D}" type="slidenum">
              <a:rPr lang="en-US" smtClean="0"/>
              <a:pPr/>
              <a:t>7</a:t>
            </a:fld>
            <a:endParaRPr lang="en-US" dirty="0"/>
          </a:p>
        </p:txBody>
      </p:sp>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effectLst>
                  <a:outerShdw blurRad="38100" dist="38100" dir="2700000" algn="tl">
                    <a:srgbClr val="000000">
                      <a:alpha val="43137"/>
                    </a:srgbClr>
                  </a:outerShdw>
                </a:effectLst>
              </a:rPr>
              <a:t/>
            </a:r>
            <a:br>
              <a:rPr lang="en-US" sz="4800" dirty="0" smtClean="0">
                <a:effectLst>
                  <a:outerShdw blurRad="38100" dist="38100" dir="2700000" algn="tl">
                    <a:srgbClr val="000000">
                      <a:alpha val="43137"/>
                    </a:srgbClr>
                  </a:outerShdw>
                </a:effectLst>
              </a:rPr>
            </a:br>
            <a:r>
              <a:rPr lang="en-US" sz="4800" dirty="0" smtClean="0">
                <a:effectLst>
                  <a:outerShdw blurRad="38100" dist="38100" dir="2700000" algn="tl">
                    <a:srgbClr val="000000">
                      <a:alpha val="43137"/>
                    </a:srgbClr>
                  </a:outerShdw>
                </a:effectLst>
              </a:rPr>
              <a:t/>
            </a:r>
            <a:br>
              <a:rPr lang="en-US" sz="4800" dirty="0" smtClean="0">
                <a:effectLst>
                  <a:outerShdw blurRad="38100" dist="38100" dir="2700000" algn="tl">
                    <a:srgbClr val="000000">
                      <a:alpha val="43137"/>
                    </a:srgbClr>
                  </a:outerShdw>
                </a:effectLst>
              </a:rPr>
            </a:br>
            <a:r>
              <a:rPr lang="en-US" sz="3600" dirty="0" smtClean="0">
                <a:solidFill>
                  <a:schemeClr val="tx1"/>
                </a:solidFill>
                <a:latin typeface="Times New Roman" pitchFamily="18" charset="0"/>
                <a:cs typeface="Times New Roman" pitchFamily="18" charset="0"/>
              </a:rPr>
              <a:t>What </a:t>
            </a:r>
            <a:r>
              <a:rPr lang="en-US" sz="3600" dirty="0">
                <a:solidFill>
                  <a:schemeClr val="tx1"/>
                </a:solidFill>
                <a:latin typeface="Times New Roman" pitchFamily="18" charset="0"/>
                <a:cs typeface="Times New Roman" pitchFamily="18" charset="0"/>
              </a:rPr>
              <a:t>is Computer Forensics?</a:t>
            </a:r>
            <a:r>
              <a:rPr lang="en-US" sz="4800" b="1" dirty="0">
                <a:solidFill>
                  <a:srgbClr val="C00000"/>
                </a:solidFill>
                <a:effectLst>
                  <a:outerShdw blurRad="38100" dist="38100" dir="2700000" algn="tl">
                    <a:srgbClr val="000000">
                      <a:alpha val="43137"/>
                    </a:srgbClr>
                  </a:outerShdw>
                </a:effectLst>
              </a:rPr>
              <a:t/>
            </a:r>
            <a:br>
              <a:rPr lang="en-US" sz="4800" b="1" dirty="0">
                <a:solidFill>
                  <a:srgbClr val="C00000"/>
                </a:solidFill>
                <a:effectLst>
                  <a:outerShdw blurRad="38100" dist="38100" dir="2700000" algn="tl">
                    <a:srgbClr val="000000">
                      <a:alpha val="43137"/>
                    </a:srgbClr>
                  </a:outerShdw>
                </a:effectLst>
              </a:rPr>
            </a:br>
            <a:r>
              <a:rPr lang="en-IN" sz="4800" dirty="0">
                <a:effectLst>
                  <a:outerShdw blurRad="38100" dist="38100" dir="2700000" algn="tl">
                    <a:srgbClr val="000000">
                      <a:alpha val="43137"/>
                    </a:srgbClr>
                  </a:outerShdw>
                </a:effectLst>
              </a:rPr>
              <a:t/>
            </a:r>
            <a:br>
              <a:rPr lang="en-IN" sz="4800" dirty="0">
                <a:effectLst>
                  <a:outerShdw blurRad="38100" dist="38100" dir="2700000" algn="tl">
                    <a:srgbClr val="000000">
                      <a:alpha val="43137"/>
                    </a:srgbClr>
                  </a:outerShdw>
                </a:effectLst>
              </a:rPr>
            </a:br>
            <a:endParaRPr lang="en-US" dirty="0"/>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Forensic computing is the process of identifying, preserving, analyzing and presenting digital evidence in a manner that is legally acceptable.”(Rodney Mckemmish 1999).</a:t>
            </a:r>
          </a:p>
          <a:p>
            <a:pPr marL="342900" lvl="1">
              <a:buClr>
                <a:schemeClr val="accent1"/>
              </a:buClr>
            </a:pPr>
            <a:r>
              <a:rPr lang="en-US" sz="2400" dirty="0" smtClean="0">
                <a:latin typeface="Times New Roman" pitchFamily="18" charset="0"/>
                <a:cs typeface="Times New Roman" pitchFamily="18" charset="0"/>
              </a:rPr>
              <a:t>Evidence </a:t>
            </a:r>
            <a:r>
              <a:rPr lang="en-US" sz="2400" dirty="0">
                <a:latin typeface="Times New Roman" pitchFamily="18" charset="0"/>
                <a:cs typeface="Times New Roman" pitchFamily="18" charset="0"/>
              </a:rPr>
              <a:t>might be required for a wide range of computer crimes and misuses</a:t>
            </a:r>
            <a:r>
              <a:rPr lang="en-US" sz="2400" dirty="0" smtClean="0">
                <a:latin typeface="Times New Roman" pitchFamily="18" charset="0"/>
                <a:cs typeface="Times New Roman" pitchFamily="18" charset="0"/>
              </a:rPr>
              <a:t>.</a:t>
            </a:r>
          </a:p>
          <a:p>
            <a:pPr marL="342900" lvl="1">
              <a:buClr>
                <a:schemeClr val="accent1"/>
              </a:buClr>
            </a:pPr>
            <a:r>
              <a:rPr lang="en-US" sz="2400" dirty="0">
                <a:latin typeface="Times New Roman" pitchFamily="18" charset="0"/>
                <a:cs typeface="Times New Roman" pitchFamily="18" charset="0"/>
              </a:rPr>
              <a:t>Information collected assists in arrests, prosecution, termination of employment, and preventing future illegal activity</a:t>
            </a:r>
          </a:p>
          <a:p>
            <a:endParaRPr lang="en-US" dirty="0"/>
          </a:p>
        </p:txBody>
      </p:sp>
      <p:sp>
        <p:nvSpPr>
          <p:cNvPr id="4" name="Slide Number Placeholder 3"/>
          <p:cNvSpPr>
            <a:spLocks noGrp="1"/>
          </p:cNvSpPr>
          <p:nvPr>
            <p:ph type="sldNum" sz="quarter" idx="12"/>
          </p:nvPr>
        </p:nvSpPr>
        <p:spPr/>
        <p:txBody>
          <a:bodyPr>
            <a:normAutofit/>
          </a:bodyPr>
          <a:lstStyle/>
          <a:p>
            <a:fld id="{EFB39A3C-1C9F-47CE-80C9-09C0B4E39E6D}" type="slidenum">
              <a:rPr lang="en-US" smtClean="0"/>
              <a:pPr/>
              <a:t>8</a:t>
            </a:fld>
            <a:endParaRPr lang="en-US" dirty="0"/>
          </a:p>
        </p:txBody>
      </p:sp>
    </p:spTree>
    <p:extLst>
      <p:ext uri="{BB962C8B-B14F-4D97-AF65-F5344CB8AC3E}">
        <p14:creationId xmlns:p14="http://schemas.microsoft.com/office/powerpoint/2010/main" xmlns="" val="1863120691"/>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u="sng" dirty="0" smtClean="0">
                <a:solidFill>
                  <a:srgbClr val="FF0000"/>
                </a:solidFill>
              </a:rPr>
              <a:t/>
            </a:r>
            <a:br>
              <a:rPr lang="en-US" sz="2800" b="1" u="sng" dirty="0" smtClean="0">
                <a:solidFill>
                  <a:srgbClr val="FF0000"/>
                </a:solidFill>
              </a:rPr>
            </a:br>
            <a:r>
              <a:rPr lang="en-US" sz="2800" b="1" u="sng" dirty="0">
                <a:solidFill>
                  <a:srgbClr val="FF0000"/>
                </a:solidFill>
              </a:rPr>
              <a:t/>
            </a:r>
            <a:br>
              <a:rPr lang="en-US" sz="2800" b="1" u="sng" dirty="0">
                <a:solidFill>
                  <a:srgbClr val="FF0000"/>
                </a:solidFill>
              </a:rPr>
            </a:br>
            <a:r>
              <a:rPr lang="en-US" sz="3200" dirty="0" smtClean="0">
                <a:solidFill>
                  <a:schemeClr val="tx1"/>
                </a:solidFill>
                <a:latin typeface="Times New Roman" pitchFamily="18" charset="0"/>
                <a:cs typeface="Times New Roman" pitchFamily="18" charset="0"/>
              </a:rPr>
              <a:t>Characteristics  </a:t>
            </a:r>
            <a:r>
              <a:rPr lang="en-US" dirty="0"/>
              <a:t/>
            </a:r>
            <a:br>
              <a:rPr lang="en-US" dirty="0"/>
            </a:br>
            <a:endParaRPr lang="en-US" dirty="0"/>
          </a:p>
        </p:txBody>
      </p:sp>
      <p:sp>
        <p:nvSpPr>
          <p:cNvPr id="3" name="Content Placeholder 2"/>
          <p:cNvSpPr>
            <a:spLocks noGrp="1"/>
          </p:cNvSpPr>
          <p:nvPr>
            <p:ph idx="1"/>
          </p:nvPr>
        </p:nvSpPr>
        <p:spPr/>
        <p:txBody>
          <a:bodyPr/>
          <a:lstStyle/>
          <a:p>
            <a:pPr lvl="1"/>
            <a:r>
              <a:rPr lang="en-US" sz="2400" dirty="0" smtClean="0">
                <a:latin typeface="Times New Roman" pitchFamily="18" charset="0"/>
                <a:cs typeface="Times New Roman" pitchFamily="18" charset="0"/>
              </a:rPr>
              <a:t>IDENTIFYING</a:t>
            </a:r>
            <a:r>
              <a:rPr lang="en-US" sz="2400" dirty="0">
                <a:latin typeface="Times New Roman" pitchFamily="18" charset="0"/>
                <a:cs typeface="Times New Roman" pitchFamily="18" charset="0"/>
              </a:rPr>
              <a:t>	</a:t>
            </a:r>
          </a:p>
          <a:p>
            <a:pPr lvl="1"/>
            <a:r>
              <a:rPr lang="en-US" sz="2400" dirty="0">
                <a:latin typeface="Times New Roman" pitchFamily="18" charset="0"/>
                <a:cs typeface="Times New Roman" pitchFamily="18" charset="0"/>
              </a:rPr>
              <a:t>PRESERVING</a:t>
            </a:r>
          </a:p>
          <a:p>
            <a:pPr lvl="1"/>
            <a:r>
              <a:rPr lang="en-US" sz="2400" dirty="0">
                <a:latin typeface="Times New Roman" pitchFamily="18" charset="0"/>
                <a:cs typeface="Times New Roman" pitchFamily="18" charset="0"/>
              </a:rPr>
              <a:t>ANALYZING</a:t>
            </a:r>
          </a:p>
          <a:p>
            <a:pPr lvl="1"/>
            <a:r>
              <a:rPr lang="en-US" sz="2400" dirty="0">
                <a:latin typeface="Times New Roman" pitchFamily="18" charset="0"/>
                <a:cs typeface="Times New Roman" pitchFamily="18" charset="0"/>
              </a:rPr>
              <a:t>PRESENTING</a:t>
            </a:r>
          </a:p>
          <a:p>
            <a:endParaRPr lang="en-US" dirty="0"/>
          </a:p>
        </p:txBody>
      </p:sp>
      <p:sp>
        <p:nvSpPr>
          <p:cNvPr id="4" name="Slide Number Placeholder 3"/>
          <p:cNvSpPr>
            <a:spLocks noGrp="1"/>
          </p:cNvSpPr>
          <p:nvPr>
            <p:ph type="sldNum" sz="quarter" idx="12"/>
          </p:nvPr>
        </p:nvSpPr>
        <p:spPr/>
        <p:txBody>
          <a:bodyPr>
            <a:normAutofit/>
          </a:bodyPr>
          <a:lstStyle/>
          <a:p>
            <a:fld id="{EFB39A3C-1C9F-47CE-80C9-09C0B4E39E6D}" type="slidenum">
              <a:rPr lang="en-US" smtClean="0"/>
              <a:pPr/>
              <a:t>9</a:t>
            </a:fld>
            <a:endParaRPr lang="en-US" dirty="0"/>
          </a:p>
        </p:txBody>
      </p:sp>
    </p:spTree>
    <p:extLst>
      <p:ext uri="{BB962C8B-B14F-4D97-AF65-F5344CB8AC3E}">
        <p14:creationId xmlns:p14="http://schemas.microsoft.com/office/powerpoint/2010/main" xmlns="" val="2775341286"/>
      </p:ext>
    </p:extLst>
  </p:cSld>
  <p:clrMapOvr>
    <a:masterClrMapping/>
  </p:clrMapOvr>
  <p:transition spd="slow">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393</TotalTime>
  <Words>881</Words>
  <Application>Microsoft Office PowerPoint</Application>
  <PresentationFormat>On-screen Show (4:3)</PresentationFormat>
  <Paragraphs>178</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Slide 1</vt:lpstr>
      <vt:lpstr>CONTENTS</vt:lpstr>
      <vt:lpstr> Introduction</vt:lpstr>
      <vt:lpstr>Slide 4</vt:lpstr>
      <vt:lpstr>Seminar topic on computer forensics </vt:lpstr>
      <vt:lpstr>Slide 6</vt:lpstr>
      <vt:lpstr>Slide 7</vt:lpstr>
      <vt:lpstr>  What is Computer Forensics?  </vt:lpstr>
      <vt:lpstr>  Characteristics   </vt:lpstr>
      <vt:lpstr>NEEDS OF COMPUTER FORENSICS</vt:lpstr>
      <vt:lpstr> HISTORY OF COMPUTER FORENSICS </vt:lpstr>
      <vt:lpstr>GOAL OF COMPUTER FORENSICS</vt:lpstr>
      <vt:lpstr>CYBER CRIME &amp; EVIDENCE</vt:lpstr>
      <vt:lpstr> Types of Cyber Crime </vt:lpstr>
      <vt:lpstr>Slide 15</vt:lpstr>
      <vt:lpstr>Cybercrime: Top 20 Countries</vt:lpstr>
      <vt:lpstr> Evidence </vt:lpstr>
      <vt:lpstr>  DIGITAL EVIDENCE </vt:lpstr>
      <vt:lpstr>TYPES OF DIGITAL EVIDENCE</vt:lpstr>
      <vt:lpstr>5 RULES OF EVIDENCES</vt:lpstr>
      <vt:lpstr>TOP 10 LOCATION FOR EVIDENCE</vt:lpstr>
      <vt:lpstr>Methodology</vt:lpstr>
      <vt:lpstr>  CONT… </vt:lpstr>
      <vt:lpstr>Applications </vt:lpstr>
      <vt:lpstr>Who Uses Computer Forensics?</vt:lpstr>
      <vt:lpstr>Who Uses Computer Forensics? (cont..)</vt:lpstr>
      <vt:lpstr>  Skills Required For  Computer Forensics Application </vt:lpstr>
      <vt:lpstr>Conclusion </vt:lpstr>
      <vt:lpstr>References</vt:lpstr>
      <vt:lpstr>Thanks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Kaushik</dc:creator>
  <cp:lastModifiedBy>Amzad</cp:lastModifiedBy>
  <cp:revision>57</cp:revision>
  <dcterms:created xsi:type="dcterms:W3CDTF">2013-02-21T04:37:40Z</dcterms:created>
  <dcterms:modified xsi:type="dcterms:W3CDTF">2020-07-08T11:01:07Z</dcterms:modified>
</cp:coreProperties>
</file>