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9">
  <p:sldMasterIdLst>
    <p:sldMasterId id="2147483648" r:id="rId1"/>
  </p:sldMasterIdLst>
  <p:sldIdLst>
    <p:sldId id="258" r:id="rId3"/>
    <p:sldId id="261" r:id="rId4"/>
    <p:sldId id="264" r:id="rId5"/>
    <p:sldId id="265" r:id="rId6"/>
    <p:sldId id="266" r:id="rId7"/>
    <p:sldId id="267" r:id="rId8"/>
    <p:sldId id="268" r:id="rId9"/>
    <p:sldId id="279" r:id="rId10"/>
    <p:sldId id="269" r:id="rId11"/>
    <p:sldId id="270" r:id="rId12"/>
    <p:sldId id="271" r:id="rId13"/>
    <p:sldId id="275" r:id="rId14"/>
    <p:sldId id="276" r:id="rId15"/>
    <p:sldId id="280" r:id="rId16"/>
    <p:sldId id="272" r:id="rId17"/>
    <p:sldId id="273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E4C"/>
    <a:srgbClr val="CC3300"/>
    <a:srgbClr val="0000FF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C3A2-8B34-4DAD-95A2-DC1351B1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E0DB-708F-4E34-967C-D070F1F1B6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C3A2-8B34-4DAD-95A2-DC1351B1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E0DB-708F-4E34-967C-D070F1F1B6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C3A2-8B34-4DAD-95A2-DC1351B1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E0DB-708F-4E34-967C-D070F1F1B6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C3A2-8B34-4DAD-95A2-DC1351B1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E0DB-708F-4E34-967C-D070F1F1B6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C3A2-8B34-4DAD-95A2-DC1351B1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E0DB-708F-4E34-967C-D070F1F1B6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C3A2-8B34-4DAD-95A2-DC1351B1BA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E0DB-708F-4E34-967C-D070F1F1B6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C3A2-8B34-4DAD-95A2-DC1351B1BA8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E0DB-708F-4E34-967C-D070F1F1B6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C3A2-8B34-4DAD-95A2-DC1351B1BA8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E0DB-708F-4E34-967C-D070F1F1B6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C3A2-8B34-4DAD-95A2-DC1351B1BA8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E0DB-708F-4E34-967C-D070F1F1B6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C3A2-8B34-4DAD-95A2-DC1351B1BA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E0DB-708F-4E34-967C-D070F1F1B6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C3A2-8B34-4DAD-95A2-DC1351B1BA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E0DB-708F-4E34-967C-D070F1F1B6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0C3A2-8B34-4DAD-95A2-DC1351B1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CE0DB-708F-4E34-967C-D070F1F1B6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8717" y="3314046"/>
            <a:ext cx="787533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79541" y="3177521"/>
            <a:ext cx="27137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 smtClean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2192" y="1342382"/>
            <a:ext cx="10631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993366"/>
                </a:solidFill>
                <a:latin typeface="Franklin Gothic Book" panose="020B0503020102020204" pitchFamily="34" charset="0"/>
              </a:rPr>
              <a:t>Wavelet and spectral analysis of heart sound for automated diagnosis of cardiac disorders</a:t>
            </a:r>
            <a:endParaRPr lang="en-US" sz="3600" dirty="0">
              <a:solidFill>
                <a:srgbClr val="993366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1" y="-23365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Franklin Gothic Book" panose="020B0503020102020204" pitchFamily="34" charset="0"/>
              </a:rPr>
              <a:t>Data </a:t>
            </a:r>
            <a:r>
              <a:rPr lang="en-US" dirty="0">
                <a:solidFill>
                  <a:srgbClr val="00B050"/>
                </a:solidFill>
                <a:latin typeface="Franklin Gothic Book" panose="020B0503020102020204" pitchFamily="34" charset="0"/>
              </a:rPr>
              <a:t>processing(Cont’d)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89" y="116658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00000"/>
                </a:solidFill>
                <a:latin typeface="Franklin Gothic Book" panose="020B0503020102020204" pitchFamily="34" charset="0"/>
              </a:rPr>
              <a:t>Mean Value Comparison</a:t>
            </a:r>
            <a:endParaRPr lang="en-US" sz="2400" dirty="0" smtClean="0">
              <a:solidFill>
                <a:srgbClr val="C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1786" y="17605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3073" name="Picture 1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6877"/>
            <a:ext cx="6237761" cy="428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07810" y="5671904"/>
            <a:ext cx="48141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value of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healthy and unhealthy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5989" y="1578415"/>
            <a:ext cx="54397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shows the mean </a:t>
            </a:r>
            <a:r>
              <a:rPr lang="en-US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comparison between healthy and unhealthy subjects. Recorded sound signal from healthy and unhealthy person shows wide variant of mean value. Although we have successfully found a 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threshold value </a:t>
            </a:r>
            <a:r>
              <a:rPr lang="en-US" dirty="0" smtClean="0">
                <a:solidFill>
                  <a:srgbClr val="C00000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ranges </a:t>
            </a:r>
            <a:r>
              <a:rPr lang="en-US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isolation line between healthy and unhealthy </a:t>
            </a:r>
            <a:r>
              <a:rPr lang="en-US" dirty="0" smtClean="0">
                <a:solidFill>
                  <a:srgbClr val="C00000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subjects</a:t>
            </a:r>
            <a:r>
              <a:rPr lang="en-US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Mean </a:t>
            </a:r>
            <a:r>
              <a:rPr lang="en-US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 variation is found due to different gender, age, body structure etc. So, when we </a:t>
            </a:r>
            <a:r>
              <a:rPr lang="en-US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</a:t>
            </a:r>
            <a:r>
              <a:rPr lang="en-US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heart sound data through </a:t>
            </a:r>
            <a:r>
              <a:rPr lang="en-US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</a:t>
            </a:r>
            <a:r>
              <a:rPr lang="en-US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acquisition technique </a:t>
            </a:r>
            <a:r>
              <a:rPr lang="en-US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described earlier then </a:t>
            </a:r>
            <a:r>
              <a:rPr lang="en-US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finding out the mean value of recorded sound signal we can tell whether the person is healthy or unhealthy.</a:t>
            </a:r>
            <a:endParaRPr lang="en-US" dirty="0"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838200" y="764276"/>
            <a:ext cx="5630839" cy="1364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31" y="-25708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Franklin Gothic Book" panose="020B0503020102020204" pitchFamily="34" charset="0"/>
              </a:rPr>
              <a:t>Discrimination Table</a:t>
            </a:r>
            <a:endParaRPr lang="en-US" sz="3600" dirty="0">
              <a:solidFill>
                <a:srgbClr val="00B05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87" y="5600818"/>
            <a:ext cx="11659737" cy="25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Franklin Gothic Book" panose="020B0503020102020204" pitchFamily="34" charset="0"/>
              </a:rPr>
              <a:t>If a person’s heart sound signal absolute mean value is </a:t>
            </a:r>
            <a:r>
              <a:rPr lang="en-US" sz="20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above 0.09 then the person is healthy </a:t>
            </a:r>
            <a:r>
              <a:rPr lang="en-US" sz="2000" dirty="0" smtClean="0">
                <a:latin typeface="Franklin Gothic Book" panose="020B0503020102020204" pitchFamily="34" charset="0"/>
              </a:rPr>
              <a:t>and when it </a:t>
            </a:r>
            <a:r>
              <a:rPr lang="en-US" sz="20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is below 0.07 then the person is unhealthy</a:t>
            </a:r>
            <a:r>
              <a:rPr lang="en-US" sz="2000" dirty="0" smtClean="0">
                <a:latin typeface="Franklin Gothic Book" panose="020B0503020102020204" pitchFamily="34" charset="0"/>
              </a:rPr>
              <a:t>. If energy of a frequency band of a signal </a:t>
            </a:r>
            <a:r>
              <a:rPr lang="en-US" sz="20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is below 2e-08 the person is unhealthy</a:t>
            </a:r>
            <a:r>
              <a:rPr lang="en-US" sz="2000" dirty="0" smtClean="0">
                <a:latin typeface="Franklin Gothic Book" panose="020B0503020102020204" pitchFamily="34" charset="0"/>
              </a:rPr>
              <a:t> when it </a:t>
            </a:r>
            <a:r>
              <a:rPr lang="en-US" sz="20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is above 0.5e-05 the person is healthy</a:t>
            </a:r>
            <a:r>
              <a:rPr lang="en-US" sz="2000" dirty="0" smtClean="0">
                <a:latin typeface="Franklin Gothic Book" panose="020B0503020102020204" pitchFamily="34" charset="0"/>
              </a:rPr>
              <a:t>.</a:t>
            </a:r>
            <a:endParaRPr lang="en-US" sz="2000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86134" y="1746117"/>
          <a:ext cx="9272515" cy="3399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4503"/>
                <a:gridCol w="1854503"/>
                <a:gridCol w="1854503"/>
                <a:gridCol w="1854503"/>
                <a:gridCol w="1854503"/>
              </a:tblGrid>
              <a:tr h="204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           Features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Max</a:t>
                      </a:r>
                      <a:r>
                        <a:rPr lang="en-US" sz="1200" dirty="0">
                          <a:effectLst/>
                        </a:rPr>
                        <a:t>. value of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unhealthy samples for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threshold selection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Min </a:t>
                      </a:r>
                      <a:r>
                        <a:rPr lang="en-US" sz="1200" dirty="0">
                          <a:effectLst/>
                        </a:rPr>
                        <a:t>value of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Healthy samples for threshold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selection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Range </a:t>
                      </a:r>
                      <a:r>
                        <a:rPr lang="en-US" sz="1200" dirty="0">
                          <a:effectLst/>
                        </a:rPr>
                        <a:t>for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threshold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Feature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considered for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separation of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healthy and unhealthy heart sounds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7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Absolute mean: Signal Amplitude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 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Yes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 to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3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Energy of DWT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2e-08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0.5e-05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2e-08 to 0.5e-05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212678" y="125805"/>
            <a:ext cx="10243782" cy="283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2" tIns="914112" rIns="914112" bIns="91411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able: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Range of Threshold to Separate Healthy and Unhealthy Heart Sounds for Automated Diagnosis of Cardiac Disorders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647131" y="600501"/>
            <a:ext cx="4090920" cy="1246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83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Franklin Gothic Book" panose="020B0503020102020204" pitchFamily="34" charset="0"/>
              </a:rPr>
              <a:t>Detailed coefficient for healthy and unhealthy </a:t>
            </a:r>
            <a:r>
              <a:rPr lang="en-US" sz="3600" b="1" dirty="0" smtClean="0">
                <a:solidFill>
                  <a:srgbClr val="00B050"/>
                </a:solidFill>
                <a:latin typeface="Franklin Gothic Book" panose="020B0503020102020204" pitchFamily="34" charset="0"/>
              </a:rPr>
              <a:t>subject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2539" y="4954906"/>
            <a:ext cx="4470779" cy="17091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Franklin Gothic Book" panose="020B0503020102020204" pitchFamily="34" charset="0"/>
              </a:rPr>
              <a:t>Firstly healthy heart sound signal is made noise free using </a:t>
            </a:r>
            <a:r>
              <a:rPr lang="en-US" sz="2000" dirty="0" err="1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symlet</a:t>
            </a:r>
            <a:r>
              <a:rPr lang="en-US" sz="20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 wavelet </a:t>
            </a:r>
            <a:r>
              <a:rPr lang="en-US" sz="2000" dirty="0" smtClean="0">
                <a:latin typeface="Franklin Gothic Book" panose="020B0503020102020204" pitchFamily="34" charset="0"/>
              </a:rPr>
              <a:t>family. This de-noised signal’s detailed coefficient is shown above.</a:t>
            </a:r>
            <a:endParaRPr lang="en-US" sz="2000" dirty="0">
              <a:latin typeface="Franklin Gothic Book" panose="020B0503020102020204" pitchFamily="34" charset="0"/>
            </a:endParaRPr>
          </a:p>
        </p:txBody>
      </p:sp>
      <p:pic>
        <p:nvPicPr>
          <p:cNvPr id="6146" name="Picture 2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5" y="896194"/>
            <a:ext cx="43719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89" y="827142"/>
            <a:ext cx="45148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8615" y="682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358" y="4252372"/>
            <a:ext cx="56501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De-noised detailed coefficient using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sym4 level4 of healthy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8615" y="82547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igure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4.13. De-noised detailed coefficient using sym4 level4 of unhealthy subject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68864" y="4183492"/>
            <a:ext cx="6609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De-noised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detailed coefficient using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sym4 level4 of unhealthy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90229" y="4954906"/>
            <a:ext cx="53635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Franklin Gothic Book" panose="020B0503020102020204" pitchFamily="34" charset="0"/>
              </a:rPr>
              <a:t>Unhealthy heart sound sample is de-noised, then using </a:t>
            </a:r>
            <a:r>
              <a:rPr lang="en-US" dirty="0" err="1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symlet</a:t>
            </a:r>
            <a:r>
              <a:rPr lang="en-US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 wavelet </a:t>
            </a:r>
            <a:r>
              <a:rPr lang="en-US" dirty="0" smtClean="0">
                <a:latin typeface="Franklin Gothic Book" panose="020B0503020102020204" pitchFamily="34" charset="0"/>
              </a:rPr>
              <a:t>family we can have different </a:t>
            </a:r>
            <a:r>
              <a:rPr lang="en-US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decomposition level </a:t>
            </a:r>
            <a:r>
              <a:rPr lang="en-US" dirty="0" smtClean="0">
                <a:latin typeface="Franklin Gothic Book" panose="020B0503020102020204" pitchFamily="34" charset="0"/>
              </a:rPr>
              <a:t>de-noised heart sound signal ready to be analyzed further. Detailed coefficient is determined here.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13839" y="662781"/>
            <a:ext cx="1051673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29" y="-825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Franklin Gothic Book" panose="020B0503020102020204" pitchFamily="34" charset="0"/>
              </a:rPr>
              <a:t>Approximation coefficient of healthy and unhealthy </a:t>
            </a:r>
            <a:r>
              <a:rPr lang="en-US" sz="3600" b="1" dirty="0" smtClean="0">
                <a:solidFill>
                  <a:srgbClr val="00B050"/>
                </a:solidFill>
                <a:latin typeface="Franklin Gothic Book" panose="020B0503020102020204" pitchFamily="34" charset="0"/>
              </a:rPr>
              <a:t>subject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33" y="4909555"/>
            <a:ext cx="5472752" cy="20776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Franklin Gothic Book" panose="020B0503020102020204" pitchFamily="34" charset="0"/>
              </a:rPr>
              <a:t>Approximation coefficient of heart sound signal is used for differentiating between healthy and unhealthy subject. </a:t>
            </a:r>
            <a:r>
              <a:rPr lang="en-US" sz="2000" dirty="0" err="1" smtClean="0">
                <a:latin typeface="Franklin Gothic Book" panose="020B0503020102020204" pitchFamily="34" charset="0"/>
              </a:rPr>
              <a:t>Symlet</a:t>
            </a:r>
            <a:r>
              <a:rPr lang="en-US" sz="2000" dirty="0" smtClean="0">
                <a:latin typeface="Franklin Gothic Book" panose="020B0503020102020204" pitchFamily="34" charset="0"/>
              </a:rPr>
              <a:t> level 4 decomposition is shown here.</a:t>
            </a:r>
            <a:endParaRPr lang="en-US" sz="2000" dirty="0">
              <a:latin typeface="Franklin Gothic Book" panose="020B0503020102020204" pitchFamily="34" charset="0"/>
            </a:endParaRPr>
          </a:p>
        </p:txBody>
      </p:sp>
      <p:pic>
        <p:nvPicPr>
          <p:cNvPr id="7170" name="Picture 22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9" y="818866"/>
            <a:ext cx="45720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2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24" y="834737"/>
            <a:ext cx="4658436" cy="305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3898" y="8188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159781"/>
            <a:ext cx="5752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De-noised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appro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coefficient using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sym4 level4 of healthy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3898" y="78768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igure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4.19. De-noised approximation coefficient using sym4 level4 of unhealthy subject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37434" y="4204871"/>
            <a:ext cx="67364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De-noised approx.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coefficient using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sym4 level4 of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unhealthy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subject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523631" y="4921151"/>
            <a:ext cx="5486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Franklin Gothic Book" panose="020B0503020102020204" pitchFamily="34" charset="0"/>
              </a:rPr>
              <a:t>Unhealthy </a:t>
            </a:r>
            <a:r>
              <a:rPr lang="en-US" sz="2000" dirty="0">
                <a:latin typeface="Franklin Gothic Book" panose="020B0503020102020204" pitchFamily="34" charset="0"/>
              </a:rPr>
              <a:t>heart sound sample is de-noised, then using </a:t>
            </a:r>
            <a:r>
              <a:rPr lang="en-US" sz="2000" dirty="0" err="1">
                <a:latin typeface="Franklin Gothic Book" panose="020B0503020102020204" pitchFamily="34" charset="0"/>
              </a:rPr>
              <a:t>symlet</a:t>
            </a:r>
            <a:r>
              <a:rPr lang="en-US" sz="2000" dirty="0">
                <a:latin typeface="Franklin Gothic Book" panose="020B0503020102020204" pitchFamily="34" charset="0"/>
              </a:rPr>
              <a:t> wavelet family we can have different decomposition level de-noised heart sound signal ready to be analyzed further. Detailed coefficient is determined here.</a:t>
            </a:r>
            <a:endParaRPr lang="en-US" sz="2000" dirty="0">
              <a:latin typeface="Franklin Gothic Book" panose="020B0503020102020204" pitchFamily="34" charset="0"/>
            </a:endParaRP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69790" y="580231"/>
            <a:ext cx="1051673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35" y="5650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Franklin Gothic Book" panose="020B0503020102020204" pitchFamily="34" charset="0"/>
              </a:rPr>
              <a:t>Detailed coefficient changes with different decomposition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135" y="3516313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90835" y="1883427"/>
            <a:ext cx="45603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Level of wavelet coefficient before de-noising: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9" y="2417047"/>
            <a:ext cx="5314950" cy="356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23466" y="6255303"/>
            <a:ext cx="54745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Detailed Coefficient before de-noising the signal of healthy subject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9418" y="1767396"/>
            <a:ext cx="4390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Level of wavelet coefficient after de-noising: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894" y="2288383"/>
            <a:ext cx="5019675" cy="36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22325" y="6255524"/>
            <a:ext cx="52853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Detailed coefficient after de-noising the signal of healthy subject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9" y="-349350"/>
            <a:ext cx="10515600" cy="1325563"/>
          </a:xfrm>
        </p:spPr>
        <p:txBody>
          <a:bodyPr>
            <a:normAutofit/>
          </a:bodyPr>
          <a:lstStyle/>
          <a:p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 of DWT co-efficient </a:t>
            </a:r>
            <a:endParaRPr lang="en-US" sz="3600" b="1" dirty="0">
              <a:solidFill>
                <a:srgbClr val="00B05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009" y="4930418"/>
            <a:ext cx="10669610" cy="15930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Franklin Gothic Book" panose="020B0503020102020204" pitchFamily="34" charset="0"/>
              </a:rPr>
              <a:t>W</a:t>
            </a:r>
            <a:r>
              <a:rPr lang="en-US" sz="2000" dirty="0" smtClean="0">
                <a:latin typeface="Franklin Gothic Book" panose="020B0503020102020204" pitchFamily="34" charset="0"/>
              </a:rPr>
              <a:t>avelet energy </a:t>
            </a:r>
            <a:r>
              <a:rPr lang="en-US" sz="2000" dirty="0">
                <a:latin typeface="Franklin Gothic Book" panose="020B0503020102020204" pitchFamily="34" charset="0"/>
              </a:rPr>
              <a:t>provides information on the relative </a:t>
            </a:r>
            <a:r>
              <a:rPr lang="en-US" sz="20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energy associated with different frequency bands</a:t>
            </a:r>
            <a:r>
              <a:rPr lang="en-US" sz="2000" dirty="0">
                <a:latin typeface="Franklin Gothic Book" panose="020B0503020102020204" pitchFamily="34" charset="0"/>
              </a:rPr>
              <a:t> and can be regarded as the density of the time </a:t>
            </a:r>
            <a:r>
              <a:rPr lang="en-US" sz="2000" dirty="0" smtClean="0">
                <a:latin typeface="Franklin Gothic Book" panose="020B0503020102020204" pitchFamily="34" charset="0"/>
              </a:rPr>
              <a:t>scale. </a:t>
            </a:r>
            <a:r>
              <a:rPr lang="en-US" sz="20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Healthy signals energy is much higher than unhealthy samples</a:t>
            </a:r>
            <a:r>
              <a:rPr lang="en-US" sz="2000" dirty="0" smtClean="0">
                <a:latin typeface="Franklin Gothic Book" panose="020B0503020102020204" pitchFamily="34" charset="0"/>
              </a:rPr>
              <a:t>. So, wavelet energy of a signal is discriminatory enough to tell us is the desired sample healthy or unhealthy. Zoomed version of energy of DWT wavelet coefficient is also shown above.</a:t>
            </a:r>
            <a:endParaRPr lang="en-US" sz="2000" dirty="0">
              <a:latin typeface="Franklin Gothic Book" panose="020B0503020102020204" pitchFamily="34" charset="0"/>
            </a:endParaRPr>
          </a:p>
        </p:txBody>
      </p:sp>
      <p:pic>
        <p:nvPicPr>
          <p:cNvPr id="4103" name="Picture 3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4" y="1129634"/>
            <a:ext cx="6319679" cy="3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20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640" y="1110355"/>
            <a:ext cx="5546034" cy="36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92507" y="3627558"/>
            <a:ext cx="22794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407376" y="824852"/>
            <a:ext cx="32480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Zoomed version of unhealthy subjects: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042809" y="81879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813360" y="654730"/>
            <a:ext cx="5229449" cy="124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578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  <a:latin typeface="Franklin Gothic Book" panose="020B0503020102020204" pitchFamily="34" charset="0"/>
              </a:rPr>
              <a:t>Result and Discussion</a:t>
            </a:r>
            <a:endParaRPr lang="en-US" sz="3600" b="1" dirty="0">
              <a:solidFill>
                <a:srgbClr val="00B05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7" y="1498079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Franklin Gothic Book" panose="020B0503020102020204" pitchFamily="34" charset="0"/>
              </a:rPr>
              <a:t>The results of the experiment showed adequate discrimination between the characteristics of heart sounds for automatic screening of cardiac problems using signal processing from healthy/unhealthy heart sounds. </a:t>
            </a:r>
            <a:endParaRPr lang="en-US" dirty="0" smtClean="0">
              <a:latin typeface="Franklin Gothic Book" panose="020B05030201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Franklin Gothic Book" panose="020B0503020102020204" pitchFamily="34" charset="0"/>
              </a:rPr>
              <a:t>Mean </a:t>
            </a:r>
            <a:r>
              <a:rPr lang="en-US" dirty="0">
                <a:latin typeface="Franklin Gothic Book" panose="020B0503020102020204" pitchFamily="34" charset="0"/>
              </a:rPr>
              <a:t>Threshold level is found about </a:t>
            </a:r>
            <a:r>
              <a:rPr lang="en-US" dirty="0">
                <a:solidFill>
                  <a:srgbClr val="FF0000"/>
                </a:solidFill>
                <a:latin typeface="Franklin Gothic Book" panose="020B0503020102020204" pitchFamily="34" charset="0"/>
              </a:rPr>
              <a:t>(0.06-0.09). </a:t>
            </a:r>
            <a:r>
              <a:rPr lang="en-US" dirty="0">
                <a:latin typeface="Franklin Gothic Book" panose="020B0503020102020204" pitchFamily="34" charset="0"/>
              </a:rPr>
              <a:t>Above </a:t>
            </a:r>
            <a:r>
              <a:rPr lang="en-US" dirty="0" smtClean="0">
                <a:latin typeface="Franklin Gothic Book" panose="020B0503020102020204" pitchFamily="34" charset="0"/>
              </a:rPr>
              <a:t>this </a:t>
            </a:r>
            <a:r>
              <a:rPr lang="en-US" dirty="0">
                <a:latin typeface="Franklin Gothic Book" panose="020B0503020102020204" pitchFamily="34" charset="0"/>
              </a:rPr>
              <a:t>threshold value </a:t>
            </a:r>
            <a:r>
              <a:rPr lang="en-US" dirty="0" smtClean="0">
                <a:latin typeface="Franklin Gothic Book" panose="020B0503020102020204" pitchFamily="34" charset="0"/>
              </a:rPr>
              <a:t>the subject is considered as healthy and </a:t>
            </a:r>
            <a:r>
              <a:rPr lang="en-US" dirty="0">
                <a:latin typeface="Franklin Gothic Book" panose="020B0503020102020204" pitchFamily="34" charset="0"/>
              </a:rPr>
              <a:t>below the threshold value is </a:t>
            </a:r>
            <a:r>
              <a:rPr lang="en-US" dirty="0" smtClean="0">
                <a:latin typeface="Franklin Gothic Book" panose="020B0503020102020204" pitchFamily="34" charset="0"/>
              </a:rPr>
              <a:t>that is unhealthy </a:t>
            </a:r>
            <a:r>
              <a:rPr lang="en-US" dirty="0">
                <a:latin typeface="Franklin Gothic Book" panose="020B0503020102020204" pitchFamily="34" charset="0"/>
              </a:rPr>
              <a:t>subject</a:t>
            </a:r>
            <a:r>
              <a:rPr lang="en-US" dirty="0" smtClean="0">
                <a:latin typeface="Franklin Gothic Book" panose="020B0503020102020204" pitchFamily="34" charset="0"/>
              </a:rPr>
              <a:t>.</a:t>
            </a:r>
            <a:endParaRPr lang="en-US" dirty="0" smtClean="0">
              <a:latin typeface="Franklin Gothic Book" panose="020B05030201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Franklin Gothic Book" panose="020B0503020102020204" pitchFamily="34" charset="0"/>
              </a:rPr>
              <a:t>To </a:t>
            </a:r>
            <a:r>
              <a:rPr lang="en-US" dirty="0">
                <a:latin typeface="Franklin Gothic Book" panose="020B0503020102020204" pitchFamily="34" charset="0"/>
              </a:rPr>
              <a:t>derive discriminatory features from wavelet heart sound coefficients, the </a:t>
            </a:r>
            <a:r>
              <a:rPr lang="en-US" dirty="0">
                <a:solidFill>
                  <a:srgbClr val="FF0000"/>
                </a:solidFill>
                <a:latin typeface="Franklin Gothic Book" panose="020B0503020102020204" pitchFamily="34" charset="0"/>
              </a:rPr>
              <a:t>heart sound signal was converted into the wavelet domain.</a:t>
            </a:r>
            <a:endParaRPr lang="en-US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Franklin Gothic Book" panose="020B0503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838200" y="818866"/>
            <a:ext cx="4402540" cy="1364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061" y="6574"/>
            <a:ext cx="10515600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br>
              <a:rPr lang="en-US" sz="4000" b="1" dirty="0" smtClean="0">
                <a:latin typeface="Franklin Gothic Book" panose="020B0503020102020204" pitchFamily="34" charset="0"/>
              </a:rPr>
            </a:br>
            <a:r>
              <a:rPr lang="en-US" sz="4000" b="1" dirty="0" smtClean="0">
                <a:solidFill>
                  <a:srgbClr val="00B050"/>
                </a:solidFill>
                <a:latin typeface="Franklin Gothic Book" panose="020B0503020102020204" pitchFamily="34" charset="0"/>
              </a:rPr>
              <a:t>Future Work</a:t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35" y="1525375"/>
            <a:ext cx="10515600" cy="435133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Franklin Gothic Book" panose="020B0503020102020204" pitchFamily="34" charset="0"/>
              </a:rPr>
              <a:t>An </a:t>
            </a:r>
            <a:r>
              <a:rPr lang="en-US" sz="24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IOT based system</a:t>
            </a:r>
            <a:r>
              <a:rPr lang="en-US" sz="2400" dirty="0">
                <a:latin typeface="Franklin Gothic Book" panose="020B0503020102020204" pitchFamily="34" charset="0"/>
              </a:rPr>
              <a:t> can be improved so that the data collected from far area can easily transferred to the server to do the analysis</a:t>
            </a:r>
            <a:r>
              <a:rPr lang="en-US" sz="2400" dirty="0" smtClean="0">
                <a:latin typeface="Franklin Gothic Book" panose="020B0503020102020204" pitchFamily="34" charset="0"/>
              </a:rPr>
              <a:t>. </a:t>
            </a:r>
            <a:r>
              <a:rPr lang="en-US" sz="2400" dirty="0">
                <a:latin typeface="Franklin Gothic Book" panose="020B0503020102020204" pitchFamily="34" charset="0"/>
              </a:rPr>
              <a:t>Then update information about the health condition could be supplied to a person. If we found any abnormality we can </a:t>
            </a:r>
            <a:r>
              <a:rPr lang="en-US" sz="24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check it earlier before it’s getting worse</a:t>
            </a:r>
            <a:r>
              <a:rPr lang="en-US" sz="2400" dirty="0">
                <a:latin typeface="Franklin Gothic Book" panose="020B0503020102020204" pitchFamily="34" charset="0"/>
              </a:rPr>
              <a:t>. </a:t>
            </a:r>
            <a:endParaRPr lang="en-US" sz="2400" dirty="0" smtClean="0">
              <a:latin typeface="Franklin Gothic Book" panose="020B05030201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Artificial </a:t>
            </a:r>
            <a:r>
              <a:rPr lang="en-US" sz="24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intelligence </a:t>
            </a:r>
            <a:r>
              <a:rPr lang="en-US" sz="2400" dirty="0">
                <a:latin typeface="Franklin Gothic Book" panose="020B0503020102020204" pitchFamily="34" charset="0"/>
              </a:rPr>
              <a:t>can also be used is this sector for better output and discriminatory features. </a:t>
            </a:r>
            <a:endParaRPr lang="en-US" sz="2400" dirty="0" smtClean="0">
              <a:latin typeface="Franklin Gothic Book" panose="020B05030201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Machine </a:t>
            </a:r>
            <a:r>
              <a:rPr lang="en-US" sz="24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learning </a:t>
            </a:r>
            <a:r>
              <a:rPr lang="en-US" sz="2400" dirty="0">
                <a:latin typeface="Franklin Gothic Book" panose="020B0503020102020204" pitchFamily="34" charset="0"/>
              </a:rPr>
              <a:t>can also be used for accurate diagnosis of cardiac diseases from heart sound</a:t>
            </a:r>
            <a:r>
              <a:rPr lang="en-US" sz="2400" dirty="0" smtClean="0">
                <a:latin typeface="Franklin Gothic Book" panose="020B0503020102020204" pitchFamily="34" charset="0"/>
              </a:rPr>
              <a:t>.</a:t>
            </a:r>
            <a:endParaRPr lang="en-US" sz="2400" dirty="0" smtClean="0">
              <a:latin typeface="Franklin Gothic Book" panose="020B05030201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Many transform technique </a:t>
            </a:r>
            <a:r>
              <a:rPr lang="en-US" sz="2400" dirty="0" smtClean="0">
                <a:latin typeface="Franklin Gothic Book" panose="020B0503020102020204" pitchFamily="34" charset="0"/>
              </a:rPr>
              <a:t>can be used for further extraction of different features in the biomedical field. </a:t>
            </a:r>
            <a:endParaRPr lang="en-US" sz="2400" dirty="0" smtClean="0">
              <a:latin typeface="Franklin Gothic Book" panose="020B05030201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Franklin Gothic Book" panose="020B0503020102020204" pitchFamily="34" charset="0"/>
            </a:endParaRPr>
          </a:p>
          <a:p>
            <a:pPr marL="0" indent="0" algn="just">
              <a:buNone/>
            </a:pPr>
            <a:br>
              <a:rPr lang="en-US" sz="2400" dirty="0">
                <a:latin typeface="Franklin Gothic Book" panose="020B0503020102020204" pitchFamily="34" charset="0"/>
              </a:rPr>
            </a:br>
            <a:endParaRPr lang="en-US" sz="2400" dirty="0">
              <a:latin typeface="Franklin Gothic Book" panose="020B0503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37062" y="928048"/>
            <a:ext cx="2752299" cy="1364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9863" y="2848549"/>
            <a:ext cx="24915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Franklin Gothic Book" panose="020B0503020102020204" pitchFamily="34" charset="0"/>
              </a:rPr>
              <a:t>THE END</a:t>
            </a:r>
            <a:endParaRPr lang="en-US" sz="4400" b="1" dirty="0">
              <a:solidFill>
                <a:srgbClr val="00B050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609600" y="274638"/>
            <a:ext cx="10972800" cy="65427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0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Contents</a:t>
            </a:r>
            <a:endParaRPr lang="en-US" sz="16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609600" y="1001487"/>
            <a:ext cx="10972800" cy="557348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5900" dirty="0" smtClean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900" dirty="0" smtClean="0">
              <a:solidFill>
                <a:srgbClr val="99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5900" dirty="0" smtClean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  <a:r>
              <a:rPr lang="en-US" sz="5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5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5900" dirty="0" smtClean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5900" dirty="0" smtClean="0">
              <a:solidFill>
                <a:srgbClr val="99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5900" dirty="0" smtClean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5900" dirty="0" smtClean="0">
              <a:solidFill>
                <a:srgbClr val="99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5100" dirty="0" smtClean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sz="5100" dirty="0" smtClean="0">
              <a:solidFill>
                <a:srgbClr val="99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5100" dirty="0" smtClean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sz="5100" dirty="0" smtClean="0">
              <a:solidFill>
                <a:srgbClr val="99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5100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5100" dirty="0" smtClean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en-US" sz="5100" dirty="0" smtClean="0">
              <a:solidFill>
                <a:srgbClr val="99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5900" dirty="0" smtClean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  <a:endParaRPr lang="en-US" sz="5900" dirty="0" smtClean="0">
              <a:solidFill>
                <a:srgbClr val="99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5900" dirty="0" smtClean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en-US" sz="5900" dirty="0" smtClean="0">
              <a:solidFill>
                <a:srgbClr val="99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5900" dirty="0" smtClean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5900" dirty="0" smtClean="0">
              <a:solidFill>
                <a:srgbClr val="99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 3" panose="05040102010807070707" charset="2"/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 3" panose="05040102010807070707" charset="2"/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1233714" y="899886"/>
            <a:ext cx="175622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BBBA5591-58BC-4345-ACF8-260F5A27379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008086" cy="563788"/>
          </a:xfrm>
        </p:spPr>
        <p:txBody>
          <a:bodyPr lIns="0" tIns="0" rIns="0" bIns="0"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882773" y="629750"/>
            <a:ext cx="2455513" cy="887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ypes of Heart Attacks| What are the different types of Heart Diseases? |  Pathkind Labs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606" y="232012"/>
            <a:ext cx="8476347" cy="61105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012824"/>
            <a:ext cx="4851400" cy="5845175"/>
          </a:xfrm>
        </p:spPr>
        <p:txBody>
          <a:bodyPr>
            <a:normAutofit fontScale="47500" lnSpcReduction="20000"/>
          </a:bodyPr>
          <a:lstStyle/>
          <a:p>
            <a:pPr marL="342900" lvl="1" indent="-342900">
              <a:lnSpc>
                <a:spcPct val="22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5100" dirty="0">
                <a:solidFill>
                  <a:srgbClr val="993366"/>
                </a:solidFill>
              </a:rPr>
              <a:t>Heart </a:t>
            </a:r>
            <a:r>
              <a:rPr lang="en-US" sz="5100" dirty="0" smtClean="0">
                <a:solidFill>
                  <a:srgbClr val="993366"/>
                </a:solidFill>
              </a:rPr>
              <a:t>Disease Categories</a:t>
            </a:r>
            <a:endParaRPr lang="en-US" sz="5100" dirty="0" smtClean="0">
              <a:solidFill>
                <a:srgbClr val="993366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 smtClean="0">
                <a:solidFill>
                  <a:srgbClr val="FF0000"/>
                </a:solidFill>
              </a:rPr>
              <a:t>Electrical</a:t>
            </a:r>
            <a:endParaRPr lang="en-US" sz="4400" dirty="0" smtClean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FF"/>
                </a:solidFill>
              </a:rPr>
              <a:t>Atrial Fibrillation </a:t>
            </a:r>
            <a:endParaRPr lang="en-US" sz="3600" dirty="0">
              <a:solidFill>
                <a:srgbClr val="0000FF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FF"/>
                </a:solidFill>
              </a:rPr>
              <a:t>Atrial Flutter </a:t>
            </a:r>
            <a:endParaRPr lang="en-US" sz="3600" dirty="0">
              <a:solidFill>
                <a:srgbClr val="0000FF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FF"/>
                </a:solidFill>
              </a:rPr>
              <a:t>Sick Sinus Syndrome (SSS</a:t>
            </a:r>
            <a:r>
              <a:rPr lang="en-US" sz="3600" dirty="0" smtClean="0">
                <a:solidFill>
                  <a:srgbClr val="0000FF"/>
                </a:solidFill>
              </a:rPr>
              <a:t>)</a:t>
            </a:r>
            <a:endParaRPr lang="en-US" sz="3600" dirty="0">
              <a:solidFill>
                <a:srgbClr val="0000FF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FF"/>
                </a:solidFill>
              </a:rPr>
              <a:t>Sinus Tachycardia</a:t>
            </a:r>
            <a:endParaRPr lang="en-US" sz="3600" dirty="0">
              <a:solidFill>
                <a:srgbClr val="0000FF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FF"/>
                </a:solidFill>
              </a:rPr>
              <a:t>Ventricular Tachycardia (VT</a:t>
            </a:r>
            <a:r>
              <a:rPr lang="en-US" sz="3600" dirty="0" smtClean="0">
                <a:solidFill>
                  <a:srgbClr val="0000FF"/>
                </a:solidFill>
              </a:rPr>
              <a:t>)</a:t>
            </a:r>
            <a:endParaRPr lang="en-US" sz="3600" dirty="0">
              <a:solidFill>
                <a:srgbClr val="0000FF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FF"/>
                </a:solidFill>
              </a:rPr>
              <a:t>Ventricular Fibrillation (VF) </a:t>
            </a:r>
            <a:endParaRPr lang="en-US" sz="3600" dirty="0">
              <a:solidFill>
                <a:srgbClr val="0000FF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FF"/>
                </a:solidFill>
              </a:rPr>
              <a:t>Heart Block</a:t>
            </a:r>
            <a:endParaRPr lang="en-US" sz="3600" dirty="0">
              <a:solidFill>
                <a:srgbClr val="0000FF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FF"/>
                </a:solidFill>
              </a:rPr>
              <a:t>Syncope </a:t>
            </a:r>
            <a:endParaRPr lang="en-US" sz="3600" dirty="0">
              <a:solidFill>
                <a:srgbClr val="0000FF"/>
              </a:solidFill>
            </a:endParaRPr>
          </a:p>
          <a:p>
            <a:pPr marL="1028700" lvl="1" indent="-571500">
              <a:buFont typeface="+mj-lt"/>
              <a:buAutoNum type="romanLcPeriod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 smtClean="0">
                <a:solidFill>
                  <a:srgbClr val="FF0000"/>
                </a:solidFill>
              </a:rPr>
              <a:t>Circulatory</a:t>
            </a:r>
            <a:endParaRPr lang="en-US" sz="4400" dirty="0" smtClean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0000"/>
                </a:solidFill>
              </a:rPr>
              <a:t>Heart Attack (Myocardial Infarction) </a:t>
            </a:r>
            <a:endParaRPr lang="en-US" sz="3600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0000"/>
                </a:solidFill>
              </a:rPr>
              <a:t>Stroke</a:t>
            </a:r>
            <a:endParaRPr lang="en-US" sz="3600" dirty="0">
              <a:solidFill>
                <a:srgbClr val="FF0000"/>
              </a:solidFill>
            </a:endParaRPr>
          </a:p>
          <a:p>
            <a:pPr marL="1028700" lvl="1" indent="-571500">
              <a:buFont typeface="+mj-lt"/>
              <a:buAutoNum type="romanLcPeriod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 smtClean="0">
                <a:solidFill>
                  <a:srgbClr val="FF0000"/>
                </a:solidFill>
              </a:rPr>
              <a:t>Structural</a:t>
            </a:r>
            <a:endParaRPr lang="en-US" sz="4400" dirty="0" smtClean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200" b="1" dirty="0">
                <a:solidFill>
                  <a:srgbClr val="993366"/>
                </a:solidFill>
              </a:rPr>
              <a:t>Heart </a:t>
            </a:r>
            <a:r>
              <a:rPr lang="en-US" sz="4200" b="1" dirty="0" smtClean="0">
                <a:solidFill>
                  <a:srgbClr val="993366"/>
                </a:solidFill>
              </a:rPr>
              <a:t>Failure</a:t>
            </a:r>
            <a:endParaRPr lang="en-US" sz="4200" b="1" dirty="0">
              <a:solidFill>
                <a:srgbClr val="993366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200" b="1" dirty="0">
                <a:solidFill>
                  <a:srgbClr val="993366"/>
                </a:solidFill>
              </a:rPr>
              <a:t>Heart Valve Problems</a:t>
            </a:r>
            <a:endParaRPr lang="en-US" sz="4200" b="1" dirty="0">
              <a:solidFill>
                <a:srgbClr val="993366"/>
              </a:solidFill>
            </a:endParaRPr>
          </a:p>
          <a:p>
            <a:pPr marL="1485900" lvl="2" indent="-571500">
              <a:buFont typeface="+mj-lt"/>
              <a:buAutoNum type="romanL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57" y="-150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Background Study</a:t>
            </a:r>
            <a:endParaRPr lang="en-US" sz="3200" dirty="0">
              <a:solidFill>
                <a:srgbClr val="00B05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139" y="6151994"/>
            <a:ext cx="113474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Franklin Gothic Book" panose="020B0503020102020204" pitchFamily="34" charset="0"/>
                <a:ea typeface="Calibri" panose="020F0502020204030204" pitchFamily="34" charset="0"/>
              </a:rPr>
              <a:t>[3] </a:t>
            </a:r>
            <a:r>
              <a:rPr lang="en-US" sz="1000" dirty="0" err="1">
                <a:latin typeface="Franklin Gothic Book" panose="020B0503020102020204" pitchFamily="34" charset="0"/>
                <a:ea typeface="Calibri" panose="020F0502020204030204" pitchFamily="34" charset="0"/>
              </a:rPr>
              <a:t>Dwivedi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</a:rPr>
              <a:t>, Amit Krishna, Syed </a:t>
            </a:r>
            <a:r>
              <a:rPr lang="en-US" sz="1000" dirty="0" err="1">
                <a:latin typeface="Franklin Gothic Book" panose="020B0503020102020204" pitchFamily="34" charset="0"/>
                <a:ea typeface="Calibri" panose="020F0502020204030204" pitchFamily="34" charset="0"/>
              </a:rPr>
              <a:t>Anas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r>
              <a:rPr lang="en-US" sz="1000" dirty="0" err="1">
                <a:latin typeface="Franklin Gothic Book" panose="020B0503020102020204" pitchFamily="34" charset="0"/>
                <a:ea typeface="Calibri" panose="020F0502020204030204" pitchFamily="34" charset="0"/>
              </a:rPr>
              <a:t>Imtiaz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</a:rPr>
              <a:t>, and Esther Rodriguez-Villegas. "Algorithms for automatic analysis and classification of heart sounds–a systematic review." </a:t>
            </a:r>
            <a:r>
              <a:rPr lang="en-US" sz="1000" i="1" dirty="0">
                <a:latin typeface="Franklin Gothic Book" panose="020B0503020102020204" pitchFamily="34" charset="0"/>
                <a:ea typeface="Calibri" panose="020F0502020204030204" pitchFamily="34" charset="0"/>
              </a:rPr>
              <a:t>IEEE Access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</a:rPr>
              <a:t> 7 (2018): 8316-8345. </a:t>
            </a:r>
            <a:endParaRPr lang="en-US" sz="1000" dirty="0">
              <a:latin typeface="Franklin Gothic Book" panose="020B0503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139" y="5223761"/>
            <a:ext cx="110288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00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Tsai, Kun-</a:t>
            </a:r>
            <a:r>
              <a:rPr lang="en-US" sz="1000" dirty="0" err="1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Hsi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Wei-</a:t>
            </a:r>
            <a:r>
              <a:rPr lang="en-US" sz="1000" dirty="0" err="1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Chien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Wang, Chui-</a:t>
            </a:r>
            <a:r>
              <a:rPr lang="en-US" sz="1000" dirty="0" err="1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Hsuan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Cheng, Chan-Yen Tsai, </a:t>
            </a:r>
            <a:r>
              <a:rPr lang="en-US" sz="1000" dirty="0" err="1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-Kou Wang, Tzu-</a:t>
            </a:r>
            <a:r>
              <a:rPr lang="en-US" sz="1000" dirty="0" err="1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Hao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Lin, Shih-</a:t>
            </a:r>
            <a:r>
              <a:rPr lang="en-US" sz="1000" dirty="0" err="1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Hau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Fang, Li-Chin Chen, and Yu </a:t>
            </a:r>
            <a:r>
              <a:rPr lang="en-US" sz="1000" dirty="0" err="1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Tsao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"Blind Monaural Source Separation on Heart and Lung Sounds Based on Periodic-Coded Deep </a:t>
            </a:r>
            <a:r>
              <a:rPr lang="en-US" sz="1000" dirty="0" err="1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Autoencoder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 </a:t>
            </a:r>
            <a:r>
              <a:rPr lang="en-US" sz="1000" i="1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Journal of Biomedical and Health Informatics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24, no. 11 (2020): 3203-3214. </a:t>
            </a:r>
            <a:endParaRPr lang="en-US" sz="1000" dirty="0"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139" y="5685417"/>
            <a:ext cx="110005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00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Li, </a:t>
            </a:r>
            <a:r>
              <a:rPr lang="en-US" sz="1000" dirty="0" err="1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Haixia</a:t>
            </a:r>
            <a:r>
              <a:rPr lang="en-US" sz="1000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Yongfeng</a:t>
            </a:r>
            <a:r>
              <a:rPr lang="en-US" sz="1000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Ren, </a:t>
            </a:r>
            <a:r>
              <a:rPr lang="en-US" sz="1000" dirty="0" err="1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Guojun</a:t>
            </a:r>
            <a:r>
              <a:rPr lang="en-US" sz="1000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Zhang, </a:t>
            </a:r>
            <a:r>
              <a:rPr lang="en-US" sz="1000" dirty="0" err="1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Renxin</a:t>
            </a:r>
            <a:r>
              <a:rPr lang="en-US" sz="1000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Wang, </a:t>
            </a:r>
            <a:r>
              <a:rPr lang="en-US" sz="1000" dirty="0" err="1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Jiangong</a:t>
            </a:r>
            <a:r>
              <a:rPr lang="en-US" sz="1000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Cui, and </a:t>
            </a:r>
            <a:r>
              <a:rPr lang="en-US" sz="1000" dirty="0" err="1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Wendong</a:t>
            </a:r>
            <a:r>
              <a:rPr lang="en-US" sz="1000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Zhang. "Detection and classification of abnormities of first heart sound using empirical wavelet transform." </a:t>
            </a:r>
            <a:r>
              <a:rPr lang="en-US" sz="1000" i="1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Access</a:t>
            </a:r>
            <a:r>
              <a:rPr lang="en-US" sz="1000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7 (2019): 139643-139652.</a:t>
            </a:r>
            <a:endParaRPr lang="en-US" sz="1000" dirty="0"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8139" y="936468"/>
          <a:ext cx="11239754" cy="4287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877"/>
                <a:gridCol w="5619877"/>
              </a:tblGrid>
              <a:tr h="798757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Findings</a:t>
                      </a:r>
                      <a:endParaRPr lang="en-US" dirty="0"/>
                    </a:p>
                  </a:txBody>
                  <a:tcPr/>
                </a:tc>
              </a:tr>
              <a:tr h="7499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effectLst/>
                          <a:latin typeface="Franklin Gothic Book" panose="020B05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Blind Monaural Source Separation on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Heart and Lung Sounds </a:t>
                      </a:r>
                      <a:r>
                        <a:rPr lang="en-US" sz="1400" b="0" dirty="0">
                          <a:effectLst/>
                          <a:latin typeface="Franklin Gothic Book" panose="020B05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Based on Periodic-Coded Deep Auto </a:t>
                      </a:r>
                      <a:r>
                        <a:rPr lang="en-US" sz="1400" b="0" dirty="0" smtClean="0">
                          <a:effectLst/>
                          <a:latin typeface="Franklin Gothic Book" panose="020B05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encoder</a:t>
                      </a:r>
                      <a:r>
                        <a:rPr lang="en-US" sz="1400" b="0" baseline="0" dirty="0" smtClean="0">
                          <a:effectLst/>
                          <a:latin typeface="Franklin Gothic Book" panose="020B05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[1]</a:t>
                      </a:r>
                      <a:endParaRPr lang="en-US" sz="1400" b="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Proposed a novel </a:t>
                      </a:r>
                      <a:r>
                        <a:rPr lang="en-US" sz="1400" kern="1200" dirty="0" smtClean="0">
                          <a:solidFill>
                            <a:srgbClr val="C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periodicity-coded deep auto-</a:t>
                      </a:r>
                      <a:endParaRPr lang="en-US" sz="1400" kern="1200" dirty="0" smtClean="0">
                        <a:solidFill>
                          <a:srgbClr val="C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rgbClr val="C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encoder (PC-DAE)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 approach to separate mixed heart-lung sounds.</a:t>
                      </a:r>
                      <a:endParaRPr lang="en-US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</a:tr>
              <a:tr h="9128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Franklin Gothic Book" panose="020B05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Detection and classification of abnormities of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 heart sound </a:t>
                      </a:r>
                      <a:r>
                        <a:rPr lang="en-US" sz="1400" dirty="0">
                          <a:effectLst/>
                          <a:latin typeface="Franklin Gothic Book" panose="020B05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using empirical wavelet transform </a:t>
                      </a:r>
                      <a:r>
                        <a:rPr lang="en-US" sz="1400" dirty="0" smtClean="0">
                          <a:effectLst/>
                          <a:latin typeface="Franklin Gothic Book" panose="020B05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[2]</a:t>
                      </a:r>
                      <a:endParaRPr lang="en-US" sz="1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Applied Empirical Wavelet Transform (EWT) to decompose S1 and extracted the 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instantaneous frequency (IF)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of mitral component (M1) and tricuspid component (T1) by using Hilbert Transform. 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1286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Algorithms for automatic analysis and classification of heart sounds–a 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systematic review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[3]</a:t>
                      </a:r>
                      <a:endParaRPr lang="en-US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Provided an in-depth systematic review and critical </a:t>
                      </a:r>
                      <a:r>
                        <a:rPr lang="en-US" sz="1400" kern="1200" dirty="0" smtClean="0">
                          <a:solidFill>
                            <a:srgbClr val="C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analysis of all existing approaches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 for automatic identification and classification of heart sounds.</a:t>
                      </a:r>
                      <a:endParaRPr lang="en-US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</a:tr>
              <a:tr h="91286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400" kern="1200" dirty="0" smtClean="0">
                          <a:solidFill>
                            <a:srgbClr val="C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noise reduction technique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 based on nonlinear kernel function for heart sound analysis [4]</a:t>
                      </a:r>
                      <a:endParaRPr lang="en-US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Proposed a novel heart sound de-noising technique has been introduced based on a combined framework of wavelet packet transform </a:t>
                      </a:r>
                      <a:r>
                        <a:rPr lang="en-US" sz="1400" kern="1200" dirty="0" smtClean="0">
                          <a:solidFill>
                            <a:srgbClr val="C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(WPT)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and singular value decomposition </a:t>
                      </a:r>
                      <a:r>
                        <a:rPr lang="en-US" sz="1400" kern="1200" dirty="0" smtClean="0">
                          <a:solidFill>
                            <a:srgbClr val="C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(SVD).</a:t>
                      </a:r>
                      <a:endParaRPr lang="en-US" sz="1400" dirty="0">
                        <a:solidFill>
                          <a:srgbClr val="C00000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46788" y="6350757"/>
            <a:ext cx="106402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en-US" sz="1000" dirty="0" err="1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Mondal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Ashok, </a:t>
            </a:r>
            <a:r>
              <a:rPr lang="en-US" sz="1000" dirty="0" err="1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Ishan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Saxena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Hong Tang, and </a:t>
            </a:r>
            <a:r>
              <a:rPr lang="en-US" sz="1000" dirty="0" err="1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Poulami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Banerjee. "A noise reduction technique based on nonlinear kernel function for heart sound analysis." </a:t>
            </a:r>
            <a:r>
              <a:rPr lang="en-US" sz="1000" i="1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journal of biomedical and health informatics</a:t>
            </a:r>
            <a:r>
              <a:rPr lang="en-US" sz="10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22, no. 3 (2017): 775-784. </a:t>
            </a:r>
            <a:endParaRPr lang="en-US" sz="1000" dirty="0"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555227" y="807171"/>
            <a:ext cx="3184259" cy="116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B21E4C"/>
                </a:solidFill>
                <a:latin typeface="Franklin Gothic Book" panose="020B0503020102020204" pitchFamily="34" charset="0"/>
              </a:rPr>
              <a:t>Collect heart sound data from the person lives far from medical facility zone</a:t>
            </a:r>
            <a:endParaRPr lang="en-US" dirty="0">
              <a:solidFill>
                <a:srgbClr val="B21E4C"/>
              </a:solidFill>
              <a:latin typeface="Franklin Gothic Book" panose="020B05030201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B21E4C"/>
                </a:solidFill>
                <a:latin typeface="Franklin Gothic Book" panose="020B0503020102020204" pitchFamily="34" charset="0"/>
              </a:rPr>
              <a:t>Spectral analysis of heart sound</a:t>
            </a:r>
            <a:endParaRPr lang="en-US" dirty="0">
              <a:solidFill>
                <a:srgbClr val="B21E4C"/>
              </a:solidFill>
              <a:latin typeface="Franklin Gothic Book" panose="020B05030201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B21E4C"/>
                </a:solidFill>
                <a:latin typeface="Franklin Gothic Book" panose="020B0503020102020204" pitchFamily="34" charset="0"/>
              </a:rPr>
              <a:t>Wavelet analysis of heart </a:t>
            </a:r>
            <a:r>
              <a:rPr lang="en-US" dirty="0" smtClean="0">
                <a:solidFill>
                  <a:srgbClr val="B21E4C"/>
                </a:solidFill>
                <a:latin typeface="Franklin Gothic Book" panose="020B0503020102020204" pitchFamily="34" charset="0"/>
              </a:rPr>
              <a:t>sound</a:t>
            </a:r>
            <a:endParaRPr lang="en-US" dirty="0">
              <a:solidFill>
                <a:srgbClr val="B21E4C"/>
              </a:solidFill>
              <a:latin typeface="Franklin Gothic Book" panose="020B05030201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B21E4C"/>
                </a:solidFill>
                <a:latin typeface="Franklin Gothic Book" panose="020B0503020102020204" pitchFamily="34" charset="0"/>
              </a:rPr>
              <a:t>Find out whether a person healthy or unhealthy by his heart sound</a:t>
            </a:r>
            <a:endParaRPr lang="en-US" dirty="0">
              <a:solidFill>
                <a:srgbClr val="B21E4C"/>
              </a:solidFill>
              <a:latin typeface="Franklin Gothic Book" panose="020B0503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B21E4C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838200" y="1421320"/>
            <a:ext cx="2455513" cy="887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79964"/>
            <a:ext cx="6596418" cy="483448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Book" panose="020B0503020102020204" pitchFamily="34" charset="0"/>
              </a:rPr>
              <a:t>Used </a:t>
            </a:r>
            <a:r>
              <a:rPr lang="en-US" dirty="0">
                <a:solidFill>
                  <a:srgbClr val="FF0000"/>
                </a:solidFill>
                <a:latin typeface="Franklin Gothic Book" panose="020B0503020102020204" pitchFamily="34" charset="0"/>
              </a:rPr>
              <a:t>stethoscope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smtClean="0">
                <a:latin typeface="Franklin Gothic Book" panose="020B0503020102020204" pitchFamily="34" charset="0"/>
              </a:rPr>
              <a:t>combining with </a:t>
            </a:r>
            <a:r>
              <a:rPr lang="en-US" dirty="0">
                <a:solidFill>
                  <a:srgbClr val="CC3300"/>
                </a:solidFill>
                <a:latin typeface="Franklin Gothic Book" panose="020B0503020102020204" pitchFamily="34" charset="0"/>
              </a:rPr>
              <a:t>condenser microphone </a:t>
            </a:r>
            <a:r>
              <a:rPr lang="en-US" dirty="0" smtClean="0">
                <a:latin typeface="Franklin Gothic Book" panose="020B0503020102020204" pitchFamily="34" charset="0"/>
              </a:rPr>
              <a:t>for acquiring data.</a:t>
            </a:r>
            <a:endParaRPr lang="en-US" dirty="0" smtClean="0">
              <a:latin typeface="Franklin Gothic Book" panose="020B05030201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7030A0"/>
                </a:solidFill>
                <a:latin typeface="Franklin Gothic Book" panose="020B0503020102020204" pitchFamily="34" charset="0"/>
              </a:rPr>
              <a:t>PLX-DAQ Tool</a:t>
            </a:r>
            <a:r>
              <a:rPr lang="en-US" dirty="0" smtClean="0">
                <a:latin typeface="Franklin Gothic Book" panose="020B0503020102020204" pitchFamily="34" charset="0"/>
              </a:rPr>
              <a:t>: PLX-DAQ </a:t>
            </a:r>
            <a:r>
              <a:rPr lang="en-US" dirty="0">
                <a:latin typeface="Franklin Gothic Book" panose="020B0503020102020204" pitchFamily="34" charset="0"/>
              </a:rPr>
              <a:t>is an add-on data acquisition tool for Microsoft Excel for the Parallax microcontroller. </a:t>
            </a:r>
            <a:endParaRPr lang="en-US" dirty="0" smtClean="0">
              <a:latin typeface="Franklin Gothic Book" panose="020B05030201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7030A0"/>
                </a:solidFill>
                <a:latin typeface="Franklin Gothic Book" panose="020B0503020102020204" pitchFamily="34" charset="0"/>
              </a:rPr>
              <a:t>Arduino Uno </a:t>
            </a:r>
            <a:r>
              <a:rPr lang="en-US" dirty="0" smtClean="0">
                <a:latin typeface="Franklin Gothic Book" panose="020B0503020102020204" pitchFamily="34" charset="0"/>
              </a:rPr>
              <a:t>is </a:t>
            </a:r>
            <a:r>
              <a:rPr lang="en-US" dirty="0">
                <a:latin typeface="Franklin Gothic Book" panose="020B0503020102020204" pitchFamily="34" charset="0"/>
              </a:rPr>
              <a:t>an open-source microcontroller board based on a microchip ATmega328P microcontroller developed by Arduino.</a:t>
            </a:r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MATLAB</a:t>
            </a:r>
            <a:r>
              <a:rPr lang="en-US" dirty="0">
                <a:latin typeface="Franklin Gothic Book" panose="020B0503020102020204" pitchFamily="34" charset="0"/>
              </a:rPr>
              <a:t> is the high-performance technical computing language. 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pic>
        <p:nvPicPr>
          <p:cNvPr id="1026" name="Picture 2" descr="How to connect Condenser microphone with any amplifier - Electronic  Projects Design/Ideas - Electronics-Lab.com Community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55" y="1027907"/>
            <a:ext cx="4603845" cy="29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rduino Uno - R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048" y="3966067"/>
            <a:ext cx="3755116" cy="28919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 flipH="1">
            <a:off x="920657" y="1392072"/>
            <a:ext cx="4006185" cy="1364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52" y="795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Franklin Gothic Book" panose="020B0503020102020204" pitchFamily="34" charset="0"/>
              </a:rPr>
              <a:t>Data processing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1952" y="922840"/>
            <a:ext cx="5701335" cy="4464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C3300"/>
                </a:solidFill>
                <a:latin typeface="Franklin Gothic Book" panose="020B0503020102020204" pitchFamily="34" charset="0"/>
              </a:rPr>
              <a:t>Signal</a:t>
            </a:r>
            <a:endParaRPr lang="en-US" dirty="0" smtClean="0">
              <a:solidFill>
                <a:srgbClr val="CC3300"/>
              </a:solidFill>
              <a:latin typeface="Franklin Gothic Book" panose="020B050302010202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Franklin Gothic Book" panose="020B0503020102020204" pitchFamily="34" charset="0"/>
              </a:rPr>
              <a:t>This figure </a:t>
            </a:r>
            <a:r>
              <a:rPr lang="en-US" sz="2400" dirty="0">
                <a:latin typeface="Franklin Gothic Book" panose="020B0503020102020204" pitchFamily="34" charset="0"/>
              </a:rPr>
              <a:t>shows </a:t>
            </a:r>
            <a:r>
              <a:rPr lang="en-US" sz="2400" dirty="0" smtClean="0">
                <a:latin typeface="Franklin Gothic Book" panose="020B0503020102020204" pitchFamily="34" charset="0"/>
              </a:rPr>
              <a:t>us the </a:t>
            </a:r>
            <a:r>
              <a:rPr lang="en-US" sz="2400" dirty="0">
                <a:latin typeface="Franklin Gothic Book" panose="020B0503020102020204" pitchFamily="34" charset="0"/>
              </a:rPr>
              <a:t>healthy and unhealthy subjects </a:t>
            </a:r>
            <a:r>
              <a:rPr lang="en-US" sz="2400" dirty="0" smtClean="0">
                <a:latin typeface="Franklin Gothic Book" panose="020B0503020102020204" pitchFamily="34" charset="0"/>
              </a:rPr>
              <a:t>with comparison between them. </a:t>
            </a:r>
            <a:r>
              <a:rPr lang="en-US" sz="2400" dirty="0">
                <a:latin typeface="Franklin Gothic Book" panose="020B0503020102020204" pitchFamily="34" charset="0"/>
              </a:rPr>
              <a:t>Healthy </a:t>
            </a:r>
            <a:r>
              <a:rPr lang="en-US" sz="2400" dirty="0" smtClean="0">
                <a:latin typeface="Franklin Gothic Book" panose="020B0503020102020204" pitchFamily="34" charset="0"/>
              </a:rPr>
              <a:t>person’s electrical signal </a:t>
            </a:r>
            <a:r>
              <a:rPr lang="en-US" sz="2400" dirty="0">
                <a:latin typeface="Franklin Gothic Book" panose="020B0503020102020204" pitchFamily="34" charset="0"/>
              </a:rPr>
              <a:t>shows much higher amplitude than unhealthy </a:t>
            </a:r>
            <a:r>
              <a:rPr lang="en-US" sz="2400" dirty="0" smtClean="0">
                <a:latin typeface="Franklin Gothic Book" panose="020B0503020102020204" pitchFamily="34" charset="0"/>
              </a:rPr>
              <a:t>samples. </a:t>
            </a:r>
            <a:endParaRPr lang="en-US" sz="2400" dirty="0" smtClean="0">
              <a:latin typeface="Franklin Gothic Book" panose="020B05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577225" y="0"/>
            <a:ext cx="5076897" cy="379968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382" y="3657600"/>
            <a:ext cx="5069005" cy="281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1344" y="3598990"/>
            <a:ext cx="5281647" cy="29304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93383" y="6470788"/>
            <a:ext cx="9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Healthy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98871" y="6529397"/>
            <a:ext cx="1153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</a:rPr>
              <a:t>Unhealthy</a:t>
            </a:r>
            <a:endParaRPr lang="en-US" dirty="0">
              <a:solidFill>
                <a:srgbClr val="CC33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73285" y="744677"/>
            <a:ext cx="3539408" cy="1935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3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Franklin Gothic Book" panose="020B0503020102020204" pitchFamily="34" charset="0"/>
              </a:rPr>
              <a:t>Data processing(Cont’d)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233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1025" name="Picture 1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39839"/>
            <a:ext cx="57721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5921" y="4983420"/>
            <a:ext cx="49968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Spectrogram of heart sound recorded from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subjects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8900" y="9826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102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383223"/>
            <a:ext cx="57340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5241" y="4983419"/>
            <a:ext cx="51459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Spectrogram of heart sounds recorded from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unhealthy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subjec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438" y="970093"/>
            <a:ext cx="22854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C3300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Spectrogram: </a:t>
            </a:r>
            <a:endParaRPr lang="en-US" sz="2400" dirty="0">
              <a:solidFill>
                <a:srgbClr val="CC3300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057" y="5288340"/>
            <a:ext cx="5581943" cy="115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shows the intensity of the frequency content of the </a:t>
            </a:r>
            <a:r>
              <a:rPr lang="en-US" sz="16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 and higher </a:t>
            </a:r>
            <a:r>
              <a:rPr lang="en-US" sz="1600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magnitude </a:t>
            </a:r>
            <a:r>
              <a:rPr lang="en-US" sz="16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constant variation </a:t>
            </a:r>
            <a:r>
              <a:rPr lang="en-US" sz="1600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time progresses.</a:t>
            </a:r>
            <a:endParaRPr lang="en-US" sz="1600" dirty="0"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4986" y="5358152"/>
            <a:ext cx="5041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Franklin Gothic Book" panose="020B0503020102020204" pitchFamily="34" charset="0"/>
                <a:ea typeface="Calibri" panose="020F0502020204030204" pitchFamily="34" charset="0"/>
              </a:rPr>
              <a:t>This figure is </a:t>
            </a:r>
            <a:r>
              <a:rPr lang="en-US" dirty="0">
                <a:latin typeface="Franklin Gothic Book" panose="020B0503020102020204" pitchFamily="34" charset="0"/>
                <a:ea typeface="Calibri" panose="020F0502020204030204" pitchFamily="34" charset="0"/>
              </a:rPr>
              <a:t>more consistent with magnitude and small in value. We have seen lower magnitude value all around the spectrogram. Clear indication of differences </a:t>
            </a:r>
            <a:r>
              <a:rPr lang="en-US" dirty="0" smtClean="0">
                <a:latin typeface="Franklin Gothic Book" panose="020B0503020102020204" pitchFamily="34" charset="0"/>
                <a:ea typeface="Calibri" panose="020F0502020204030204" pitchFamily="34" charset="0"/>
              </a:rPr>
              <a:t>between these two figure </a:t>
            </a:r>
            <a:r>
              <a:rPr lang="en-US" dirty="0">
                <a:latin typeface="Franklin Gothic Book" panose="020B0503020102020204" pitchFamily="34" charset="0"/>
                <a:ea typeface="Calibri" panose="020F0502020204030204" pitchFamily="34" charset="0"/>
              </a:rPr>
              <a:t>is noticeable.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954235" y="1008368"/>
            <a:ext cx="5597206" cy="855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763" y="-188654"/>
            <a:ext cx="10515600" cy="12016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Franklin Gothic Book" panose="020B0503020102020204" pitchFamily="34" charset="0"/>
              </a:rPr>
              <a:t>Data processing(Cont’d)</a:t>
            </a:r>
            <a:endParaRPr lang="en-US" sz="3600" dirty="0">
              <a:solidFill>
                <a:srgbClr val="00B05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62" y="5032336"/>
            <a:ext cx="11263537" cy="1422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Franklin Gothic Book" panose="020B0503020102020204" pitchFamily="34" charset="0"/>
                <a:cs typeface="Times New Roman" panose="02020603050405020304" pitchFamily="18" charset="0"/>
              </a:rPr>
              <a:t>The area that falls under the curve between two points on a probability distribution plot indicates the probability that a value will fall within that interval. 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Franklin Gothic Book" panose="020B0503020102020204" pitchFamily="34" charset="0"/>
                <a:cs typeface="Times New Roman" panose="02020603050405020304" pitchFamily="18" charset="0"/>
              </a:rPr>
              <a:t>ormal 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distribution </a:t>
            </a:r>
            <a:r>
              <a:rPr lang="en-US" sz="2000" dirty="0" smtClean="0">
                <a:latin typeface="Franklin Gothic Book" panose="020B0503020102020204" pitchFamily="34" charset="0"/>
                <a:cs typeface="Times New Roman" panose="02020603050405020304" pitchFamily="18" charset="0"/>
              </a:rPr>
              <a:t>here is 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determined by two parameters the </a:t>
            </a:r>
            <a:r>
              <a:rPr lang="en-US" sz="2000" dirty="0">
                <a:solidFill>
                  <a:srgbClr val="FF0000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mean and the </a:t>
            </a:r>
            <a:r>
              <a:rPr lang="en-US" sz="2000" dirty="0" smtClean="0">
                <a:solidFill>
                  <a:srgbClr val="FF0000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variance </a:t>
            </a:r>
            <a:r>
              <a:rPr lang="en-US" sz="2000" dirty="0" smtClean="0">
                <a:latin typeface="Franklin Gothic Book" panose="020B0503020102020204" pitchFamily="34" charset="0"/>
                <a:cs typeface="Times New Roman" panose="02020603050405020304" pitchFamily="18" charset="0"/>
              </a:rPr>
              <a:t>of the signal. </a:t>
            </a:r>
            <a:r>
              <a:rPr lang="en-US" sz="2000" dirty="0" smtClean="0">
                <a:solidFill>
                  <a:srgbClr val="FF0000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Mean and median here is zero</a:t>
            </a:r>
            <a:r>
              <a:rPr lang="en-US" sz="2000" dirty="0" smtClean="0">
                <a:latin typeface="Franklin Gothic Book" panose="020B0503020102020204" pitchFamily="34" charset="0"/>
                <a:cs typeface="Times New Roman" panose="02020603050405020304" pitchFamily="18" charset="0"/>
              </a:rPr>
              <a:t>. Most of the 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Franklin Gothic Book" panose="020B0503020102020204" pitchFamily="34" charset="0"/>
                <a:cs typeface="Times New Roman" panose="02020603050405020304" pitchFamily="18" charset="0"/>
              </a:rPr>
              <a:t>arameters falls in standard deviation +1 to -1 which is almost 68.26%. Density level is different for healthy and unhealthy subjects.</a:t>
            </a:r>
            <a:endParaRPr lang="en-US" sz="20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1" y="1403078"/>
            <a:ext cx="5429250" cy="313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1956" y="4525686"/>
            <a:ext cx="55851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robability distribution of heart sound recorded from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subject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715" y="1103600"/>
            <a:ext cx="3517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00000"/>
                </a:solidFill>
                <a:latin typeface="Franklin Gothic Book" panose="020B0503020102020204" pitchFamily="34" charset="0"/>
              </a:rPr>
              <a:t>Normal distribution</a:t>
            </a:r>
            <a:endParaRPr lang="en-US" sz="2400" dirty="0" smtClean="0">
              <a:solidFill>
                <a:srgbClr val="C0000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052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081" y="1403079"/>
            <a:ext cx="5355057" cy="303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1063" y="4541556"/>
            <a:ext cx="84070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robability distribution of heart sound recorded from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unhealthy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839715" y="777162"/>
            <a:ext cx="4568276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9110</Words>
  <Application>WPS Presentation</Application>
  <PresentationFormat>Widescreen</PresentationFormat>
  <Paragraphs>257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Times New Roman</vt:lpstr>
      <vt:lpstr>Consolas</vt:lpstr>
      <vt:lpstr>Franklin Gothic Book</vt:lpstr>
      <vt:lpstr>Wingdings 3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Introduction </vt:lpstr>
      <vt:lpstr>Background Study</vt:lpstr>
      <vt:lpstr>Objectives</vt:lpstr>
      <vt:lpstr>Data Acquisition</vt:lpstr>
      <vt:lpstr>Data processing </vt:lpstr>
      <vt:lpstr>Data processing(Cont’d)</vt:lpstr>
      <vt:lpstr>Data processing(Cont’d)</vt:lpstr>
      <vt:lpstr>Data processing(Cont’d)</vt:lpstr>
      <vt:lpstr>Discrimination Table</vt:lpstr>
      <vt:lpstr>Detailed coefficient for healthy and unhealthy subject </vt:lpstr>
      <vt:lpstr>Approximation coefficient of healthy and unhealthy subject </vt:lpstr>
      <vt:lpstr>Detailed coefficient changes with different decomposition level</vt:lpstr>
      <vt:lpstr>Energy of DWT co-efficient </vt:lpstr>
      <vt:lpstr>Result and Discussion</vt:lpstr>
      <vt:lpstr> Future Work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Sharif</dc:creator>
  <cp:lastModifiedBy>Jony</cp:lastModifiedBy>
  <cp:revision>83</cp:revision>
  <dcterms:created xsi:type="dcterms:W3CDTF">2021-02-24T14:11:00Z</dcterms:created>
  <dcterms:modified xsi:type="dcterms:W3CDTF">2021-12-05T18:13:06Z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96EBC190AB5F4525A407EB64C0CC812A</vt:lpwstr>
  </property>
  <property fmtid="{D5CDD505-2E9C-101B-9397-08002B2CF9AE}" pid="3" name="KSOProductBuildVer">
    <vt:lpwstr>1033-11.2.0.10382</vt:lpwstr>
  </property>
</Properties>
</file>