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6_7F0D276C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7"/>
  </p:notesMasterIdLst>
  <p:sldIdLst>
    <p:sldId id="278" r:id="rId2"/>
    <p:sldId id="279" r:id="rId3"/>
    <p:sldId id="280" r:id="rId4"/>
    <p:sldId id="281" r:id="rId5"/>
    <p:sldId id="294" r:id="rId6"/>
    <p:sldId id="295" r:id="rId7"/>
    <p:sldId id="296" r:id="rId8"/>
    <p:sldId id="297" r:id="rId9"/>
    <p:sldId id="298" r:id="rId10"/>
    <p:sldId id="299" r:id="rId11"/>
    <p:sldId id="290" r:id="rId12"/>
    <p:sldId id="301" r:id="rId13"/>
    <p:sldId id="292" r:id="rId14"/>
    <p:sldId id="302" r:id="rId15"/>
    <p:sldId id="29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D011AD-61C0-4DBD-997D-710D862F0267}">
          <p14:sldIdLst>
            <p14:sldId id="278"/>
            <p14:sldId id="279"/>
            <p14:sldId id="280"/>
            <p14:sldId id="281"/>
            <p14:sldId id="294"/>
            <p14:sldId id="295"/>
            <p14:sldId id="296"/>
            <p14:sldId id="297"/>
            <p14:sldId id="298"/>
            <p14:sldId id="299"/>
            <p14:sldId id="290"/>
            <p14:sldId id="301"/>
            <p14:sldId id="292"/>
            <p14:sldId id="30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F110C4F5-1B03-B13B-E82B-1A07AE8CBFB7}" name="Amzat Ridwan" initials="AR" userId="2acaab19a587d0e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1" d="100"/>
          <a:sy n="71" d="100"/>
        </p:scale>
        <p:origin x="696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16_7F0D27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80ACFBD-8063-4886-83C3-0C794444162D}" authorId="{F110C4F5-1B03-B13B-E82B-1A07AE8CBFB7}" created="2023-01-24T13:20:26.764">
    <pc:sldMkLst xmlns:pc="http://schemas.microsoft.com/office/powerpoint/2013/main/command">
      <pc:docMk/>
      <pc:sldMk cId="2131568492" sldId="278"/>
    </pc:sldMkLst>
    <p188:txBody>
      <a:bodyPr/>
      <a:lstStyle/>
      <a:p>
        <a:r>
          <a:rPr lang="en-US"/>
          <a:t>Comparison of Annual Member and Casual Riders Bike Usage in year 2021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schemeClr val="tx1"/>
                </a:solidFill>
              </a:rPr>
              <a:t>A case study analysis on Bike sharing system in Chicago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b="1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Comparison of Annual Member and Casual Riders Bike Usage in year 2021</a:t>
            </a:r>
            <a:endParaRPr lang="en-US" sz="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6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7F0D276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18" y="1911096"/>
            <a:ext cx="10838329" cy="1225296"/>
          </a:xfrm>
        </p:spPr>
        <p:txBody>
          <a:bodyPr/>
          <a:lstStyle/>
          <a:p>
            <a:r>
              <a:rPr lang="en-US" dirty="0" err="1"/>
              <a:t>Cyclistics</a:t>
            </a:r>
            <a:r>
              <a:rPr lang="en-US" dirty="0"/>
              <a:t> Bike share Analysis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1" y="3136392"/>
            <a:ext cx="9158514" cy="2045208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Author: Amzat Ridwan</a:t>
            </a:r>
          </a:p>
          <a:p>
            <a:r>
              <a:rPr lang="en-US" dirty="0"/>
              <a:t>Last updated : </a:t>
            </a:r>
            <a:r>
              <a:rPr lang="en-US" sz="2000" dirty="0"/>
              <a:t>Jan 22</a:t>
            </a:r>
            <a:r>
              <a:rPr lang="en-US" sz="2000" baseline="30000" dirty="0"/>
              <a:t>nd</a:t>
            </a:r>
            <a:r>
              <a:rPr lang="en-US" sz="2000" dirty="0"/>
              <a:t>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25272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315971-49DD-A869-0D56-1F00069D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77421"/>
            <a:ext cx="11119104" cy="63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TOP 10 ROUTE USED BY ANNUAL MEMBER</a:t>
            </a:r>
          </a:p>
          <a:p>
            <a:pPr marL="0" indent="0">
              <a:buNone/>
            </a:pPr>
            <a:r>
              <a:rPr lang="en-US" sz="2400" b="1" dirty="0"/>
              <a:t>Key takeaways: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Ellis Ave &amp; 60</a:t>
            </a:r>
            <a:r>
              <a:rPr lang="en-US" sz="2000" baseline="30000" dirty="0"/>
              <a:t>th</a:t>
            </a:r>
            <a:r>
              <a:rPr lang="en-US" sz="2000" dirty="0"/>
              <a:t> St to Ellis Ave &amp; 55</a:t>
            </a:r>
            <a:r>
              <a:rPr lang="en-US" sz="2000" baseline="30000" dirty="0"/>
              <a:t>th</a:t>
            </a:r>
            <a:r>
              <a:rPr lang="en-US" sz="2000" dirty="0"/>
              <a:t>  St </a:t>
            </a:r>
          </a:p>
          <a:p>
            <a:pPr marL="0" indent="0">
              <a:buNone/>
            </a:pPr>
            <a:r>
              <a:rPr lang="en-US" sz="2000" dirty="0"/>
              <a:t>Is the most popular route used by causal riders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Annual member make most trips but start station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 and end station varies widely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96BE6-6F0E-3321-2BE3-5CEA813B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51439" y="1976531"/>
            <a:ext cx="5280489" cy="38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3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length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 </a:t>
            </a:r>
            <a:r>
              <a:rPr lang="en-US" dirty="0" err="1"/>
              <a:t>hrs</a:t>
            </a:r>
            <a:r>
              <a:rPr lang="en-US" dirty="0"/>
              <a:t> and less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5585552"/>
            <a:ext cx="3741928" cy="1272448"/>
          </a:xfrm>
        </p:spPr>
        <p:txBody>
          <a:bodyPr/>
          <a:lstStyle/>
          <a:p>
            <a:r>
              <a:rPr lang="en-US" sz="2000" dirty="0"/>
              <a:t>Annual Member mainly took rides in less than 24 </a:t>
            </a:r>
            <a:r>
              <a:rPr lang="en-US" sz="2000" dirty="0" err="1"/>
              <a:t>hrs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Greater than 24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5451908"/>
            <a:ext cx="3741928" cy="1272448"/>
          </a:xfrm>
        </p:spPr>
        <p:txBody>
          <a:bodyPr/>
          <a:lstStyle/>
          <a:p>
            <a:r>
              <a:rPr lang="en-US" sz="2000" dirty="0"/>
              <a:t>Large percentage of Casual riders typically took rides greater than 24 </a:t>
            </a:r>
            <a:r>
              <a:rPr lang="en-US" sz="2000" dirty="0" err="1"/>
              <a:t>hrs</a:t>
            </a:r>
            <a:r>
              <a:rPr lang="en-US" sz="2000" dirty="0"/>
              <a:t> long </a:t>
            </a:r>
          </a:p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7AEC9-541C-1159-5317-F7366EEA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768" y="2841674"/>
            <a:ext cx="3513484" cy="2447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F49DD-B342-C1FD-3C2B-D38A98E4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34" y="2875410"/>
            <a:ext cx="3513484" cy="22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00752"/>
            <a:ext cx="10671048" cy="10834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315971-49DD-A869-0D56-1F00069D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028" y="1828799"/>
            <a:ext cx="11517572" cy="45720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Bike Usage comparison by Riders type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Classic bike are mostly preferred by both Annual </a:t>
            </a:r>
          </a:p>
          <a:p>
            <a:pPr marL="0" indent="0">
              <a:buNone/>
            </a:pPr>
            <a:r>
              <a:rPr lang="en-US" sz="2000" dirty="0"/>
              <a:t>Member and casual riders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Docked bike are the least preferred by both riders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Docked bike are mostly used by casual riders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96BE6-6F0E-3321-2BE3-5CEA813BBC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92837" y="1910696"/>
            <a:ext cx="6059390" cy="48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66" y="590844"/>
            <a:ext cx="7005244" cy="998806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589651"/>
            <a:ext cx="11352628" cy="5050300"/>
          </a:xfrm>
          <a:ln>
            <a:noFill/>
          </a:ln>
        </p:spPr>
        <p:txBody>
          <a:bodyPr/>
          <a:lstStyle/>
          <a:p>
            <a:r>
              <a:rPr lang="en-US" sz="2000" dirty="0"/>
              <a:t>                         TOP 3 RECOMMENDATION BASED ON FINDINGS</a:t>
            </a:r>
          </a:p>
          <a:p>
            <a:endParaRPr lang="en-US" sz="2000" dirty="0"/>
          </a:p>
          <a:p>
            <a:r>
              <a:rPr lang="en-US" sz="2000" u="sng" dirty="0"/>
              <a:t>GIVING DISCOUNT TO ANNUAL MEMBER RIDES LONGER THAN 24HRS </a:t>
            </a:r>
          </a:p>
          <a:p>
            <a:r>
              <a:rPr lang="en-US" sz="2000" dirty="0"/>
              <a:t>Giving discount on trips length longer than 24hrs for Annual member will attract casual riders to subscribe for membership plan. since most of their trips duration are longer than 24hrs</a:t>
            </a:r>
          </a:p>
          <a:p>
            <a:pPr>
              <a:lnSpc>
                <a:spcPct val="200000"/>
              </a:lnSpc>
            </a:pPr>
            <a:r>
              <a:rPr lang="en-US" sz="2000" u="sng" dirty="0"/>
              <a:t>BILL BOARD PLACEMENT</a:t>
            </a:r>
          </a:p>
          <a:p>
            <a:r>
              <a:rPr lang="en-US" sz="2000" dirty="0"/>
              <a:t>Placing bill board advert on the most widely used </a:t>
            </a:r>
            <a:r>
              <a:rPr lang="en-US" sz="2000" dirty="0">
                <a:solidFill>
                  <a:srgbClr val="202C8F"/>
                </a:solidFill>
              </a:rPr>
              <a:t>ROUTE by casual riders </a:t>
            </a:r>
            <a:endParaRPr lang="en-US" sz="1800" dirty="0">
              <a:solidFill>
                <a:srgbClr val="202C8F"/>
              </a:solidFill>
            </a:endParaRPr>
          </a:p>
          <a:p>
            <a:r>
              <a:rPr lang="en-US" sz="2000" dirty="0"/>
              <a:t>Streeter Dr &amp; grand Ave, Millennium Park and Michigan and oak St And</a:t>
            </a:r>
          </a:p>
          <a:p>
            <a:r>
              <a:rPr lang="en-US" sz="2000" dirty="0"/>
              <a:t>Displaying the benefit of subscribing to Membership plan on bill board </a:t>
            </a:r>
          </a:p>
          <a:p>
            <a:pPr>
              <a:lnSpc>
                <a:spcPct val="200000"/>
              </a:lnSpc>
            </a:pPr>
            <a:r>
              <a:rPr lang="en-US" sz="2000" u="sng" dirty="0"/>
              <a:t>WEEKEND BONUS MAIL REMINDER</a:t>
            </a:r>
          </a:p>
          <a:p>
            <a:r>
              <a:rPr lang="en-US" sz="2000" dirty="0"/>
              <a:t>Sending mail </a:t>
            </a:r>
            <a:r>
              <a:rPr lang="en-US" sz="2000" dirty="0">
                <a:solidFill>
                  <a:srgbClr val="FFFF00"/>
                </a:solidFill>
              </a:rPr>
              <a:t>notific</a:t>
            </a:r>
            <a:r>
              <a:rPr lang="en-US" sz="2000" dirty="0"/>
              <a:t>ation to casual riders on weekend to stand a chance to win a weekend bonus when subscribing t</a:t>
            </a:r>
            <a:r>
              <a:rPr lang="en-US" sz="2000" dirty="0">
                <a:solidFill>
                  <a:srgbClr val="FFFF00"/>
                </a:solidFill>
              </a:rPr>
              <a:t>o their  </a:t>
            </a:r>
            <a:r>
              <a:rPr lang="en-US" sz="2000" dirty="0"/>
              <a:t>Annual membership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Bike share analysis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77" y="1045464"/>
            <a:ext cx="6766560" cy="1331976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60" y="1755565"/>
            <a:ext cx="9896208" cy="467047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All recommendations are made based on insight generated from analysis conducted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Additional data like user  </a:t>
            </a:r>
            <a:r>
              <a:rPr lang="en-US" dirty="0"/>
              <a:t>Riders’ </a:t>
            </a:r>
            <a:r>
              <a:rPr lang="en-US" sz="1800" dirty="0"/>
              <a:t>data (</a:t>
            </a:r>
            <a:r>
              <a:rPr lang="en-US" sz="1800" dirty="0" err="1"/>
              <a:t>eg.</a:t>
            </a:r>
            <a:r>
              <a:rPr lang="en-US" sz="1800" dirty="0"/>
              <a:t> personal details, address) will facilitate more targeted marketing strategies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Personal detail will help to discover  the typical age of a rider and  How does it will influence bike usage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Rider usage data – asking the riders pertinent questions (</a:t>
            </a:r>
            <a:r>
              <a:rPr lang="en-US" sz="1800" dirty="0" err="1"/>
              <a:t>eg</a:t>
            </a:r>
            <a:r>
              <a:rPr lang="en-US" sz="1800" dirty="0"/>
              <a:t>, via survey) like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Why do they use the bikes?  For work, leisure</a:t>
            </a:r>
            <a:r>
              <a:rPr lang="en-US" dirty="0"/>
              <a:t>? </a:t>
            </a:r>
            <a:r>
              <a:rPr lang="en-US" sz="1800" dirty="0"/>
              <a:t>might help in determining whether casual riders would be able to subscribe to membership plan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5. The Recommendation made may not work for  Casual riders that ca</a:t>
            </a:r>
            <a:r>
              <a:rPr lang="en-US" sz="1800" dirty="0">
                <a:solidFill>
                  <a:srgbClr val="FFFF00"/>
                </a:solidFill>
              </a:rPr>
              <a:t>me </a:t>
            </a:r>
            <a:r>
              <a:rPr lang="en-US" sz="1800" dirty="0"/>
              <a:t>for tour since they are not living</a:t>
            </a:r>
            <a:r>
              <a:rPr lang="en-US" sz="1800" dirty="0">
                <a:solidFill>
                  <a:srgbClr val="FFFF00"/>
                </a:solidFill>
              </a:rPr>
              <a:t> in Chic</a:t>
            </a:r>
            <a:r>
              <a:rPr lang="en-US" sz="1800" dirty="0"/>
              <a:t>ago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😎😎😎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147" y="3647020"/>
            <a:ext cx="4169664" cy="2935403"/>
          </a:xfrm>
        </p:spPr>
        <p:txBody>
          <a:bodyPr/>
          <a:lstStyle/>
          <a:p>
            <a:r>
              <a:rPr lang="en-US" dirty="0"/>
              <a:t>Any Question ?</a:t>
            </a:r>
          </a:p>
          <a:p>
            <a:endParaRPr lang="en-US" dirty="0"/>
          </a:p>
          <a:p>
            <a:r>
              <a:rPr lang="en-US" dirty="0"/>
              <a:t>Visit amzatr886@gmail.com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​Conclusions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Cyclistic</a:t>
            </a:r>
            <a:r>
              <a:rPr lang="en-US" sz="2000" dirty="0"/>
              <a:t> is a fictional company launched in 2016 to provide successful bike sharing system across Chicago. </a:t>
            </a:r>
          </a:p>
          <a:p>
            <a:r>
              <a:rPr lang="en-US" sz="2000" dirty="0"/>
              <a:t>Since then, the program has grown to a ﬂeet of 5,824 bicycles that are geo-tracked and locked into a network of 692 stations across Chicago. The bikes can be unlocked from one station and returned to any other station in the system anytime.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010" y="594360"/>
            <a:ext cx="3200400" cy="274320"/>
          </a:xfrm>
        </p:spPr>
        <p:txBody>
          <a:bodyPr/>
          <a:lstStyle/>
          <a:p>
            <a:r>
              <a:rPr lang="en-US" dirty="0" err="1"/>
              <a:t>Cyclistics</a:t>
            </a:r>
            <a:r>
              <a:rPr lang="en-US" dirty="0"/>
              <a:t> Bike Sharing Analysis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3" y="523095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6343" y="1845926"/>
            <a:ext cx="6400800" cy="621501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Business Goal 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The business objectives is to design a marketing strategy aimed at converting casual riders into Annual member rider 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343" y="523095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555642"/>
            <a:ext cx="8686800" cy="512064"/>
          </a:xfrm>
        </p:spPr>
        <p:txBody>
          <a:bodyPr/>
          <a:lstStyle/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/>
            <a:r>
              <a:rPr lang="en-US" sz="3200" b="1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Business Task </a:t>
            </a:r>
            <a:endParaRPr lang="en-US" sz="3200" b="1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Is </a:t>
            </a: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to analyze the dataset to helps in discovering 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how </a:t>
            </a:r>
            <a:r>
              <a:rPr lang="en-US" dirty="0" err="1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cyclistic</a:t>
            </a: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riders use bike differently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Why would casual rider subscribe for the membership plan and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How to use digital media to influence casual riders to become a annual members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C871-8BF5-0D62-E116-8302C04D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335024"/>
            <a:ext cx="10671048" cy="768096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6524-4F7B-63D0-4454-5F5FBF957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2103120"/>
            <a:ext cx="11119104" cy="47548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Number of  Trips </a:t>
            </a:r>
            <a:r>
              <a:rPr lang="en-US" sz="2000" dirty="0"/>
              <a:t>:</a:t>
            </a:r>
          </a:p>
          <a:p>
            <a:r>
              <a:rPr lang="en-US" sz="2000" dirty="0"/>
              <a:t>Over all number of rides distribution took by Riders in year 2021</a:t>
            </a:r>
          </a:p>
          <a:p>
            <a:r>
              <a:rPr lang="en-US" sz="2000" dirty="0"/>
              <a:t>Number of Rides Trends during the days</a:t>
            </a:r>
          </a:p>
          <a:p>
            <a:pPr marL="0" indent="0">
              <a:buNone/>
            </a:pPr>
            <a:r>
              <a:rPr lang="en-US" sz="2000" b="1" dirty="0"/>
              <a:t>2.</a:t>
            </a:r>
            <a:r>
              <a:rPr lang="en-US" sz="2000" dirty="0"/>
              <a:t> </a:t>
            </a:r>
            <a:r>
              <a:rPr lang="en-US" sz="2000" b="1" dirty="0"/>
              <a:t>Trips Length:</a:t>
            </a:r>
          </a:p>
          <a:p>
            <a:r>
              <a:rPr lang="en-US" sz="2000" dirty="0"/>
              <a:t> Trips length longer than 24hrs</a:t>
            </a:r>
          </a:p>
          <a:p>
            <a:r>
              <a:rPr lang="en-US" sz="2000" dirty="0"/>
              <a:t>Trips length shorter than or equal to 24hrs</a:t>
            </a:r>
          </a:p>
          <a:p>
            <a:pPr marL="0" indent="0">
              <a:buNone/>
            </a:pPr>
            <a:r>
              <a:rPr lang="en-US" sz="2000" b="1" dirty="0"/>
              <a:t>3. Route:</a:t>
            </a:r>
          </a:p>
          <a:p>
            <a:r>
              <a:rPr lang="en-US" sz="2000" dirty="0"/>
              <a:t>Top 10 route by used by casual riders</a:t>
            </a:r>
          </a:p>
          <a:p>
            <a:r>
              <a:rPr lang="en-US" sz="2000" dirty="0"/>
              <a:t>Top 10 route used by Annual members</a:t>
            </a:r>
          </a:p>
          <a:p>
            <a:pPr marL="0" indent="0">
              <a:buNone/>
            </a:pPr>
            <a:r>
              <a:rPr lang="en-US" sz="2000" b="1" dirty="0"/>
              <a:t>4. Bike usage comparison:</a:t>
            </a:r>
          </a:p>
          <a:p>
            <a:r>
              <a:rPr lang="en-US" sz="2000" dirty="0"/>
              <a:t>Most least preferred bike  type by user</a:t>
            </a:r>
          </a:p>
          <a:p>
            <a:r>
              <a:rPr lang="en-US" sz="2000" dirty="0"/>
              <a:t>Most preferred bike type by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C22BA-9840-92D9-E123-865DEED9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FBA7C-01A5-8760-738C-546B6C63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FC2964D-C7B9-246E-0A59-01C1FB93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148181"/>
              </p:ext>
            </p:extLst>
          </p:nvPr>
        </p:nvGraphicFramePr>
        <p:xfrm>
          <a:off x="-1711794" y="3051098"/>
          <a:ext cx="6354763" cy="280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231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315971-49DD-A869-0D56-1F00069DF5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Total Rides distribution among Riders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  <a:p>
            <a:r>
              <a:rPr lang="en-US" sz="2400" dirty="0"/>
              <a:t>Casual riders took 44.64 % of total rides</a:t>
            </a:r>
          </a:p>
          <a:p>
            <a:r>
              <a:rPr lang="en-US" sz="2400" dirty="0"/>
              <a:t>Member s took  56.36 % of total rides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96BE6-6F0E-3321-2BE3-5CEA813B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689412"/>
            <a:ext cx="5636524" cy="41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900752"/>
            <a:ext cx="10671048" cy="10834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315971-49DD-A869-0D56-1F00069D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028" y="1828799"/>
            <a:ext cx="11517572" cy="457200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Number  of rides trends over the days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Casual riders took bikes mostly on weekend with 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Peak </a:t>
            </a:r>
            <a:r>
              <a:rPr lang="en-US" sz="2000" dirty="0"/>
              <a:t>on </a:t>
            </a:r>
            <a:r>
              <a:rPr lang="en-US" sz="2000" dirty="0">
                <a:solidFill>
                  <a:srgbClr val="00B050"/>
                </a:solidFill>
              </a:rPr>
              <a:t>Saturday</a:t>
            </a:r>
          </a:p>
          <a:p>
            <a:endParaRPr lang="en-US" sz="2000" dirty="0"/>
          </a:p>
          <a:p>
            <a:r>
              <a:rPr lang="en-US" sz="2000" dirty="0"/>
              <a:t>Members took bikes mostly on workdays with 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Peak</a:t>
            </a:r>
            <a:r>
              <a:rPr lang="en-US" sz="2000" dirty="0"/>
              <a:t> on </a:t>
            </a:r>
            <a:r>
              <a:rPr lang="en-US" sz="2000" dirty="0">
                <a:solidFill>
                  <a:srgbClr val="00B050"/>
                </a:solidFill>
              </a:rPr>
              <a:t>Wednesday</a:t>
            </a:r>
          </a:p>
          <a:p>
            <a:r>
              <a:rPr lang="en-US" sz="2000" dirty="0"/>
              <a:t>Trips made by members are </a:t>
            </a:r>
            <a:r>
              <a:rPr lang="en-US" sz="2000" b="1" dirty="0">
                <a:solidFill>
                  <a:srgbClr val="00B050"/>
                </a:solidFill>
              </a:rPr>
              <a:t>consistent</a:t>
            </a:r>
            <a:r>
              <a:rPr lang="en-US" dirty="0"/>
              <a:t> </a:t>
            </a:r>
            <a:r>
              <a:rPr lang="en-US" sz="2000" dirty="0"/>
              <a:t>during the </a:t>
            </a:r>
          </a:p>
          <a:p>
            <a:pPr marL="0" indent="0">
              <a:buNone/>
            </a:pPr>
            <a:r>
              <a:rPr lang="en-US" sz="2000" dirty="0"/>
              <a:t>weekdays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96BE6-6F0E-3321-2BE3-5CEA813B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88117" y="1828799"/>
            <a:ext cx="6064110" cy="50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6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252728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315971-49DD-A869-0D56-1F00069D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77421"/>
            <a:ext cx="11978102" cy="63605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TOP 10 ROUTE USED BY CASUAL RIDERS</a:t>
            </a:r>
          </a:p>
          <a:p>
            <a:pPr marL="0" indent="0">
              <a:buNone/>
            </a:pPr>
            <a:r>
              <a:rPr lang="en-US" sz="2400" b="1" dirty="0"/>
              <a:t>Key takeaways: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Streeter Dr &amp; grand Ave to Streeter Dr &amp; Grand Ave</a:t>
            </a:r>
          </a:p>
          <a:p>
            <a:pPr marL="0" indent="0">
              <a:buNone/>
            </a:pPr>
            <a:r>
              <a:rPr lang="en-US" dirty="0"/>
              <a:t>Is the most popular route used by casual riders</a:t>
            </a:r>
          </a:p>
          <a:p>
            <a:r>
              <a:rPr lang="en-US" dirty="0"/>
              <a:t>Over 11k casual riders route around Streeter Dr &amp; Grand Ave</a:t>
            </a:r>
          </a:p>
          <a:p>
            <a:pPr marL="0" indent="0">
              <a:buNone/>
            </a:pPr>
            <a:r>
              <a:rPr lang="en-US" dirty="0"/>
              <a:t> to Streeter Dr &amp; Grand Ave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Most of casual riders trips are returns trip </a:t>
            </a:r>
            <a:r>
              <a:rPr lang="en-US" dirty="0" err="1"/>
              <a:t>i.e</a:t>
            </a:r>
            <a:r>
              <a:rPr lang="en-US" dirty="0"/>
              <a:t> they return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Bike to their start station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96BE6-6F0E-3321-2BE3-5CEA813B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11511" y="1984248"/>
            <a:ext cx="5280489" cy="41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7518</TotalTime>
  <Words>788</Words>
  <Application>Microsoft Office PowerPoint</Application>
  <PresentationFormat>Widescreen</PresentationFormat>
  <Paragraphs>167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Segoe UI</vt:lpstr>
      <vt:lpstr>Office Theme</vt:lpstr>
      <vt:lpstr>Cyclistics Bike share Analysis    </vt:lpstr>
      <vt:lpstr>AGENDA</vt:lpstr>
      <vt:lpstr>Introduction</vt:lpstr>
      <vt:lpstr>Objectives</vt:lpstr>
      <vt:lpstr>Objectives</vt:lpstr>
      <vt:lpstr>Findings</vt:lpstr>
      <vt:lpstr>Findings</vt:lpstr>
      <vt:lpstr>Findings</vt:lpstr>
      <vt:lpstr>Findings</vt:lpstr>
      <vt:lpstr>Findings</vt:lpstr>
      <vt:lpstr>Ride length  </vt:lpstr>
      <vt:lpstr>Findings</vt:lpstr>
      <vt:lpstr>Recommendation</vt:lpstr>
      <vt:lpstr>conclusion </vt:lpstr>
      <vt:lpstr>THANK YOU 😎😎😎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Cyclistics Bike share Analysis    </dc:title>
  <dc:subject/>
  <dc:creator>Amzat Ridwan</dc:creator>
  <cp:lastModifiedBy>Amzat Ridwan</cp:lastModifiedBy>
  <cp:revision>5</cp:revision>
  <dcterms:created xsi:type="dcterms:W3CDTF">2023-01-24T13:04:48Z</dcterms:created>
  <dcterms:modified xsi:type="dcterms:W3CDTF">2023-02-09T21:02:41Z</dcterms:modified>
</cp:coreProperties>
</file>