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0" r:id="rId3"/>
    <p:sldId id="258" r:id="rId4"/>
    <p:sldId id="305" r:id="rId5"/>
    <p:sldId id="259" r:id="rId6"/>
    <p:sldId id="306" r:id="rId7"/>
    <p:sldId id="262" r:id="rId8"/>
    <p:sldId id="261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5" r:id="rId30"/>
    <p:sldId id="291" r:id="rId31"/>
    <p:sldId id="287" r:id="rId32"/>
    <p:sldId id="289" r:id="rId33"/>
    <p:sldId id="288" r:id="rId34"/>
    <p:sldId id="292" r:id="rId35"/>
    <p:sldId id="295" r:id="rId36"/>
    <p:sldId id="293" r:id="rId37"/>
    <p:sldId id="294" r:id="rId38"/>
    <p:sldId id="297" r:id="rId39"/>
    <p:sldId id="298" r:id="rId40"/>
    <p:sldId id="296" r:id="rId41"/>
    <p:sldId id="299" r:id="rId42"/>
    <p:sldId id="301" r:id="rId43"/>
    <p:sldId id="302" r:id="rId44"/>
    <p:sldId id="304" r:id="rId45"/>
    <p:sldId id="303" r:id="rId46"/>
    <p:sldId id="30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5674D23-5C84-45DF-9104-56DD615DE8C6}" type="datetimeFigureOut">
              <a:rPr lang="en-US" smtClean="0"/>
              <a:pPr/>
              <a:t>28/11/2018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22313F2-31EF-460C-8E49-EA75A3781D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4D23-5C84-45DF-9104-56DD615DE8C6}" type="datetimeFigureOut">
              <a:rPr lang="en-US" smtClean="0"/>
              <a:pPr/>
              <a:t>28/11/2018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3F2-31EF-460C-8E49-EA75A3781D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4D23-5C84-45DF-9104-56DD615DE8C6}" type="datetimeFigureOut">
              <a:rPr lang="en-US" smtClean="0"/>
              <a:pPr/>
              <a:t>28/11/2018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3F2-31EF-460C-8E49-EA75A3781D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4D23-5C84-45DF-9104-56DD615DE8C6}" type="datetimeFigureOut">
              <a:rPr lang="en-US" smtClean="0"/>
              <a:pPr/>
              <a:t>28/11/2018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3F2-31EF-460C-8E49-EA75A3781D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4D23-5C84-45DF-9104-56DD615DE8C6}" type="datetimeFigureOut">
              <a:rPr lang="en-US" smtClean="0"/>
              <a:pPr/>
              <a:t>28/11/2018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3F2-31EF-460C-8E49-EA75A3781D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4D23-5C84-45DF-9104-56DD615DE8C6}" type="datetimeFigureOut">
              <a:rPr lang="en-US" smtClean="0"/>
              <a:pPr/>
              <a:t>28/11/2018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3F2-31EF-460C-8E49-EA75A3781D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5674D23-5C84-45DF-9104-56DD615DE8C6}" type="datetimeFigureOut">
              <a:rPr lang="en-US" smtClean="0"/>
              <a:pPr/>
              <a:t>28/11/2018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22313F2-31EF-460C-8E49-EA75A3781D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5674D23-5C84-45DF-9104-56DD615DE8C6}" type="datetimeFigureOut">
              <a:rPr lang="en-US" smtClean="0"/>
              <a:pPr/>
              <a:t>28/11/2018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22313F2-31EF-460C-8E49-EA75A3781D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4D23-5C84-45DF-9104-56DD615DE8C6}" type="datetimeFigureOut">
              <a:rPr lang="en-US" smtClean="0"/>
              <a:pPr/>
              <a:t>28/11/2018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3F2-31EF-460C-8E49-EA75A3781D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4D23-5C84-45DF-9104-56DD615DE8C6}" type="datetimeFigureOut">
              <a:rPr lang="en-US" smtClean="0"/>
              <a:pPr/>
              <a:t>28/11/2018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3F2-31EF-460C-8E49-EA75A3781D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4D23-5C84-45DF-9104-56DD615DE8C6}" type="datetimeFigureOut">
              <a:rPr lang="en-US" smtClean="0"/>
              <a:pPr/>
              <a:t>28/11/2018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13F2-31EF-460C-8E49-EA75A3781D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5674D23-5C84-45DF-9104-56DD615DE8C6}" type="datetimeFigureOut">
              <a:rPr lang="en-US" smtClean="0"/>
              <a:pPr/>
              <a:t>28/11/2018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22313F2-31EF-460C-8E49-EA75A3781D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76400"/>
            <a:ext cx="8458200" cy="1470025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Aharoni" pitchFamily="2" charset="-79"/>
                <a:cs typeface="Aharoni" pitchFamily="2" charset="-79"/>
              </a:rPr>
              <a:t>PASSWORDS</a:t>
            </a:r>
            <a:endParaRPr lang="en-US" sz="9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POSSIBLE SOLUTIONS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Make it longer.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More numbers.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Add symbols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Maybe swap characters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Maybe change letters to similar numbers or symbols.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Longer passwords are hard to remember.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Symbols or numbers may be forgotten.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Swaps may be harder to remember.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1337 SPEAK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895600"/>
            <a:ext cx="7772400" cy="1362075"/>
          </a:xfrm>
        </p:spPr>
        <p:txBody>
          <a:bodyPr/>
          <a:lstStyle/>
          <a:p>
            <a:pPr algn="ctr"/>
            <a:r>
              <a:rPr lang="en-US" sz="6600" dirty="0" smtClean="0"/>
              <a:t>COMMON THEME?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895600"/>
            <a:ext cx="7772400" cy="1362075"/>
          </a:xfrm>
        </p:spPr>
        <p:txBody>
          <a:bodyPr/>
          <a:lstStyle/>
          <a:p>
            <a:pPr algn="ctr"/>
            <a:r>
              <a:rPr lang="en-US" sz="6600" dirty="0" smtClean="0"/>
              <a:t>I FORGOT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57600"/>
            <a:ext cx="7772400" cy="1362075"/>
          </a:xfrm>
        </p:spPr>
        <p:txBody>
          <a:bodyPr/>
          <a:lstStyle/>
          <a:p>
            <a:pPr algn="ctr"/>
            <a:r>
              <a:rPr lang="en-US" sz="6600" dirty="0" smtClean="0"/>
              <a:t>HOW DOES A COMPUTER GUESS MY PASSWORD?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https://tamilboon.files.wordpress.com/2013/06/how-do-they-do-it-bann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1 </a:t>
            </a:r>
            <a:r>
              <a:rPr lang="en-US" dirty="0" err="1" smtClean="0"/>
              <a:t>GigaHerz</a:t>
            </a:r>
            <a:r>
              <a:rPr lang="en-US" dirty="0" smtClean="0"/>
              <a:t> Means they can do 10^9 or 1 BILLION calculations per second.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They guess your passwords one by one.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They have a list of passwords to check against.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Even your 4 digit pin code is a chew toy for computers.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36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1 </a:t>
            </a:r>
            <a:r>
              <a:rPr lang="en-US" dirty="0" err="1" smtClean="0"/>
              <a:t>GigaHerz</a:t>
            </a:r>
            <a:r>
              <a:rPr lang="en-US" dirty="0" smtClean="0"/>
              <a:t> Means they can do 10^9 or 1 BILLION calculations per second.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They guess your passwords one by one.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They have a list of passwords to check against.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Even your 4 digit pin code is a chew toy for computers.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https://howsecureismypassword.net/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0668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WHY ARE PASSWORDS STILL WEAK?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People don’t care about their passwords.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“I AM RIGHT. YOU ARE WRONG”.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HOW DO I KNOW?</a:t>
            </a:r>
            <a:endParaRPr lang="en-US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810000"/>
            <a:ext cx="7772400" cy="1362075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ALL YOUR PASSWORDS ARE BAD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smtClean="0"/>
              <a:t>“BEST” KOREA HAD AN OOPSIE</a:t>
            </a:r>
            <a:endParaRPr lang="en-US" sz="6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/>
              <a:t>Their version of </a:t>
            </a:r>
            <a:r>
              <a:rPr lang="en-US" sz="2800" dirty="0" err="1" smtClean="0"/>
              <a:t>Facebook</a:t>
            </a:r>
            <a:r>
              <a:rPr lang="en-US" sz="2800" dirty="0" smtClean="0"/>
              <a:t> was hacked by teenagers.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/>
              <a:t>They forgot to change their default password.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590800"/>
            <a:ext cx="7772400" cy="1362075"/>
          </a:xfrm>
        </p:spPr>
        <p:txBody>
          <a:bodyPr/>
          <a:lstStyle/>
          <a:p>
            <a:pPr algn="ctr"/>
            <a:r>
              <a:rPr lang="en-US" sz="6600" dirty="0" smtClean="0"/>
              <a:t>SO WHAT DID WE LEARN?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36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Almost all your passwords are bad.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People don’t think about their passwords.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People don’t see the threat.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Even if you have nothing, it is still troubling.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People tend to forget.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819400"/>
            <a:ext cx="7772400" cy="1362075"/>
          </a:xfrm>
        </p:spPr>
        <p:txBody>
          <a:bodyPr/>
          <a:lstStyle/>
          <a:p>
            <a:pPr algn="ctr"/>
            <a:r>
              <a:rPr lang="en-US" sz="6600" dirty="0" smtClean="0"/>
              <a:t>LETS TRY TO FIX THAT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FIX?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Longer passwords are the key.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But people forget.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SOLUTION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More meaningful passwords.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OR a </a:t>
            </a:r>
            <a:r>
              <a:rPr lang="en-US" b="1" dirty="0" smtClean="0"/>
              <a:t>passphrase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Even 3-4 random words joined together is a long password.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And easy to remember.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OTHER SOLUTIONS?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Use passphrase generation techniques like </a:t>
            </a:r>
            <a:r>
              <a:rPr lang="en-US" dirty="0" err="1" smtClean="0"/>
              <a:t>Diceware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Even Google “Passphrase generator”.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https://www.useapassphrase.com/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correct</a:t>
            </a:r>
            <a:r>
              <a:rPr lang="en-US" u="sng" dirty="0" err="1" smtClean="0"/>
              <a:t>horse</a:t>
            </a:r>
            <a:r>
              <a:rPr lang="en-US" b="1" dirty="0" err="1" smtClean="0"/>
              <a:t>battery</a:t>
            </a:r>
            <a:r>
              <a:rPr lang="en-US" u="sng" dirty="0" err="1" smtClean="0"/>
              <a:t>staple</a:t>
            </a:r>
            <a:r>
              <a:rPr lang="en-US" dirty="0" smtClean="0"/>
              <a:t> is a better password than Tr0ub4dor&amp;3.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But again, its too popular, but you get the point.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895600"/>
            <a:ext cx="7772400" cy="1362075"/>
          </a:xfrm>
        </p:spPr>
        <p:txBody>
          <a:bodyPr/>
          <a:lstStyle/>
          <a:p>
            <a:r>
              <a:rPr lang="en-US" sz="6600" dirty="0" smtClean="0"/>
              <a:t>BUT </a:t>
            </a:r>
            <a:r>
              <a:rPr lang="en-US" sz="6600" dirty="0" err="1" smtClean="0"/>
              <a:t>BUT</a:t>
            </a:r>
            <a:r>
              <a:rPr lang="en-US" sz="6600" dirty="0" smtClean="0"/>
              <a:t> </a:t>
            </a:r>
            <a:r>
              <a:rPr lang="en-US" sz="6600" dirty="0" err="1" smtClean="0"/>
              <a:t>BUT</a:t>
            </a:r>
            <a:r>
              <a:rPr lang="en-US" sz="6600" dirty="0" smtClean="0"/>
              <a:t> </a:t>
            </a:r>
            <a:r>
              <a:rPr lang="en-US" sz="6600" dirty="0" err="1" smtClean="0"/>
              <a:t>BUT</a:t>
            </a:r>
            <a:r>
              <a:rPr lang="en-US" sz="6600" dirty="0" smtClean="0"/>
              <a:t> </a:t>
            </a:r>
            <a:r>
              <a:rPr lang="en-US" sz="6600" dirty="0" err="1" smtClean="0"/>
              <a:t>BUT</a:t>
            </a:r>
            <a:r>
              <a:rPr lang="en-US" sz="6600" dirty="0" smtClean="0"/>
              <a:t> </a:t>
            </a:r>
            <a:r>
              <a:rPr lang="en-US" sz="6600" dirty="0" err="1" smtClean="0"/>
              <a:t>BUT</a:t>
            </a:r>
            <a:r>
              <a:rPr lang="en-US" sz="6600" dirty="0" smtClean="0"/>
              <a:t> </a:t>
            </a:r>
            <a:r>
              <a:rPr lang="en-US" sz="6600" dirty="0" err="1" smtClean="0"/>
              <a:t>BUT</a:t>
            </a:r>
            <a:r>
              <a:rPr lang="en-US" sz="6600" dirty="0" smtClean="0"/>
              <a:t> </a:t>
            </a:r>
            <a:r>
              <a:rPr lang="en-US" sz="6600" dirty="0" err="1" smtClean="0"/>
              <a:t>BUT</a:t>
            </a:r>
            <a:r>
              <a:rPr lang="en-US" sz="6600" dirty="0" smtClean="0"/>
              <a:t> 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19600"/>
            <a:ext cx="7772400" cy="1362075"/>
          </a:xfrm>
        </p:spPr>
        <p:txBody>
          <a:bodyPr/>
          <a:lstStyle/>
          <a:p>
            <a:pPr algn="ctr"/>
            <a:r>
              <a:rPr lang="en-US" sz="6600" dirty="0" smtClean="0"/>
              <a:t>I OWN A WEBSITE. WHAT IF I AM HACKED AND THEY GET MY DATABASE.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648200"/>
            <a:ext cx="7772400" cy="1362075"/>
          </a:xfrm>
        </p:spPr>
        <p:txBody>
          <a:bodyPr/>
          <a:lstStyle/>
          <a:p>
            <a:pPr algn="ctr"/>
            <a:r>
              <a:rPr lang="en-US" sz="6600" dirty="0" smtClean="0"/>
              <a:t>YOU SHOULD HAVE ATTENDED MY LAST PRESENTATION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haroni" pitchFamily="2" charset="-79"/>
                <a:cs typeface="Aharoni" pitchFamily="2" charset="-79"/>
              </a:rPr>
              <a:t>PASSWORDS</a:t>
            </a:r>
            <a:endParaRPr lang="en-US" sz="4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Combination of characters: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Letters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Numbers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Symbols</a:t>
            </a:r>
          </a:p>
          <a:p>
            <a:pPr>
              <a:lnSpc>
                <a:spcPct val="150000"/>
              </a:lnSpc>
            </a:pPr>
            <a:r>
              <a:rPr lang="en-US" sz="3000" dirty="0" smtClean="0"/>
              <a:t>Their job is to protect something, give access only to authorized users.</a:t>
            </a:r>
            <a:endParaRPr lang="en-US" sz="3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3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962400"/>
            <a:ext cx="7772400" cy="1362075"/>
          </a:xfrm>
        </p:spPr>
        <p:txBody>
          <a:bodyPr/>
          <a:lstStyle/>
          <a:p>
            <a:pPr algn="ctr"/>
            <a:r>
              <a:rPr lang="en-US" sz="6600" dirty="0" smtClean="0"/>
              <a:t>ARE YOU STORING PLAIN TEXT PASSWORDS?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733800"/>
            <a:ext cx="7772400" cy="1362075"/>
          </a:xfrm>
        </p:spPr>
        <p:txBody>
          <a:bodyPr/>
          <a:lstStyle/>
          <a:p>
            <a:pPr algn="ctr"/>
            <a:r>
              <a:rPr lang="en-US" sz="6600" dirty="0" smtClean="0"/>
              <a:t>BUT I STILL HAVE GOOD NEW FOR YOU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895600"/>
            <a:ext cx="7772400" cy="1362075"/>
          </a:xfrm>
        </p:spPr>
        <p:txBody>
          <a:bodyPr/>
          <a:lstStyle/>
          <a:p>
            <a:pPr algn="ctr"/>
            <a:r>
              <a:rPr lang="en-US" sz="6600" dirty="0" smtClean="0"/>
              <a:t>HASHING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013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Hashing is a one way algorithm.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Techniques like SHA256, MD5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converts a password to a particular string.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You can’t get a password from a hash.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You need the password to get the hash.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If you store the hashes, you don’t have the passwords.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 ONE CAN STEAL THEM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BUUUUUUUT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Since people are negligent.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AND hashing always gives a particular string.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People will use the popular passwords.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AND people have made a list of the hashes of all those popular </a:t>
            </a:r>
            <a:r>
              <a:rPr lang="en-US" dirty="0" err="1" smtClean="0"/>
              <a:t>passwods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895600"/>
            <a:ext cx="7772400" cy="1362075"/>
          </a:xfrm>
        </p:spPr>
        <p:txBody>
          <a:bodyPr/>
          <a:lstStyle/>
          <a:p>
            <a:pPr algn="ctr"/>
            <a:r>
              <a:rPr lang="en-US" sz="6600" dirty="0" smtClean="0"/>
              <a:t>SOLUTION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8674" name="Picture 2" descr="https://s3.amazonaws.com/finecooking.s3.tauntonclud.com/app/uploads/2017/04/18194927/051114092-01-kosher-salt-ma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6563" y="0"/>
            <a:ext cx="9230563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Add salt to the meat so it lasts longer.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 add randomness to passwords.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Like adding 1@a to the start and end of a password before hashing.</a:t>
            </a:r>
            <a:br>
              <a:rPr lang="en-US" dirty="0" smtClean="0"/>
            </a:br>
            <a:r>
              <a:rPr lang="en-US" dirty="0" smtClean="0"/>
              <a:t>Everyone is using it.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895600"/>
            <a:ext cx="7772400" cy="1362075"/>
          </a:xfrm>
        </p:spPr>
        <p:txBody>
          <a:bodyPr/>
          <a:lstStyle/>
          <a:p>
            <a:pPr algn="ctr"/>
            <a:r>
              <a:rPr lang="en-US" sz="6600" dirty="0" smtClean="0"/>
              <a:t>WAIT, IT WORKS?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267200"/>
            <a:ext cx="7772400" cy="1362075"/>
          </a:xfrm>
        </p:spPr>
        <p:txBody>
          <a:bodyPr/>
          <a:lstStyle/>
          <a:p>
            <a:pPr algn="ctr"/>
            <a:r>
              <a:rPr lang="en-US" sz="23900" dirty="0" smtClean="0"/>
              <a:t>YES</a:t>
            </a:r>
            <a:endParaRPr lang="en-US" sz="23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enhanced-8163-1414449978-2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-21600000">
            <a:off x="0" y="1"/>
            <a:ext cx="9144000" cy="6858000"/>
          </a:xfrm>
        </p:spPr>
      </p:pic>
      <p:sp>
        <p:nvSpPr>
          <p:cNvPr id="1026" name="AutoShape 2" descr="https://img.buzzfeed.com/buzzfeed-static/static/2014-10/27/18/enhanced/webdr11/enhanced-8163-1414449978-2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img.buzzfeed.com/buzzfeed-static/static/2014-10/27/18/enhanced/webdr11/enhanced-8163-1414449978-2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HOW?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Since salts are random, everyone has their own special salt.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Unless the attacker knows the salt, he can’t ever guess it.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Even if I gave him my password and the hash function, without the salt, it’s a different password.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EXAMPLE 256HASH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/>
          <a:lstStyle/>
          <a:p>
            <a:r>
              <a:rPr lang="en-US" dirty="0" smtClean="0"/>
              <a:t>PASSWORD</a:t>
            </a:r>
          </a:p>
          <a:p>
            <a:r>
              <a:rPr lang="en-US" i="1" dirty="0" smtClean="0"/>
              <a:t>HASH</a:t>
            </a:r>
          </a:p>
          <a:p>
            <a:endParaRPr lang="en-US" i="1" dirty="0" smtClean="0"/>
          </a:p>
          <a:p>
            <a:r>
              <a:rPr lang="en-US" dirty="0" smtClean="0"/>
              <a:t>password</a:t>
            </a:r>
          </a:p>
          <a:p>
            <a:r>
              <a:rPr lang="en-US" i="1" dirty="0" smtClean="0"/>
              <a:t>5e884898da28047151d0e56f8dc6292773603d0d6aabbdd62a11ef721d1542d8</a:t>
            </a:r>
          </a:p>
          <a:p>
            <a:endParaRPr lang="en-US" dirty="0" smtClean="0"/>
          </a:p>
          <a:p>
            <a:r>
              <a:rPr lang="en-US" dirty="0" smtClean="0"/>
              <a:t>1@apassword1@a</a:t>
            </a:r>
          </a:p>
          <a:p>
            <a:r>
              <a:rPr lang="en-US" i="1" dirty="0" smtClean="0"/>
              <a:t>fcd402a1ebef92720c47d37da0e63bd81e5d1976b5a2e26b3bb8138c87d72486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581400"/>
            <a:ext cx="7772400" cy="1362075"/>
          </a:xfrm>
        </p:spPr>
        <p:txBody>
          <a:bodyPr/>
          <a:lstStyle/>
          <a:p>
            <a:pPr algn="ctr"/>
            <a:r>
              <a:rPr lang="en-US" sz="6600" dirty="0" smtClean="0"/>
              <a:t>I MADE THIS PRESENTATION ALL BY MYSELF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581400"/>
            <a:ext cx="7772400" cy="1362075"/>
          </a:xfrm>
        </p:spPr>
        <p:txBody>
          <a:bodyPr/>
          <a:lstStyle/>
          <a:p>
            <a:pPr algn="ctr"/>
            <a:r>
              <a:rPr lang="en-US" sz="16600" dirty="0" smtClean="0"/>
              <a:t>WHY?</a:t>
            </a:r>
            <a:endParaRPr lang="en-US" sz="1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581400"/>
            <a:ext cx="7772400" cy="1362075"/>
          </a:xfrm>
        </p:spPr>
        <p:txBody>
          <a:bodyPr/>
          <a:lstStyle/>
          <a:p>
            <a:pPr algn="ctr"/>
            <a:r>
              <a:rPr lang="en-US" sz="6600" dirty="0" smtClean="0"/>
              <a:t>Internet of Things</a:t>
            </a:r>
            <a:br>
              <a:rPr lang="en-US" sz="6600" dirty="0" smtClean="0"/>
            </a:br>
            <a:r>
              <a:rPr lang="en-US" sz="6600" dirty="0" smtClean="0"/>
              <a:t>are becoming a pain to deal with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IoT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</a:t>
            </a:r>
            <a:r>
              <a:rPr lang="en-US" dirty="0" err="1" smtClean="0"/>
              <a:t>IoT’s</a:t>
            </a:r>
            <a:r>
              <a:rPr lang="en-US" dirty="0" smtClean="0"/>
              <a:t> getting worse.</a:t>
            </a:r>
          </a:p>
          <a:p>
            <a:r>
              <a:rPr lang="en-US" dirty="0" smtClean="0"/>
              <a:t>Probably Not.</a:t>
            </a:r>
          </a:p>
          <a:p>
            <a:r>
              <a:rPr lang="en-US" dirty="0" err="1" smtClean="0"/>
              <a:t>Soooo</a:t>
            </a:r>
            <a:r>
              <a:rPr lang="en-US" dirty="0" smtClean="0"/>
              <a:t> What’s WRONG…</a:t>
            </a:r>
          </a:p>
          <a:p>
            <a:r>
              <a:rPr lang="en-US" dirty="0" smtClean="0"/>
              <a:t>They are increasing.</a:t>
            </a:r>
          </a:p>
          <a:p>
            <a:r>
              <a:rPr lang="en-US" dirty="0" smtClean="0"/>
              <a:t>More ways to get into our life.</a:t>
            </a:r>
          </a:p>
          <a:p>
            <a:r>
              <a:rPr lang="en-US" dirty="0" smtClean="0"/>
              <a:t>More ways to mess with our lives.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TIP BEFORE YOU GO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Rethink you passwords.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Change your router login password.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Change your online webcam login passwords.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POPULAR</a:t>
            </a:r>
            <a:r>
              <a:rPr lang="en-US" dirty="0" smtClean="0"/>
              <a:t>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Birthday date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12345678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87654321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qwerty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password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1password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971800"/>
            <a:ext cx="7772400" cy="1362075"/>
          </a:xfrm>
        </p:spPr>
        <p:txBody>
          <a:bodyPr/>
          <a:lstStyle/>
          <a:p>
            <a:pPr algn="ctr"/>
            <a:r>
              <a:rPr lang="en-US" sz="6600" dirty="0" smtClean="0"/>
              <a:t>THESE ARE ALL BAD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157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971800"/>
            <a:ext cx="7772400" cy="1362075"/>
          </a:xfrm>
        </p:spPr>
        <p:txBody>
          <a:bodyPr/>
          <a:lstStyle/>
          <a:p>
            <a:pPr algn="ctr"/>
            <a:r>
              <a:rPr lang="en-US" sz="6600" dirty="0" smtClean="0"/>
              <a:t>WHYYYYYY?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FireShot Capture 1 - top passwords - Google Search_ - https___www.google.com_searc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0"/>
          </a:xfrm>
        </p:spPr>
      </p:pic>
      <p:sp>
        <p:nvSpPr>
          <p:cNvPr id="1026" name="AutoShape 2" descr="data:image/png;base64,iVBORw0KGgoAAAANSUhEUgAAAxYAAAILCAYAAAB1gQpWAAAgAElEQVR4Xuy9CZyW1Xn3fw3bzLAoCCOgENAZMOKKouKSMEloSXzbpm2mUtMkTSM0rTEmbdq/Tvra/lveN6NN2kZrTFMxSZO2Fjtp1pqQkgiuKLiiqMAgCrI47MzGDDDv55x7ee7l3PdzP/v2fT4fPzLznPss33OeZ67fua7rnLrBwcFh4QUBCEAAAhCAAAQgAAEIQCAHAnUIixzo8SgEIAABCEAAAhCAAAQgoAkgLFgIWRPo7e2VgYEBGR7G6ZU1RB6EAAQgAAEIQAACZUCgrq5OGhoaZNy4cVn3BmGRNbraflCJCvU67bTTZMSIEbUNg9FDAAIQgAAEIACBCidw6tQpOXr0qB5FtuICYVHhi6BU3e/u7papU6fKyJEjS9UF2oUABCAAAQhAAAIQyCOBkydPyr59+6SpqSmrWhEWWWGr7YdU6NOePXtk1qxZtQ2C0UMAAhCAAAQgAIEqI/Dmm2/K9OnTRYVGZfpCWGRKjPKiXGVvv/22nHvuudCAAAQgAAEIQAACEKgiAtu3b5ezzz47q1B3hEUVLYRiDUW5yXbt2iUtLS3FapJ2IAABCEAAAhCAAASKQGDbtm0yY8aMrMLdERZFmKBqawJhUW0zynggAAEIQAACEICARQBhwUooKgElLHbu3Clz5swpars0BgEIQAACEIAABCBQWAJbt26VmTNn4rEoLGZqdwggLFgLEIAABCAAAQhAoDoJICyqc17LdlQIi7KdGjoGAQhAAAIQgAAEciKAsMgJHw9nSgBhkSkxykMAAhCAAAQgAIHKIICwqIx5qppeIiyqZioZCAQgAAEIQAACEPARQFiwIIpKAGFRVNw0BgEIQAACEIAABIpGAGFRNNQ0pAggLFgHEIAABCAAAQhUMoGhkyLffnRQfvL8kIjUyf+aP0r+4L1jZPTISh5VfvqOsMgPR2pJSABhkRAUxSAAAQhAAAIQKEsC//zLQVm1XomK1Gvp1aPlD983pmT9fWv/KfnehiHZsueU7Dw4LDPPqJN3nzVSPnz5KJndNKJo/SqqsDhyeLfUjRgpp502Vfr7++TwoS0yNNgjYxpOl3Fjp8qE087MaOADAwMyOHhYeo7tlklntEhj42nS13dEDh/cKqPGjJfx46bK2HGTMqrTKdzf3yNHDm+XxsYpcvrEs0S1dezYmzJ0/JiMGz9NGhqbpL6+Pqu6D+x/Q4aGemXipBZpaGiQw4d2Sl9ft4ypP00aGs6Q8ePPMNbb398rRw6/KWPG1IvUjZTB40d1+YmTZmTUj96eQ9Lfv19ft15XN1IGBo7J+PHTZcJpU3Q9R4/ulaHBXpG6Orde9a+TJ4dk/IQZ0tg4LqP2vIURFlmj40EIQAACEIAABMqAwIf/vk96BoZ9PRnfIPLDP83ePsp2WKoX398wJN/45aCcOBmuZcwokT/6wBj58OWjs20io+eKIix6ew/L7rfXy563n5WGxkly0SWflBNDfbL+yb+TUydPyIkTA9I49gw5a8blMmt2qxYI6V6HD+2S3W9vlHf2bZLud16T6xb9uUw/61J55sn75OCh7XLyxHEZO26KtMz5VTlz2nypr29IV6V+//jx49L9zkuy860n5OjhXdq4bv3ACv3e2jV/KUNDPTJy5BiZ8a6r5eyZC+WMM2YlqlfXPdAn27f/j+YwNNSv61X9evaZ+2XnW89IQ8MEGT9hujSdeb7MOuf90tAw1lf3ju2PSde2n8tA/2Gpq6uTEycGZeasq+Xd835HGhv9ZeM6tb3rl/Lic9+V+obTRYZPyfHjx+TiS39PmucsluPHB+TxdV+S3p53ZPToFLNTwydl8HiPvG/x38jESTMTjzlYML/C4jn52i275IZ7f0Oasu4RDyYi8PzX5NyPvCxfffLr8hvTEj1BIQhAAAIQgEBVEvjAl3qN4/rFF4svLL73zJDct2ZQlID49PvHyBXNI6VpwgjpPnZKNnSd1IJj8ITIZ35ljPz2FYUXFwUXFj09B+TZZ74u/f2HZcyYcdqQveraP5fh4VOy8el79I652hg/eWJQjg/2yOjRjXLV1Z+T8ROiTcX93Vvlxef+RYaG+qS+YYLecV9w5XJtkG98+p+lt/cdbXgPDQ1oo3nSpFkyf8EfSkND/IQrw//FF74t+995TcbUT5BRo+q18f6eRX8hUjdCnnzsTl2viqc7PnBEC4yLLv09mTrtgrQfnGNH98rTT94jQycGpL7+NDl1akiue2+7NDSOl5ee/1fp7n5NRo1qkBMnjsvQYJ+MHtMoV13zJzJ+/GS37hef/3c5dLBL6uqUS2tYTgwNyKTJ58p557fJuHHpxZhT0fZtv5Atr/+3NDZanpGBgaPS3LJYWub+qgwM9MqTj31Z6kaMkBG6ndRLiY2rrv28TJ58btrxRhXIp7B47h/PlbbXvypPIyyyno/EDyIsEqOiIAQgAAEIVDcBk7BQ1uGaIguLtw6ckuUr+2V4WOTeTzbK3GnhkKcte0/JLd/ul5EjRB5Y3ihnTSpsWFRBhYXyVDz52F3aGFeiYnh4WP97wVWfl5Mnj8vTT/6dFhLOa8SIUXLo4A45a8Z8WXDlp42r8sD+Lnlm/dekvn68NvxVnX19B11h8eRjd8vg4FFbACiHQ5309R2S8eOnyhULPxvpuVA79S88u1IOHXxDxo47Q9erxM/Jk4Ny3aK/kPr6Rnny8X+Q/r5DMmrUGF2vek/9vOCqP5Izp86L/BT19hyQx9Z+SUaNrrc5nNJC6sqrb9UC6tkNK+XggS4ZM2a8FgwqXKzn6B6ZMfNKuXj+x9x6N7/8A+l+52X3ZyUsJjfNkbnv/m0ZO3ZC4k/xG9vXyuuv/lgaG60wsYGBI9IyZ4n2WChh8cSjd8nIkaNsAeNUWye9Pfvkyms+K1OmzEncVrAgwiJrdKV9EGFRWv60DgEIQAACZUOgXITF1/5nUP5rw5D87tWjZXlMfsf9jwzKfzw1JB+5crTcvLiweSAFExYqpGjTC/8iBw926R16bTDX1WnPxbXv+aKMHFUvb+5YI7veWq8NWCUw1HsTJkzX3oXGRmVk+1/K6H3skRUyYuRovbuvXsr4P3zoLVl47Wdl2vSLZc/uTfLqK50yPHxS1+mImd7eA3Ju8/tl1jmLdV5D8KV28V9/9ScybvwU95nBwT6pkzq5tvWL0lA/Vl579UeybcvPZfz4M7WnRY1JiQsV1vTe1jukcWzYa6A4vPDs/XLkyE5paDjNFSzKK3HVNbfKaaefJXvffkFeeOG72gOiBFN/32GZOGmWXHLZH/i8LMUQFkpgvfjcSjl2bJ8Wbs5LcVahUAuv/bzuc7avfAmLH91yrnz+YacXSzwhOs/J185tk79zO/gF6dz+GbnM/ll7OaRTOqVN2v7B/uX1abwee38kf3zNT+VD3/uQ/PQjn5fV9mNf+N52+cx8DwldLvW+eidYRrfvtCsiS+5+Wr7+6ynvXOT7JsPe8DtnfNs/a424+8d/LFd9zulxsL1u+dEtV8nOJV+Vlz9n9dvtr67bobhEvnr3hfL5z3lDoaxnU3MQHmu2a4TnIAABCEAAAuVMoFxCoZQn4tXdp+S+P2iU86ZHeyJe33NKbv5Wv1wwY6Tc84lkqQHZ8i+YsDiwf5tsePrrdriNSi2p0zvjarf7/At/V++wDwz0y+DxQ7LltZ/Irp0bZMbMK+SiSz+uvQOmV9fWn2vjf/yEqbaBPqyTjGc3t8q7ZrW63giVJP7SC9+R48ePup6SU6dOyOBgr1z33i/KuPH+hG6V8P3Eug4tdkaOHK0F0OBxFY40Vi697PelvmGKFiMDA32yd89G2fLawzJmzFgtiFTZ3t5umX3u++T8eR8OdXvf3lfk2Q33y/jxTbrPisOJE/1y2ukz5KJLfl8aGhp1YvjxgYOybevD8vbOjTpvYt6FS0PelUIKiznnfUgLL/Xq6Tksg4M9AY+FlaTU2DjZKMySLsB8CQvVXigUyjHs/6RTHMPaMtRT4sI13N0ytoEsMeLCFQweAWMb3q4hbpe50CM2LKNeXNET1V/nmfj3LcEknvqdsaTEizWWny6xxIr1vqfPdh/FFTOOOPAKMxGJGNtqccrZz52X4mw9Qw5G0s8B5SAAAQhAoHIJlIuw+F9f7pWBIZEff2GsjK1PHbgTJNs3OCy//pU+GTumTn78Z8lzcrOZoYIICyUYXtn0b6LEhdqBVy+VOzB69FidNxBMpFanHZ08oQz50yJPWurvPyYbn7lPBo/36lAkS6gclne96xo5/8LfCo1d5XZsWP+P2qOhPAGWADggc8+7Xof8eF9vvvGYbH75ezLONv7V6UfqteCqm/UJVsGX8lps2/pzO5RoWE6dUmn4w3L1tX+mcyaclxIiz2/8hvT0vGPll4jovJDTT58lF136CS0qvC9VfvD4YalvmGzkUCxhkc1CSvpMIYWFOefCMshfto3poNDQ/TaIAt94Qga59a63PVEiYvWH/PkevnoNxrivkUzfV+O6X16+frWILSSscfxUPqQSrMXynniFjmrOEjsX2l4cU5vmfvhFkp9p0rmnHAQgAAEIQKAaCBhDoepE1rQXN3n70w/0y7Z9yT0W5545Qu5fZt68z9e8FERYKI/Bxqfv0yFLI0aokCErPl+F/kye0pJV31WI0yubHpRRoxqt/InhYRk60S8Lr/2CL8HZW/nON5+SVzf/QOrrrfwDldegvBBXXv051yuiQpWefeZr0td3wM33UAnfs89dpEWI6aVEzlOPf0XnQlgJzsMy0H9ELr38D3yJ3OrYVpUI7eQyqLp0AvQ1n5PJU5oz5oCw8CPzC4low9xbbqcdCuV4NKwa/Tv9oYnxGuzeE5H0Lr34Qq1Sxnsq/MjxKKTCkvzhWU57id53xIvq0/8RWb7kp9Jm/84nbqI8CAax43g4bLkU8ozo3wfqcz0/6cLIMl7lPAABCEAAAhAobwLlIiz+9ifHZfVLJ9LmWKx8ZFAefGpIFl84Stp/I7urEpLOSEGEhfJUPPXEV+W006br8B+Vh6Di9a+46rPGPIQknd399nPy/LPfkvHjlWU3rOP9p5+9QFrm/lpkaM5A/zF5bN2XXG/B8KmTOtxp3oW/4xr2Kgzq+Y336zAtK6egTgb6D8m1i27T4UtRL+tkpYdd0dDff0ia5/yKzHxXq9ufd/Zt1n1uUMe6am/FgDQ2TpQFV30mMtwrjsVrr/xQ9u3b5BbJZ/K2NxQqyXxkW6ZwHotocVAUYRHIr9BiYrrBa+DLXRCRoGEe975H4Fy94Y/lL+Vv5OtXPCV/fM1OWb79MyL/eK7cP9vO2YgQPX7vjIFZlPfGIK6C+RviCUHLdn3wHAQgAAEIQKDcCPT9fKIMDx2RsUuOSN2o0+TDf98rPQP+Xp4+tk7+6/Nj5VRPjxz4zfdL3bjxMuWHvyzoUN5455T80besU6G+9slGmWM4FWrr3lPymW/3y8lTInd/vEEunFnY68ELIix279oom178D2lonKiBqt38s2cukDnn/WbWl8qpuxe2vv5T10jv7d0vF1z0OzJr9rWRk6Yuudv49L06p2HECOvsXpUYffH8j8pZZ1vJre+887q8/uoP5MSQKjNKh04pMXTl1X8Se4TrzjefkVdf+Z4+7la91F0ck89olrnz2twTmlTI1Js7HnOToI8PHJOmqfNk/uW/n9VCe2XT92V/9ysFERYtcz8ozS0f0HX39R2Tw4fe1BfoqZfiMXLUGDnttJk55VeougotLD7vjfu3SXkTmoPJzVaRNKE9ER4Lb1iRMupDR9+mC7FyRESUQR56P5VncfXj58pT16nkced3nSIf8eRgxHos7HCpaSYxFs7l0IjS5FA4IiOYjJ7VQuchCEAAAhCAQBkRGHj8cjl55DlpWPgLGTn5/eJ4ALxdvPGa0bKsdYwMPbdBDv9/n5HRc86TiV//bsFH8dB663I8dY+Fan/hnNQ9Fuu3npSVa617LD5w4Sj5YoG9FWqwBREWaif/rR2P65wK9bK8C/PlwouXuoCPH+/XydXOaVHOG1aCs0hDwyTrhmktBnqla9uPZe+eTe5JTyoZ+93nf1jOmuGc9xOeu4H+Pnmja7Xs3Pm0m+uhBMmll33CFRavbf5v2bf3efdhleA9bdpF0nLeh2NvmFahWdu2/Lf2xjj3SijxcuHFH5NJZ1g3YT/95L06D8R5qdOjZp3zHpkz94MpDiqBffCI6LRuz03XDof6+kmuGHvhuX+VI4d3uM/m02PRPOdXpWXOr+gL8l564dty7OgefeSs8uAosaU6qI6+PSOHOyxUxwsnLAzJ3AbREJ1j4Rjbhu+AuBwLUQnMM31J004NjrEdOj3K04QuE8zNiHnfEkZfkC/8g8jV+rQrWxzIEln9sJM7EZ03Ysqx8IdCJcmxMH9PmkVbwb9TaQACEIAABCBQUAJDW/5/Gdz61zLyzF+Xhit+JCdOiXx73aD85IUTut1fu3SUfHLRGBk1QuTIX/yJDD79hIz92E0y7pPmqxPy3Vl15Ow//3JQhgw3b6uU7ve8e5Q8+toJmXp6ndz9iUZpmhCd6J1r3woiLNSxrLveetrNWVBHs44ePU6uvu5W3V91CtLW138ob+98Ruobwke0njo5JJObzpPzzv+IvlG6v69Htr7+A3nnnVdtYXFK526cd/5vxl5Op9p5681fyo6utW476s6Liy65UZ9ApV6bN/1AurtTd0Oo/Ar13rkt0SFW6jl1n8Yrm/5D3xyuci0sA/ykXHjxx2VK0zn6xKvnNnxdJ2s7L3XZnjLelbiwOPTJllf/S/bsedG+w8I/nUp4zZn7ITl75nXaU7Dpxf+UgwdeL4iw8N5j8fjaL+mQMcdj4ZxkNfuc1lDie6YLsJDCwgnzWZ3NqVAGT4c7tshToVKnIIUEiyc0ytrFF+t4Vl87Xk9JuvftsDzHi+EJoXJDkgKej6SnQvmFRZJToQwennTemUwXCuUhAAEIQAACZUJgeHC/9K+dI8NDh2XU1AekfsGnjD3r+7dvSu+3/knqxo6Tyd/9vtSdbkXuFOOlwqJ+8OyQbNlzSra/c0o3+f4LRslHrxktMyePkI9+rU/2HRkuuLgojLB45Yeya9cGGT3aOitX7eqfMXmOXHrZx22Dul9e2/yQvLN3s4yxT43yQrcunzshV13zpzocqa+vR7ZpYfGarlPtoCcXFr+QHV3rIoXFyy91yoH9r2phoF7Hj/fIjJkL0goLdfu3CoU6eeJ4pLBQYVhq7Hq7X4dL+YVFT88h2bzp3+TYMeUdCJ8rrMKrpk69QFrO+00tsKy+vlZwYaHuClFiyfLEWC91oaG6nVt5NnJ55VNYuELCd19E4B6LQA6Dk2/x1fM+L5937pNIlxvgGM13p+57EPfoVYdG8F4HdTTrctl5TZv8XfBoW/f+DRF/XkL4bohQ3oLJexI8HtYzQcE8CL/3JCZpPe09FsH7QsJ3cuSyTngWAhCAAAQgUE4ETu79gfR970sy8H2R+qvfI40fuVFGzT1fhZvIiS2vSt9//rsMrn9M/3zaX3ZI/XusI/zL5aVExa3f6Zf9xworLgoiLLq2rpHtXb9wk6b7+w7KOc3vl/PO/zVbWPTpcJt39r6sL88bMXKUG+LkTIC6AG/+5Z+WseMmSL8Kadr2U3n77Wf1/REqTEiFQqmE45nvWhg5Z6nnNrp9UacyzV/wKZl+1qX6uW1bfiG7315vhftInahL8aZOnSdz3v1bsaFQ3e+8Ji+/9B/2XRYj9PMq9Evdw+EcUatu1D52dLdroCuhMGPmQpdDb88hzUHlM6jxKi+BOkrXCYNSoVNnn71AZjd/UBobGwsqLLyhUK9s+nc5PnBE3+nhvJQoevcFH5EzzpiV02ckr8Iii56Yj6RNUxG78VmQ5hEIQAACEIBAdRE4/vgjcuzLK2S4t8c4MOWpmPBn/1vq32vlrJbbqxjioiDCYu/eTfLCxm9J49gzNNPjA0e1IT/n3b9tXzQ3IHv3PCP79rwk9Q2nayO2v/+gb4dcJQtfdvkfa2GhXioJWp2K5CSE9/UekHdf8GE559zWyHlTJz498+Td2hnh7L6rOyrObV4ss8+1wpEOH9opL296UN+PoQxpS7QM6eTt8YGL9LwN7d3zkn3xnXXPhQp5mjr1Qte7oH6n8kxUvok312Ry01yZd+FH3Qv39ux+Rrr3vSxj6k+X/v4DmpXT12IKC2/ythJkJ4b6pM5O3tYDHB6W8RMm5/wZQVjkjJAKIAABCEAAAhAoEYHho0ek7/urZPCpR2Xo7Z063mXk9BnScPV7pOE3b5ARkyzbt1xfhRYXBREWhw69KU8++hUZP8E6GlYZ86NGjpHLr/qMjBtnnxQ1MOAmKw8N9eh7IZxL5NRkBIXF7l32cbN2nWr3f8KEaXLx/JtCF805k6nukXj6ybvdelU/xowZLxdd8nty+sSzdDF1J8VzG76hk6yV18A6bvawXHXtrTJx4szIdaFuAFcX6zmnQqncDeVBUTkUzkvfPr7+Phk7brIWLCrZWv370suXSWOjJZjUS92loV6HD22TTS/8m5WbUlcnxRQWlXjcbDYfWjwW2VDjGQhAAAIQgAAEggSuWNWmf7VhaWdFwXHExYg6kX/8/UaZksdk7oIIi77eQ/L0U3dbx5TqcBrrgryrr/tTmXTG7BB8Vf6Jx/7WJyzULv8lly1zj3xVOQ0vPPstGTW6wd7Rt+6buG5Ru4wbb95Jf3XzD2XXW+vdetXt3yr0asFVt7hiRJ2C9MKzK3Wegzbo1SlW6mSo6ZfKRZekTrHydnpgoFceW/t/dXmVD6LGqbwuC676I98FgMpj8sTaL8no+nG6zyrT4nj/Ebn8qk/LFMNFgbt2bpBtW35mZXsgLCrqQ0pnIQABCEAAAhCoLQKVKizULO09MqxPscqnqFD1FkRYqNOYtm35oShD2bp1eljvvo8dO1kuv1JdDue/9U8Z6o8+ssI9ElZ1LCgsBvp75LkN/yT9rmdBZGiwT06bOEMumf8pqa/3Jz/39HTLE49+WedkqPsplADo7dkv51/4WzL7nPf6Vr66fO/F574j48Y3WaFQw6dkcOCY0WuhvAtdW34ib+/a4Caeq/yD0aPrdbJ5fX3qqnQlWl7dtEr2vfOKNNinX6kcDnX7+PkX/K5OyPa+1IV6L7+0SkaOGJWRsJhz3m/F3rkR/Ji/sX2tvP7qj93L/dTlgLXisaitrzxGCwEIQAACEIBAoQhUsrAoFJOCCAvV2Z5j3fL4ug43z0J5LdTxqdOnX6IToxsaLAP82NH90j+wXzZvesifYzGyXuYv+LTPYFahR5tf/i8ZO26KfdKS5bWYPGWuXHjJx6ShYaw+yvbY0R2y6cUH7YRqdYqUdfv30GC/LHr/X0lD43gfT3WnxuNr/6/OxVDhUEqEKO/GqVMn5ZL5H5cJp83WORHKA7F9289k51tPy1g7f0R7Y3q75cKL2uRds68LzdORw7vlyce+ImPHOTF3dTKkPCJnXSJzzvuwK4isS+m2yiub/lOLIVVvKhRqifFUKDWeqdPUqVHWnRsqN2Jg4JDdB/uM4uFhfcLTxIkqLM16pRMWqh4r50XVYdXjJKdPmJBb7GCpcywK9UGiXghAAAIQgAAEIFDrBAomLJSBv33rf8ubbz6hPRXOkavKWJ485d0y//KPy8DAMXlsbYe+/0Ht6DunIalJUYb9wmv/3CcsnLshjh3bK42Np+vydVInhw/vlCuvvlmmTb9Y3tzxlGx97cfamLaOprWOeu3p2SfzL/8D92K84MQrr8Xzz35LJoyfJsMyrI3qoaEBfSP3og/8jRYtm174d9m58xkZp4WNeqlTpHp0uNe17233eSuc+pWH49VXHpK9e16QxkZllA/bQue4TJ5ynj6C9/jxXnnq8b/TY3bCsZy6m86c597nETxuVuWM1NdPkAVXfVY3t+XV78n+/Vt1350EcCUIVLnLFtzkhqGZhIX3VKitr/9E9u19SUaNssLY1EudwqWO+L3iqltk7DjlhcruhbDIjhtPQQACEIAABCAAgXInUDBhoQauPAHPPvN1OXp0tzQ2pi4JGTfuTFlw1R+KPlnpmftl/ATrZCVlxKoTmfr7j8gFF7XJ1GmXhRKze3oOyIanv6YN/vr68dpIV4nTC65cLk1nni9PPna3DA2pG72t3XZlWPf3H5JZs66V5rm/FgrDCgqAPbufl7FjleGsjpA9qQ3qa997m9TXj5PnNnxLDh7c5uZWKJGk7tu4cuFnZOKk6ERvFeq14el7pb/vgM7xcF7q4sD3vq9dDh58Q5589Msy4TQrodzxmKiTqtTRuMoroV4vvfAfcujgNs+askLM3rPof4vUjZDH1v0fHUalbgB3hJxi0NfbLfMu+ojMmm2dhGUSFt4L8tQ9FqPHjPV5kFSf1Ala11z3JzLlzPOyXtcIi6zR8SAEIAABCEAAAhAoawIFFRZq5D09B/WOvTohybqDQmTs2Cn6Fm6VU6DuelBhRcpAtu6SELno0o/KtGkXRYJTpz29+Py/SM/RvTKmfpy+e+LyK5bJmVPnyYb135C+vv1y6uSgnDg5qMOZzmlulVmzPxApKrziYsf2/5Edb6zTeRnOPQ7XvOc2aWhwhEWXyqvW+R1j6ifI5Vd82j1hKm6mVRjVsxv+SXqP7dPhViNGjpaRI8fIovf/hahTtNY//g/6xKgTQ8flxMnj2qi/9LLf12NyXi88969y5PAO92fHG6G8Jar8+ie/om8CV333vtQpV/MuanPv/Ni+7Rf6GFwr/0XdAH5Emlt+RVrm/qq+DXz9E1/Rgk15KLyvvt79cuU1t8rkyedmvagRFlmj40EIQAACEIAABCBQ1gQKLizU6FUS86GDW+SN7b+U4VOn5OyZV8us2VfLnt0vyOPrvixTmuZKQ+PpMn7cmTLjXdcYT44KUlQG8O5dT8nu3c9Kz9F9cvlVy6Wp6dCtRo4AACAASURBVN2ijO/Dh97QxrsSHe+a9V6ZOKlF50gkeakQriOHu2TXzqelr/cdUcfaKmGhkrJVKJS6o6Nx7CSZPv0ymX7W5RmFBfX39UhP79vy1huPamO+oeF0ufzK5XLo4A5Zs/ov9ElRDWMnyYQJM2T2OYtk/IQmX5df2fR9eWvHo1aolg5POqnfX/zBv9UelkfWfFGHU+nkb8+rt++AXH7FTe6dH+q0rFc2dco4HaImot6fd8GHZd6FbdrL9OgjfyMDA0dllOeCPBVQ1tvTLa2L/1KamvBYJFlLlIEABCAAAQhAAAK1RKAowsIBqhKUT5zok/r603XSshIHPcfe1ndInDH5PB3C4yR1J50EVefe3c/J1OnzdT5Gb+9heWfvJjl90rtk7NgzM67PaVflc/T27JWenr0yddp8LUxUInZ392ty1tmXy9ixpyftYqicEi8D/fulvmGiNDaO18Z8b88enXNy+sRztCfDJIRUQvzgUI/I8CktLYZPndQCqqHREiAD/d1aCKn8Eu/r1MkhGT/hLPfujL6+o9LXu88tp94fN36aHpMa9+FDXZZ3yV+LDJ9Sl+TNyJqpqg6PRdbLhgchAAEIQAACEIBAWRMoqrAoaxJ0rigEEBZFwUwjEIAABCAAAQhAoOgEEBZFR17bDSIsanv+GT0EIAABCEAAAtVLAGFRvXNbliNDWJTltNApCEAAAhCAAAQgkDMBhEXOCKkgEwIIi0xoURYCEIAABCAAAQhUDgGEReXMVVX0VAmLXbt2yezZs2XUKP/pVVUxQAYBAQhAAAIQgAAEapDAiRMnZMeOHTJjxgwZOdJ/kFASHHWDg4P+g4OSPEWZmiaghMWBAwf06VDTp0+X0aPVZX68IAABCEAAAhCAAAQqlcDQ0JDs2bNHC4rJkycjLCp1Iiut36dOnRJ13O6+ffvk8OHDotStuoyPFwQgAAEIQAACEIBA5RGoq6vTUSgTJ06UqVOn6isTRowYkfFA8FhkjIwHlIhQqra/v18LDOW5UL9DXLA2IAABCEAAAhCAQGURUKJC/ac8FUpQNDY26mgU9btMXwiLTIlRXhNQXgvlqVD/qX8jKlgYEIAABCAAAQhAoDIJKBGhPBTKa6H+y8ZboUaOsKjM+S+LXjteCkRFWUwHnYAABCAAAQhAAAJZE3A8F9l4KpxGERZZ4+dBCEAAAhCAAAQgAAEIQABhwRqAAAQgAAEIQAACEIAABPJGAI9F3lBSEQQgAAEIQAACEIAABGqXAMKidueekUMAAhCAAAQgAAEIQCBvBBAWeUNJRRCAAAQgAAEIQAACEKhdAgiL2p17Rg4BCEAAAhCAAAQgAIG8EUBY5A0lFUEAAhCAAAQgAAEIQKB2CSAsanfuGTkEIAABCEAAAhCAAATyRgBhkTeUVAQBCEAAAhCAAAQgAIHaJYCwqN25Z+QQgAAEIAABCEAAAhDIGwGERd5QUhEEIAABCEAAAhCAAARqlwDConbnnpFDAAIQgAAEIAABCEAgbwQQFnlDSUUQgAAEIAABCEAAAhCoXQIIi9qde0YOAQhAAAIQgAAEIACBvBFAWOQNJRVBAAIQgAAEIAABCECgdgkgLGp37hk5BCAAAQhAAAIQgAAE8kYAYZE3lFQEAQhAAAIQgAAEIACB2iWAsKjduWfkEIAABCAAAQhAAAIQyBsBhEXeUFIRBCAAAQhAAAIQgAAEapcAwqJ2556RQwACEIAABCAAAQhAIG8EEBZ5Q0lFEIAABCAAAQhAAAIQqF0CCIvanXtGDgEIQAACEIAABCAAgbwRQFjkDSUVQQACEIAABCAAAQhAoHYJICxqd+4ZOQQgAAEIQAACEIAABPJGAGGRN5RUBAEIQAACEIAABCAAgdolgLCo3bln5BCAAAQgAAEIQAACEMgbAYRF3lBSUfYEBuSHf98nn+sWkabRsuFPJ0iTp7LuXx6SK/5nWP7sY2fILRf0yr3tx+UrhnLZt5/Lk5vlwTseFLlxhdw4L5d6qv/ZzavukAdfnic3rrhRvKi6194j9+xbLCuWVjPAbll3zz2yRhbLrbcu8q1v6V4n99yzRppuvFXOWnOPvHjxrXJrq/cToNaG9bz5vepYO9b6EJkX+ixZn7HN0iSLb71VFgXRVMfwGQUEKoCA81l0upqnz+TmB8X6M+r/21ABQNJ00f7eV7aN4dX0AdN3ffpR6+9KubFs/2YiLNLPISUKTaD7mPzR3w/Jz3Q7dXL3n06SD3uMB4RFoSegOPU7hmPwy7Q2hIWIHucvmszCSv9+sXRHiofaEBZr9jVJ99SAyNRGx2a164CwKM5HlVYgYCBgiYpurzGsN0VelEsSCH79/ffSJe7Gis84rlph4cWYv+9whAUfUAik0/SOR+KikfKVTSflg78yVv7p/Q3uUwiL6lhC+stwX5M0dYvvD1GtCIuUZ8Lr3Ur6xyZpucpdK2p9rFG+rJdFFnt2LtX6UOtGXu5OZMBULgF6DoEyJhAhIvTndmr6nfdYYVHGw85f1/L3HY6wyN+sUFNVEnDCoEbKf3WMkicNYU6VIyycL47F0vSLNaL2WKVpsdx6o8iD96wR7Q1VPzuhMHYIjOslvdDr2vS6UJtk3oUim/eldnus3W/7SW+ddsjMGqdSX52lXUDOl+GN8qA8uC/FISQsfFycXWqLx+7FjlEeDEFTP6+Rs9TOWbezw62Bl9Eutz2nUz3z7PtjHfjD4+XQNE/myWbp9oRJOR4gPauBea7U9bFm6o1yyUsPeuZZMXlQZPEl8uKD/p1R8/jtdTJ1nmx+eXOKi3FNlfbzQOsQqCwCBo+Fya9hhzT6vpdcr6P1N/BjF78o/+r8/VLfXRe9mAqFsr0X8y7cLJtfthrwebnjvhe97ZTVd78ahVlYxH2PR73nExYBOyIcSlr8VUYoVPGZ06KXgBMGdVG97PjoOHnu3w/Kb2/yh0NVmrBY0+3kEdjxqI7h78bSK+M4YCgHdoP8uzuBegJuY++XjN9IDxrjpV16qX6KLy/F3+eAYPCMtcmbi7H5QblnTXcqbEaVW3OW3Hprk6xxBIYKp3N/H8hrKBGKYDiUf569f3jEn1Nh/8F0/sBGP9dkjdmNV/aLmXJfH2rnUwlPN+dGfS7UWLQ4TwkL0+fDCtGwuPlzWaLXVDVn9ZRoidNsNRPwGe7hfKi476XEoVCB7zrr+6zb3iAKGOe+st2pzaUy/O43CYvo77EmK3TWDR3zi7rU39Im/4abtiN2+zy+pViOCItSUKdNl4BfNIjIK0dk9r/6w6EqTVikEmyDOxQxid5xX55qr8PzJdMddD17vky08f0LKaNd+tRij4qpDQoGSyA4QsAjjsQRD4tE1t4ja85cLLJG/cFZJCkm6o/Lg7K5jDw1vo97nIfCu6N1weZA7HJYdKS8N34BpVj4EvuC4qyM14cOqVBjV2LiVmuetch4f7eHR3jnL/X5mCebg3kqIXFZXoKbPwcQqEQCqd30KK+y/3tJf5aT5FgE8y2835kSzOnwfheU+Xd/yGOR2fdY0AawvuMtYWE8FKSEiwphUUL4NO0NgzpdLtPeQjuR23PqU7UKC5+bs8mbexAWIEHDyQ11chdRKuTHFwZTRu5gf1xoaif91qlr3B1qf99TnxBrp97ZkVLb1842tvf/zolBgZNLykpkeP6YxImHM9eETklJxTLbf0BDXyDKU2ZIAA/8oS7n9WHFanvn2Q5/a/IaFOk/H97Ts+LXFEdM8XcIArkQsHLnVGir8har09uCL8uDrzeQchUWOszVe3qUefPO7UO5fvfrU//ivscslt7TJs3CQvlcAydP+UKjc5nZ7J9FWGTPjidzJeA7DSpYWSocqiqFhc9QUt8NXsMpbifDuzuf3ihKfemXPhQolHBmj7lJ5Y+IfRJQmtAlVceLF93oeiq050Iuke6XrB3uEBFf+FmuCzY/zzt/IG68+EV50POH1ucqz9Rj4elaiHPMiSvltj6cJNBQInfiz0cSj0V+5pFaIFBLBKIO2Qhuevk8qR5AmYVCecRDYo9F4Nu/7L77g3/X8+GxCAZzJsuDKfS6RVgUmjD1RxJwBEPUKVDO76tXWKi7C6xkZMt7EfA6BOIrNzs7EcYdaOsYUwmEwZTTiUumkyzc3WR3ZymwixP442D9cRJpmrpYblX3Xti5FnLxjdbdD6GTSzxJ3el1WHE+rZ5kO//Ru+FwJ5XMrO/3sJ8R+6hH4x9pJyE+JsciOAfltj7c02WcWG5nXSTIQfLmWPjv+4hfU8WZdFqBQIUTCHwHWaPxG7Jx30t5CYVqismxCG3GlNt3f/yGYVMsy6gcC3++orM5FSXuirUCERbFIk07AQJOGFT43opgOJRUzAV56XYk/AaONxRqns5O9bo+ve7NebL4A92yxrO7HR3OEnCLSvhCulItRfMReXbYktdlHTjlwnQiiGNgh4WEHder7z2wXtleQlQ4Ts4cBU+sinPrzxN1Skq351hHXyhdYJ596yPu1LAyWx+pYytNYiD5qVChiwTj1lThJpqaIVBlBIIX5IUTuCO/l9zPoP03ydk8UN9Pi3dbeVXqmOm4HAu1OeT9LF+4WBbvW5O6ODSQXF5e3/3FORUqeEJgKRYgwqIU1GkTAhkSKKed5Qy7TnEIQAACEIBAAQhwEEMBoOZcJcIiZ4RUAIH8E/BfOlQecZP5HyU1QgACEIAABJISCIQ3+U5TTFoH5QpNAGFRaMLUD4FsCMRenpdNhTwDAQhAAAIQqGwCwVPeyuFCuMommv/eIyzyz5QaIQABCEAAAhCAAAQgUHMEEBY1N+UMGAIQgAAEIAABCEAAAvkngLDIP1NqhAAEIAABCEAAAhCAQM0RQFjU3JQzYAhAAAIQgAAEIAABCOSfAMIi/0ypEQIQgAAEIAABCEAAAjVHAGFRc1POgCEAAQhAAAIQgAAEIJB/AgiL/DOlRghAAAIQgAAEIAABCNQcAYRFzU05A4YABCAAAQhAAAIQgED+CSAs8s+UGiEAAQhAAAIQgAAEIFBzBBAWNTflDBgCEIAABCAAAQhAAAL5J4CwyD9TaoQABCAAAQhAAAIQgEDNEUBY1NyUM2AIQAACEIAABCAAAQjknwDCIv9Ma6bG2e0HK36sOzrOqPgxMAAIQAACEIAABCBQDgQQFuUwCxXaB4RFhU4c3YYABCAAAQhAAAIFIICwKADUWqkSYVErM804IQABCEAAAhCAQHoCdd3d3cPpi1ECAhCAAAQgAAEIQAACEIBANIG64eFhhAUrBAIQgAAEIAABCEAAAhDIiQDCIid8PAwBCEAAAhCAAAQgAAEIKAIIC9YBBCAAAQhAAAIQgAAEIJAzAYRFzgipAAIQgAAEIAABCEAAAhBAWLAGIAABCEAAAhCAAAQgAIGcCSAsckZIBRCAAAQgAAEIQAACEIAAwoI1AAEIQAACEIAABCAAAQjkTABhkTNCKoAABCAAAQhAAAIQgAAEEBasAQhAAAIQgAAEIAABCEAgZwIIi5wRUgEEIAABCEAAAhCAAAQggLBgDUAAAhCAAAQgAAEIQAACORNAWOSMkAogAAEIQAACEIAABCAAAYQFawACEIAABCAAAQhAAAIQyJkAwiJnhFQAAQhAAAIQgAAEIAABCCAsWAMQgAAEIAABCEAAAhCAQM4EEBY5I6QCCEAAAhCAAAQgAAEIQABhwRooCwJ7f3q3fOMZkSuWf06uP8vTpee+I3/9Y5Hf+KtPyPwi9vT57/61/Gi73eC5vyF/9XGrdaufh0M9mXjlp+VzH5oW7uHuh+Xu+zeI9cTEwPiel+/89Y/kDf3eOYExxr0XbCa+rHcs5/z6X8knLks97x1P5BiKxF33U1Kss292rzx89yqR37HWUvIxejmK+HmoOr8hG5yp96yJ7PtZ7CetMWydG7FWne6oz9wrF7lrvti9pD0IQAACEKhcAgiLyp27Kuq5ZQjuP0Pk0JSlfgO9QMIizoi1DNFJrqGvyj46JcIYi+2fZaiKbcyb6nUM6WB/vD+nM7hjy3r7F+yrFj1bZY4Sc+L5t1fYFXGVecehWW2ZI5/+3PVikGuxvVLPrhJ7HSUeY8DotgXhJHvu/HNgzeuhKDFZRGaZNZVQWIiIGu+mC/wiNLO2KA0BCEAAArVIAGFRi7NebmNWBu9jU+TT79kv3wh6J4ouLAzGlzIy/1NkacjI9QuHEFavUauMdd/PgWf1e/vlvdozE/ee2VvhiBerDacey0BMeQGsse1/j2UwBo33WAFVhDWTH2Gh2G2Si2wPV/ZjjDfC04m9IuDKoonkwkKvI+Oaz6JZHoEABCAAgZohgLComaku34GmDNo9vh1+3WNbWFxx5SHZYIcg+cN5/OErqffCRpRjDH56yqOpcKZQSEuEsPAY6w7J9LvqBo+FswsfJzqC3oNgWe9UxoqX4Fj8P8d5SfyrxRYkZ5wjb2x/Q8Rm5gsLm3iFx7sQFTYUPScq1MztzwWb5K9/bAWIiV3vHm9omq+twLoOhPEkH2OgnjjmQeEX/Gj5wt9Ekq1Xq5KoEDxLMBpC6uzPxznnviFv2KF7vhAu73MTz5Fz5A055IRC6WdtzsYwvUdlSjA0sXy/RugZBCAAAQiUAQGERRlMQm13QRnfKQNGG6v735uK73aMH0cA6J8P2bkKAUM17j3HaLNj+ON2nC3jLpXzYP1szo9wPQWRk+gxsr0iJuBZEG2s2hy0sEh5HXzvBcOU4uo5y++hcAxXJ6wr6KEIsXfHZI9BPOIh4EkKeRvcOfT2IaGw+Ph8vzfF8WjZHqM4z0rwveRjdOViKpfCkEfhGv6R4ibA3Dc/pnArOxTNyQVxw7+8Zf2C2xdSZ38+XDGR9vPxhp07our0CIcA4+Baqe3vKEYPAQhAAAJJCSAskpKiXGEIBBNFg4ayz1BSXfAYXJc8l8oR0Aa31xiTUKJq8rwF/477OVdeIYeeSRmAGkSSEK1AnL7vmQoUFt6k35Bx7xnP9KhEfN/8WJkTUXPi8wbZxnMw8Ty8IOOFlF4hQeGaThCeYU4m1/0+6PXSBISJV4Q5b4Xm3Bq/JfTC69XtWmiteTxhEjjcIDanJCxW3ohJQq/McK/CfE1RKwQgAAEIJCOAsEjGiVIFIRAImfG04d+B9Z8K5RpjU38eODEqX8IiMFiDiEhioIZDpWJEUZxBWCahUClhETVvKa+O//Qs5/dZeixcIeeE7QTDi/xGvZNDEhQupp9jl3WceIwNlQrwcbwbvtAjT8vauJdwGKBdJLyOEgqLveET1fyC0B9G6IS4uTQTi7CCfDlQKQQgAAEIVCABhEUFTlrVdNmwg6vGFt6t9gqLYngs/IRjBYLpiNlIgzC4Y+wJRQklb0e9F5x9fyiZKXk7daKVIXnbE3YWHWJkFgSRJ2UFupja3b9Mngscd5rIYxGoL3i6VurtsMciKAAzSVCPzaFJ4rHSHfOcIKU9bN4QN+/ADLk9ztsF8VgEztoKetcC3qSq+c5hIBCAAAQgUFACCIuC4qXyOAKRu/7e3WC96+rEhU+zQ5CS5FjYYTZuuIq9O2uHfsSFefj6ZTC4YnMevAM2hkI5fY8OA9LmqOc0p3QhKbFl83LcrMHoDRi7XmNfAvdReHn6Q4ii58Rr1Evw6FlDPoCD3RyileRI3eAY/UfK+ufA9kgYw6SCJ4XF5Zj42zCdYGWd6OX3ZoRzLDzC2+dJCfTTXo+ijskNhREGBKq9BpOKR77pIAABCEAAAooAwoJ1UCICcUe1egwifUKQSOanQjnHuzon6Zxj1eHs0DthKcYkXH8oS+jiuMgwmPCOuZVXEXfyTuYX5IUFWaEvyDPvppvDndRyCoZKeS7/851u5J8Tn/HulrOe1WLFubAwdIKRZwkHc3YClxr65zJoTMeFBkWEN5k+PYFTofwhRvHhR75TobxrM82pUO4FkqG16V8b6vSoQ86dLIHQrHg2JfqaoFkIQAACEKgoAgiLipouOlv2BJ77jnxHPuG73Tr/fX5evvNdkU/Yt4Hnv/5KrtF/j0Ulj6SkfY/xCpW0XzQOAQhAAAJlTQBhUdbTQ+cqjcDz3/2OyMfVJXcFfBVFvBSw/wWu2nfzdoHbqtbqleeEm7erdXYZFwQgAIHCEUBYFI4tNUMAAiUhoMKWVon8zufk+uC9HyXpT4U1aggnq7AR0F0IQAACECgRAYRFicDTLAQgAAEIQAACEIAABKqJAMKimmaTsUAAAhCAAAQgAAEIQKBEBBAWJQJPsxCAAAQgAAEIQAACEKgmAgiLappNxgIBCEAAAhCAAAQgAIESEUBYlAg8zUIAAhCAAAQgAAEIQKCaCCAsqmk2GQsEIAABCEAAAhCAAARKRABhUSLwNAsBCEAAAhCAAAQgAIFqIoCwqKbZZCwQgAAEIAABCEAAAhAoEQGERYnA0ywEIAABCEAAAhCAAASqiQDCoppmk7FAAAIQgAAEIAABCECgRAQQFiUCT7MQgAAEIAABCEAAAhCoJgIIi2qaTcYCAQhAAAIQgAAEIACBEhFAWJQIPM1CAAIQgAAEIAABCECgmgggLKppNhkLBCAAAQhAAAIQgAAESkQAYVEi8DQLAQhAAAIQgAAEIACBaiKAsKim2WQsEIAABCAAAQhAAAIQKBEBhEWJwNMsBCAAAQhAAAIQgAAEqokAwqKaZpOxQAACEIAABCAAAQhAoEQEEBYlAk+zEIAABCAAAQhAAAIQqCYCCItqmk3GAgEIQAACEIAABCAAgRIRQFiUCDzNQgACEIAABCAAAQhAoJoIICyqaTYZCwQgAAEIQAACEIAABEpEAGFRIvDV0GxPT48cP35choeHq2E4jAECEIAABCAAAQjULIG6ujqpr6+X8ePHZ80AYZE1utp+UIkKJSjGjRsnI0aMqG0YjB4CEIAABCAAAQhUOIFTp05Jb2+vKIGRrbhAWFT4IihV97u7u2Xy5MmIilJNAO1CAAIQgAAEIACBPBNQ4uLAgQPS1NSUVc0Ii6yw1fZDylOxZ88eOeuss2obBKOHAAQgAAEIQAACVUZg9+7dMn36dO25yPSFsMiUGOVFqdm3335bZs6cCQ0IQAACEIAABCAAgSoisHPnTjn77LOzikpBWFTRQijWUE6ePCm7du2SWbNmFatJ2oEABCAAAQhAAAIQKAKBN998U2bMmCEjR47MuDWERcbIeEAJC6VmZ8+eDQwIQAACEIAABCAAgSoisGPHDh2VgrCookkt56EgLMp5dugbBCAAAQhAAAIQyJ4AwiJ7djyZBQGERRbQeAQCEIAABCAAAQhUAAGERQVMUjV1EWFRTbPJWCAAAQhAAAIQgECKAMKC1VBUAgiLouKmMQhAAAIQgAAEIFA0AgiLoqGmIUUAYcE6gAAEIAABCEAAAtVJAGFRnfNatqNCWJTt1NAxCEAAAhCAAAQgkBMBhEVO+Hg4UwIIi0yJUR4CEIAABCAAAQhUBgGERWXMU9X0EmFRNVPJQCAAAQhAAAIQgICPAMKCBVFUAgiLouKmMQhAAAIQgAAEIFA0AgiLoqGmIUUAYcE6gAAEIAABCEAAAtVJAGFRnfNatqNCWJTt1NAxCEAAAhCAAAQgkBMBhEVO+Hg4UwIIi0yJUR4CEIAABCAAAQhUBgGERWXMU9X0EmFRNVPJQCAAAQhAAAIQgICPAMKCBVFUAvkUFs/f2Sxt98d3f9l9HbLt5nZZK63S8cQDcsO0/A+3u/MmuV3ulAfamvJfeVSNex+Sm65V43Jey6Szq13muz93y0OfWijt6wIVLOqQ9d+8QYrY0+IxKVRLLuvCraH8df156Wj+mXzQWQtF6Lta/wtvS61EWd4pXbenVqIam79MHEdn3XrLRKxlB5qhPestxaJNVorIslVd0r7A048sPgfq++Zni616eEEAAhCAgJkAwoKVUVQC1SYsHHHTetf64gmLjR3SvFSZS8GXV1ykjCpfqSwMqqIukHJsrAjGeV6G7fbTsw4K3PdIce8x9kPCQw/WLC5SZctJWKSEjSNQ8jJfVAIBCECgCgkgLKpwUst5SPkUFr5xusZ2YOe+SIZVMYWFa8y5xltKRLj9cMaNkMj941DgNZR7B+0aii4swh4BcT+HjjAIlkkZ6f7PTNArkcY7lGhODP3LCjbCIitsPAQBCNQkAYRFTU576QZdWmFxp8gXU+FBYTEQ2OWPNcpN4Rnxu6z+3U6v0dMpstQK2dB7ubHeD7OxFPScuDu/kWEi4TXgPrOoQzqvXy1tbnhLMMxKJGVAOvWEDcHQbnaoL2GvipeRyRsUFlWe8Ba3/vDcBHeaU/Usk2X3r7TYO8/7PEKt0rFqiaxeGg6nSz8+8+cs+Fxwvr1jXN9yryfMyDAPThMmL5Yazye32iFzan7yuf69a8DkKbPXwy7Hu+Yp4/TV/Xx51sGiVmldtzZN6GKUOAnyThgKFQor9K5lk+cvZh5K99VKyxCAAATKggDCoiymoXY6UTphYWbsGpwh48IpH2VExAmLiDAkn2iILpNeXKQ3oIwhKmlEhjlkxcAhQShW+hCZ6PGH4uENnhkRZ16Cu8lJ2IuY+qcN/NkrI8LM9Ky4eTrpx2dabzG5Ap65ic0dihK7aYVFvtd/xHdW0HMYEhEmQWLNmeg8CGf+oj0WXgEcny+UQFhEfu7DHpfUiBEWtfMXi5FCAAKZEkBYZEqM8jkRKKmwMO1o27+L2x2P8yDE7qq7xq/XmDIYLB5j0TUqMwhhShmiYWM7NFkx4sIrLEyCy/md0164jDM2Q+hI0OA0hO2EvBHBMj4jMMjRGru4Cf2GHXKjMPAbsCb+Kb4ZjM/wKTHmD3jGFOTrFTLm3INAI7GhUB6PjHgETo7r398Dj6iz6zWKAFM/3YrSCYtMwpISCIuQ8DF5QzJpM6evRx6GAAQgUPEEEBYVP4WVNYDSCYsIA1IbQOKeHmOkGWOMh4VFVFx30GDZFTqxRredKHY81Uvvjfb0tgAAIABJREFU7nYq3MdgnIVi38MjjdoJNoUfWU9Hx8UHd93DSa9Bz4JpF9hv0C3bYZ0+1LqoVdauW2uFjDkeBi3E5sjKwClAwX46ItE8poi5M8xJ+vEF+UaH7wT7YuxbknWRQY6Fv43s179nJXo+Q6m5zLuwiMqlMn5wEwiLoMfCKOgRFpX1V4beQgACpSSAsCgl/RpsuyKFRYz3IFpYROccWMatIyyC5dLt2JpFRfrk8fTGUVReRvD30SFT6WLTRcTLMiKkyjsWpy31u1u2LZS2+z05D8s7pVPa9JHD8UxToU9ZCQv32NIMx+f7fEfzD/ItO2GR1nvmFYn+9WwUFrHiIH79mzyE0V+jCYRF6CjcVG0pMZz+s1ODX+UMGQIQgICRAMKChVFUAuUuLDI9TrJUHgtj2JIzk0bDLb1xlMxj4dnddjw5aXfT/Z4NI2PfzrHhuFQnqdfnmWiV1kVrZe26qBOIHCBhb4HZYxHBKB/j83h34pK11f0PpRQWma5/v9cqLsk/Lnnb+xUUJywyPeUpmbDwfQF6xa4rqNJ/dor6JUpjEIAABMqYAMKijCenGrtWnsLCY8wZjIkkORbeS8HCOQ95zrHwGD/mvqUMKvf9TEKhPBeKpUKz7EvGZjgX86V2psPx/yYDMGDcu0nS6e5cCIRMBXIC9GfElKMSm9/iSd4OhLkly7FIMD7DZYkZ51h4+5ZW3ESE0UU8Fxl+le36j7yAMswq3usQIyxiczNM35bphYU4l/sZPWnhnKX0nsFq/NZmTBCAAASSE0BYJGdFyTwQKFdh4TWg/cOMPwHGGGvvGt9hYCnDJP5UqOid4/hbiJ36o8KV4gyj2FOhTEeDhoZnEhvBQuEE6FA1gdAbUx6Jt6++MUWe8uM/xjcybyTmeXMyddT44g3d0LumU6GyFhZ27Yrjl0Ru1ze0x+UYzffk9gR7FrP+c2IVdepTjLAwnTAV+52UXlg0eW7njp4TUy5R6ujezL08efgipQoIQAACZUoAYVGmE1Ot3SpbYaGAhwylJMdK+gWCKS7bmcuk91jEGiqxxpzfeA4KhXS7rZH3WARj7A2nM835drMn16FJDzksVII8DSLJlChv8rYYTlNKfWYyucdCJe/P93/cguOLuMci/fjMn+KgGE0XGqVrSeKxCDLPRFhksf7jjyeOyLXQg4m7/C5aWCQ/ZtbhnkRYqLJhkR/6rITWPMKiWv9GMS4IQCA3AgiL3PjxdIYECiYsMuxH6YtnGi9e+B5nbrgVvk+0AAEIQAACEIBA5RBAWFTOXFVFTxEW0buppZ5ghEWpZ4D2IQABCEAAApVNAGFR2fNXcb1HWCAsKm7R0mEIQAACEIAABBIRQFgkwkShfBFAWOSLJPVAAAIQgAAEIACB8iKAsCiv+aj63iAsqn6KGSAEIAABCEAAAjVKAGFRoxNfqmEjLEpFnnYhAAEIQAACEIBAYQkgLArLl9oDBBAWLAkIQAACEIAABCBQnQQQFtU5r2U7KoRF2U4NHYMABCAAAQhAAAI5EUBY5ISPhzMlgLDIlBjlIQABCEAAAhCAQGUQQFhUxjxVTS8RFlUzlQwEAhCAAAQgAAEI+AggLFgQRSWAsCgqbhqDAAQgAAEIQAACRSOAsCgaahpSBBAWrAMIQAACEIAABCBQnQQQFtU5r2U7KoRF2U4NHYMABCAAAQhAAAI5EUBY5ISPhzMlgLDIlBjlIQABCEAAAhCAQGUQQFhUxjxVTS8RFlUzlQwEAhCAAAQgAAEI+AggLFgQRSWAsCgqbhqDAAQgAAEIQAACRSOAsCgaahpSBBAWrAMIQAACEIAABCBQnQQQFtU5r2U7KoRF2U4NHYMABCAAAQhAAAI5EUBY5ISPhzMlgLDIlBjlIQABCEAAAhCAQGUQQFhUxjxVTS8RFlUzlQwEAhCAAAQgAAEI+AggLFgQRSWAsCgqbhqDAAQgAAEIQAACRSOAsCgaahpSBBAWrAMIQAACEIAABCBQnQQQFtU5r2U7qooRFnsfkpuu7ZJbutplvo9mtzz0qYXSvi71y2WruqR9gbdQsMwy6QzVYyg/t1O6bk+11t15kyy8bW1gLoN1ZdpWqrrn72yWe1vWywNtTSIbO6R56TbpeOIBuWFacPnYbQT6l9Mi0+1JGi45tVCUhxXDti0dsv6bN0iTWJy6bg6uh6J0hUYgAAEIQAACJSeAsCj5FNRWBypDWDwvHc1tslIijHhxDEmxDfKV4hUXfmNTRP98f7S4cAXEcr+w0M+J/3f+1WIb/J7+pGvLfV4Z9vc12waxMw6ERaafxuBcS6QgzbRmykMAAhCAAAQqjwDCovLmrKJ7XPbCQu+kr7QZB8SANhpXy5LArr7PuNRl2qXF58WwhIqEPBsiliHaLtov4RMWlmhYfb3tUTDNunHXP6Yttw5DGTwWWX2uQsJCLCHpeoKyqpWHIAABCEAAApVJAGFRmfNWsb0ua2Fhi4rWu9bLnXK7LLytJVGojvY4PLwktfsfnB2j2FCFHPHQKUsebpN2X6iRMv7vlWZjaJLVQHqPRsQyMQmSjISFI0w6RZYqz479CnhcRBzPj1PAI9ScPqwSaXOFnPg8P/opr/By5J5XoCWtxycYW6XjrhZpvy3goQm2FRqP432yO7KoQzrmtku7Gwpl/75Kwrwq9kuGjkMAAhCAQMkIICxKhr42Gy5rYeGZEis8KYmwSJ9/YNrV1rLCbWOZbFV5G15h4TOEDYa5K0ocEeTkYqTL54gQJFkIi5XSmsrJsPvrhoTZRrrclfK4+Jg641uUCisLhXEZBJlVh4Talbh6gmNz2Xr6H+pv+jAzN4TN07Yt+aI9VLX5sWfUEIAABCBQIwQQFjUy0eUyzEIJiy1btsgdd9whGzdulAULFsiKFStk7ty5WQ87sbAIGtQhcWIZ/OEEb284UlicOEZrKHfDzdVIeQOUh0UnYDtejJh8DseLsM3zjH4wC2Hhr8M/hrReHFN7ASFhrCMoNtLWYw4ps0RMSlgYxZ+3rRmmELew+LCmP0EYW9YrkwchAAEIQAAC5UsAYVG+c1OVPSuUsFi6dKkWFc5LiYtVq1ZlzTCRsHBCZwwhM/6GLRHgNcT9YUzpvR5Wfd56dlkJ5hHhRyHh4HQoKiwrC2HhzxnxjmGGdXJW3ClSpnChyJAxx7uTOiHLFVzp6jEKgqCQCs9PSCDMXmk8xSrKG5V1mFrWK5YHIQABCEAAAqUngLAo/RzUVA8KJSyam5tDHLu6urJmm1ZYJBYVtonqDa0KGcNJhYW3nITEitcYjjTqcxAWqURyU4J4WFhknHge7Fsg50GLiaBQyKOwcHNFAqsmLucmyjMTJTiyXpA8CAEIQAACEKgAAgiLCpikaupioYRFUT0WGYoKNX9eoSI6DCdqVuNyJJIY72lESpSwiDjxKuwpUSFXyYRFrh6LtOFJ6u6QPAqLSC+PghCRkI3Hopq+nRgLBCAAAQjkSgBhkStBns+IQKGERdFyLNKJioiQovgd7LAYMJf3G/Tm3fKosB5nmqLeT3ckrveY3XTCYr51YlXwtCTvSkknCBaY8xRCuSdZ1uPPsYgSY55xkmOR0eecwhCAAAQgUJsEEBa1Oe8lG3WhhEW+B2QOhbITpmNzKgwJvTEJ3la/DYZtglOKwonYzi3c8SdDRcX/h05c0n0zjTm9sHCOifWeCuVLEN9luHk74E2JOiVKZVq4CetphYUhMd09FcrDyXCKVbqLDjkVKt+fOuqDAAQgAIFKJ4CwqPQZrLD+V7KwcA1JI3OvMe8Y+E5Bz7GmxmcjdsyD9yqEjjX1iJJ1dsXGMoFG4+5ZMBxz6z11yqopgbDwihK3+eDxtOK/JyQUpmXieIt0XetJWk8iLFT7vnEtk059f4a5fTdF3MDSEjsp1txjUWFfQHQXAhCAAAQKSgBhUVC8VB4kUCnCorpnLsnt3NVNIO1xuDkMn5u3c4DHoxCAAAQgUNEEEBYVPX2V13mERZnMmdrBv685+rbwMulm7t2IDuWKTdbOtmHtdemSW7raZX62dfAcBCAAAQhAoEIJICwqdOIqtdsIi/KZuZrZWQ+GlHlzNPI6HVboVtfNXdKuTqziBQEIQAACEKgxAgiLGpvwUg8XYVHqGaB9CEAAAhCAAAQgUBgCCIvCcKXWCAIIC5YGBCAAAQhAAAIQqE4CCIvqnNeyHRXComynho5BAAIQgAAEIACBnAggLHLCx8OZEkBYZEqM8hCAAAQgAAEIQKAyCCAsKmOeqqaXCIuqmUoGAgEIQAACEIAABHwEEBYsiKISQFgUFTeNQQACEIAABCAAgaIRQFgUDTUNKQIIC9YBBCAAAQhAAAIQqE4CCIvqnNeyHRXComynho5BAAIQgAAEIACBnAggLHLCx8OZEihfYWHf0BwxoNa71ssDbU2ZDrdqyqvL9NruF5HlndJ1e/yd0t2dN8nCbbdY5dQN30u3SccTD8gN04I4rAvl2uemrzM5SGseZVWFX1IX4OZjmhwGJSEAAQhAAAJFJYCwKCpuGqtUYaFmrpbFRWJhoW+57pJbutpFyw+ERXYf+hA3bvXODiRPQQACEIBAMQkgLIpJm7bKOMci5bFYFtjtdo3qRR2y/ps3SC36LZIJC8v4XX29x7uDsMjuU2/ipn53X3PNrsHsQPIUBCAAAQgUkwDCopi0aasihYW1675SRJZJp7MTL3YYzzrPpAbChHT4ym1rUwUMwiS2jNOu9zlTX7SXoF3WevvnlrObD7TttrtomSyTlbJSjcMtExjb8k7plLb0oVC6H6tliTfsKSNh4QiTTlnycJu0O2wN3FyhYw8vJQadUKhOkaVtomZNv0IhXGnmT/dbpHOVSJuee+sVFJ3isrffv6tDtt3WLi0+cRoIszMJVN98tUrHXS3SflswhKxKwrz4HoQABCAAgaolgLCo2qktz4FVQihUeo+FwSi1cTvhUiHB4EyHx6hMW8YgGLwGtdNPtx7beI6s1yM8jGX08zOsvAevYPIupZgcC13nw0v8O+pZCAvVtjsHNgNxc1xs9uLxHtllLGPeMeJbU3kdttGemldDbkewHYOos9h7xKWvXRGvyAgKnZUebqF6gv1z590zBnsO9LOSz5yU8vyeoFcQgAAEIFCZBBAWlTlvFdvrQgmLLVu2yB133CEbN26UBQsWyIoVK2Tu3LkZcIpP3vbtVjuGn0ckBEOFnJ/dvAyDsZi+TErAWIaqX9A4dTv16DIzHO+FNyfE85xBfPiElGcHPmjca99LpLCISMTORlgEkrn1+LbYQsLkFfHNsjWP23zJ9oG+GesIlDH1OyAkTEa+I9j8oq/F4+lSnfX2UYwJ7FY9Ekp6N4q3DFY5RSEAAQhAAAKFJICwKCRd6g4RKJSwWLp0qRYVzkuJi1WrVmUwA3HCIrxz7FYcDDmK8BqYEr+DXoPYMqreT261Qp4WtUrrurWyVgubObKyWYX8WH183+N2+FUw3CYQQjXDCdOKDJHy55Okz7EwGfSZJm8bcjSUGe4RFqL7HTTUvdNsCheKOX0qEMrkCicnFMoNfUt5JLyeEb+ACZaJbjclSsR8ilWUIDP1K4NVTlEIQAACEIBAIQkgLApJl7qLJiyam5tDbXV1dWUwA9HJ2+FKYkSIu6MfFS6VJk9DNxYOt9Ei4uYuWbh0pbTe5eQgLEvlANgCwTK814Y9C4GwqkyFRTDcKopJyNBO4LFIJXsnFBbBcCtfZ5IIi3AOiRsC5nhL8iks4sLKbLHoz8lwBEogX0WNM5ZnBsudohCAAAQgAIECEEBYFAAqVUYTqASPRShBNzCclKch5clIt6PvzY2IOrbWXMYxglulddFaWbvOanPOt617JVoXtcradWvdo3BTSdmBE6wSeizcRPWAJyPd+PzhPZ5zs2JDl4JejoTCIlePhdE4N4VCiT+EyZDLka3HIrWkIhKy8VjwNQoBCEAAAhVIAGFRgZNWyV0ulLDIZ45FOmERNrI9HoxAArRXRPifSyVJR5exLqLzn4BkezOCpwg5JzF5QntS9cbkWARDpvKdY2HnExgvrAuJjvTCointjn16j4UxT8EZt+NxSuuxsOclkEgdzLHw5Ye4H1zvOMmxqOTvM/oOAQhAAAJ+AggLVkRRCRRKWOQ+iOShUNGnLnmSm4O5F54OusIlSRn1nLecY/h6cwOivAshKKkQq0jPRkjIBCrJ9FQoETEnItu8ffUlEBbOMb/eU6F8ydC7DDkLJm/ESs/RsR7h5bBMICycU6DcMCbjaU7hcVo8PHkinAqV+8eXGiAAAQhAoCwIICzKYhpqpxPVICxCXgRvYnXcXRJ2gvUN0zzzHRIXpkTxlOiJ80L4VlHieyzMl/75vCS53GPhdMogosIhYUmEhVVh8B6LVF3pPRbqeVPi/C3bFqaOk00iLFRFvuTvVulYtURWLw3mRgRzcrx5NjYg7rGonS9BRgoBCECgigkgLKp4cstxaOUrLMqRVqX1ySwMKm0UOfW3kKc2qbq5eTun6eFhCEAAAhAoLAGERWH5UnuAAMKiypeE3sHvklu8x7RW5ZANF/U5YVqBezjyM3yrva6b1X0m+amRWiAAAQhAAAL5JoCwyDdR6oslgLCo/gWiw4y23SJdt1vJ59X7Mhw7HJODkguH2mGaCyWehQAEIACBUhNAWJR6BmqsfYRFjU04w4UABCAAAQhAoGYIICxqZqrLY6AIi/KYB3oBAQhAAAIQgAAE8k0AYZFvotQXSwBhwQKBAAQgAAEIQAAC1UkAYVGd81q2o0JYlO3U0DEIQAACEIAABCCQEwGERU74eDhTAgiLTIlRHgIQgAAEIAABCFQGAYRFZcxT1fQSYVE1U8lAIAABCEAAAhCAgI8AwoIFUVQCCIui4qYxCEAAAhCAAAQgUDQCCIuioaYhRQBhwTqAAAQgAAEIQAAC1UkAYVGd81q2o6oYYRF5g7R94/K6FOJlq4K3IQfLLJPO2Juo7fKBG5v1pWi3rQ3MZbCuuLbCffVV5r3MTY+3XdzWMrjo7fk7m+XelvXyQFuTqH+3bemQ9d+8QZqCq9BuoyXEK4flurFDmu9rDrSnLq67V5qfeEBumJZD3TwKAQhAAAIQgEBGBBAWGeGicK4EKkNYODcqRxjx4jGclWG7dKV4xUXQuNY/3x8tLlwBETDm9XPSGXODtS0cPP1J15aaP6s9kQ7X8LbGu+0uSxyI2ONPIi4Chn1RhYUjhhYZhIxRcOS6enkeAhCAAAQgAIE4AggL1kdRCZS9sLCFggUlIAa0IbtalgR2wn3GtHFX3jLUxbRT7/UU+Ax5SzSsvt4x9g3TpPsqAW9ITFuqCrs9cUWEIzRa/PUY6w72IdxWsYSFz5tjEhZi8eu6OehNKupypzEIQAACEIBATRFAWNTUdJd+sGUtLGxR0XrXerlTbpeFtwWM7Qh82sh9eIk5/MdjzIdDgBzx0ClLHm6Tdl8oVPpwnvQejXCHTYa/ZaRnISwM4iMTYeFw67x+tbS5IV/pwsYcIbRWe4k+uCY69CrtvJT+40APIAABCEAAAlVFAGFRVdNZ/oMpa2HhwWc0to14zfkR3qJRxnaqjWWy9VML/cLC5zlxavMa3SmPhiWCnOyIGMM8Mschu1Aok7DJWFiofns8DklCuZKw1WUiPEzl/ymhhxCAAAQgAIHKJICwqMx5q9heF0pYbNmyRe644w7ZuHGjLFiwQFasWCFz587NmlNiYWHIsXAa9YbrhBO8vWFEYXHiPBvK3XBzNZw8EBHlYbFyI8RKno7I54g32v2J3t46zRCDYsQqlbmw8OZ66BoC+R7xUxjbnl2XMQQt65XBgxCAAAQgAAEIRBFAWLA2ikqgUMJi6dKlWlQ4LyUuVq1alfXYEgkLJz8ibZJz2Fj27/an93rYZrvH6N6l/70y1HaUYR5jsIfEUTgpPAQywvuRsbAwhJBlEuIVLywS5KlkvUJ4EAIQgAAEIACBIAGEBWuiqAQKJSyam5tD4+jq6sp6bGmFRWJRYXXBV18oNyGpsPCWk4id/Yi6dJvbPCdBOWgiyqc7GjZrYZFKfo/Kgci3sPDnrmS9JHgQAhCAAAQgAIE0BBAWLJGiEiiUsCiqxyJDUREUFqLDlaKwxyUve0XAjIhTo+LuxDAlo0ft6qcJSYoQFrEJ0wFxYy6bVGTZPpy4ezPsk6FiT9Yq6uqnMQhAAAIQgEB1E0BYVPf8lt3oCiUsipZjkU5URHgGkoTseHfWzeX9x7uaDfOY3AfjnRhRhnyaY2ujciFijqkN9jd8n4Zaruna9S9pcizK7iNOhyAAAQhAoIYJICxqePJLMfRCCYt8j8UcCpXk4jhDfkJMgrfVb4NxH7pvwpT3EBQRTgK2+WK/yJ37bHIsnETtkFiJyM8wMHCT24OnQkXd3G2Y5PQ5HeF7R/K9VqgPAhCAAAQgAAGLAMKClVBUApUsLHyXsoWohY+CbV/nFGo15DZ4K4jPc3AOkvUey5p62n+ak7lMgpOWvBf1qcqNl84FBh3jnbBOoPKWDzNwxFvHXduk3TkuN0m7nmrjhAX3WBT1o01jEIAABCAAAYQFa6C4BCpFWBSXSqW2llnYUnCUaRPkc8LCzds54eNhCEAAAhCAQBYE8FhkAY1HsieAsMieXVk+qbwW9zVH3zoe0+mCCosc+lWWnOkUBCAAAQhAoAIIICwqYJKqqYsIi2qaTWssKhzp3pbUJX1JR1g4YaE8KfdK8xMPyA3TkvaGchCAAAQgAAEI5EoAYZErQZ7PiADCIiNcFIYABCAAAQhAAAIVQwBhUTFTVR0dRVhUxzwyCghAAAIQgAAEIBAkgLBgTRSVAMKiqLhpDAIQgAAEIAABCBSNAMKiaKhpSBFAWLAOIAABCEAAAhCAQHUSQFhU57yW7agQFmU7NXQMAhCAAAQgAAEI5EQAYZETPh7OlADCIlNilIcABCAAAQhAAAKVQQBhURnzVDW9RFhUzVQyEAhAAAIQgAAEIOAjgLBgQRSVAMKiqLhpDAIQgAAEIAABCBSNAMKiaKhpSBFAWCRcB3sfkpu+PUceuH1+wgeiivkvi1OX2bVt6TDflK3avLZdWlZ1SfuCXJpVbbbJSreKVunwXVbHBXa50OVZCEAAAhCAQLkSQFiU68xUab8QFkkmtlse+tRCaZ/bKV05CovgrdiFFxa2qFie6rt1w7b4xcXGDmm+r9kscJIgogwEIAABCEAAAmVHAGFRdlNS3R1CWCSZ3zwJC2W8LxXp7GoXx+9RcGFhaFPENB7rd1035+odScKTMhCAAAQgAAEIFIMAwqIYlGnDJVDuwkIb3vfb3V3eKetb7pWFDy+R9d98nzwS8iIYDGYdTrRalrihP4GwoEX+MCS9m79tiXRsaZf2dSKy/Euy7P4vesKIlknnE81yryFEyfIEtPiEg3ep6bGI3+uRibDQ9T+8RDqvXy1tt621q14W2V7cMjf1xal//TdvkCY+IxCAAAQgAAEIVDwBhEXFT2FlDaCchYUlKlKGsysybDEgtqHtGsJ2TsJar1jw7diHw4KCbVjiYK203rVeHmhzzOugYIne8Y8Ol7LalkC+RMbCQgkKz/iC/U+2+qy+bPONUURCIixZbZSCAAQgAAEIQKA8CSAsynNeqrZXhRIWW7ZskTvuuEM2btwoCxYskBUrVsjcuXOTczQmLtsGvdheBi0atrm5AtaOu0jruha5xQ438u7Mmz0KfiPbXCYsJELl0iVaB/rqgMhcWARyIyRCJMSQNuZY6PJm8ZN80igJAQhAAAIQgEA5EUBYlNNs1EBfCiUsli5dqkWF81LiYtWqVcmJGnMDRPyGuN8QVu/9bHGnyFLHM+B9PzpPIiQ+dKiVNxwoKsQqdWJTujCoqPczFhahvtlMAiFWkaA115UBj4xT2hrn6uu93prkU0ZJCEAAAhCAAATKiwDCorzmo+p7Uyhh0dzcHGLX1dWVmGeUIR7MA0iJApGO5p/JB7vaRe5slntb1ssD1z0iN13bZXsvbHGg8iZML/vUJHOegVmUpNqekfbUqOyFRSo/JCoHwpQvYRxjrKhQT+QpST3xLFMQAhCAAAQgAIFCEkBYFJIudYcIFEpYFMdjIeIa218Suf2LInd+8wZxci90krO7w5/MaM5EWIjjVYlI5vbCTiqUfBNkDPVK4E0xrfO0oiIlLPBY8EUBAQhAAAIQqA4CCIvqmMeKGUWhhEVRciwUZTvhuGW5yLaWO62Ea9sgb120VsQT1mMOO/KH/2QkLJychOXLZOX9/mNkQwsgIsfCFSeeI2idZ4N9MedGJMiLSCQqVKsJ6qqYlU1HIQABCEAAAhBAWLAGikqgUMIiH4MI7vI7JzZ5T0Vyw3fWiSxzT1xyjpQ13TDdJitDl8WljojNTFjY+Q3qOFxPneaxRxntgYR052FbDKTGZHtnTKdCRd3c7QqvdpHgCVCmTnIqVD6WLXVAAAIQgAAEyoYAwqJspqI2OlLOwkLNgCsm1A+LOqRjbru0Bwzp8JGrEca6ntLAPRbivwci8i4H29AXCYgVgwCIWjlxuRC++zp0BUFR5LBokY67tkm7c49F4B6OYNvhej0lTHd4GJLDa+OTwCghAAEIQAAC1UcAYVF9c1rWIyp3YWE0lON26ItMO91pUL7uRJx0lbTLGbWVtFK3HDdvZ4yMByAAAQhAAAJlTgBhUeYTVG3dQ1jkMqOZH8+qPAj6xCr38r3k7RdUWCjRc19z4Jjd5H2jJAQgAAEIQAAC5UcAYVF+c1LVPUJYZDe9bohR2tyKkM9FOprvleYnHpAbpmXWduGEhQoPy65PmY2A0hCAAAQgAAEIFJMAwqKYtGlLKk1YMGUQgAAEIAABCEAAAskIICyScaJUngggLPIEkmogAAEIQAACEIBAmRFAWJTZhFR7dxAW1T7DjA8CEIAABCAAgVolgLCo1Zkv0bgRFiUCT7MQgAAEIAABCECKFy81AAAgAElEQVSgwAQQFgUGTPV+AggLVgQEIAABCEAAAhCoTgIIi+qc17IdFcKibKeGjkEAAhCAAAQgAIGcCCAscsLHw5kSQFhkSozyEIAABCAAAQhAoDIIICwqY56qppcIi6qZSgYCAQhAAAIQgAAEfAQQFiyIohKoGGGx9yG56douuaWrXeb7CFm3X7evS/1y2aouaV/gLRQss0w6Q/UYys/tlK7bU61ZF9StDcxPurqs4vrZbbdY9albrpeuNM5zuO9FXQ7xjQX7vajDf1M3t3eX0WTRFQhAAAIQgIAIwoJVUFQClSEs1M3QbbJSgka8LRjEY+Daxq/XQNe3ZG9JlbFuzY4WBK6ACNyqrZ8Tv9hINFlBUaT7uE06grdv63LtInetlwfamhJVXbRCIa4G9iKiGN3bUob9LxooGoIABCAAAQiUDwGERfnMRU30pOyFhW+XPCAGtCG+WpYEDHSfkLCN9RafF8MSKhLybIiIXV77JXzCwjKkV1+fqdFseC5KWKg2494r4Yo0iioT20jPUgk7T9MQgAAEIACBGiWAsKjRiS/VsMtaWNiiovWu9XKn3C4Lb2tJE8JkUdQeh4eX+MN0vICNYkM/aYuHTlnycJu0+0KhlBi5V5qDXoZ0E2cSP7HiwfYEBMKwLC9LqrGUR8YSSdt8Xg7D73SbovnNsPl0Xr9a2tzQrtawByXd2MQk0LIVYGkbowAEIAABCEAAAhkSQFhkCIziuREoa2HhGZoVnpREWJgNcy+lYGiU816qjWWyVeVteI17Y15E+vwKo8hJ45Xw98/JD/G0FQhLCnkTnL56PC7efoiTK+K+bw5rSruyIsaRVtilrZgCEIAABCAAAQjkgwDCIh8UqSMxgUIJiy1btsgdd9whGzdulAULFsiKFStk7ty5ifsVLJhYWBhyLPzCwUq+DidJe3ffw+LEybsI5W7E5Go4HhC/5yN9uJPPMI8w3r3iwxIKKdGl8xy2tMpacbw2fi+CkWXGIVgxYsTjHfEn2mc9/TwIAQhAAAIQgEAWBBAWWUDjkewJFEpYLF26VIsK56XExapVq7LuaCJh4eRHBJKuw42GQ4X8u/7pvR5WnaYwJG9rEe+nMeLD3gWDp8Zbh3hzTVTfbxe5eYmsXmrnn/jejwgVy1BYWKFZEeFTEbkvWU8+D0IAAhCAAAQgkBUBhEVW2HgoWwKFEhbNzc2hLnV1dWXbTStvIi4UKrGosLrgqy+0w55UWKQrl52wCHkjTPkiPiHg8Uhc94jc9EWRO7/5PnnkUwul6+YuaZcOab6v2c05ySY8yyeX4kSFKhiZw5L19PMgBCAAAQhAAAJZEEBYZAGNR7InUChhUVSPRYaiIigsJJAY7acZl0dRCGGRIGxJdTAghlyPy+KfSfOaD+r7MpzfdUqb75jcXIRFrKfCAYfHIvsPJE9CAAIQgAAE8kgAYZFHmFSVnkChhEXRcizSiYoEOQrhGyPCgsGc8B1zbK3lF7Eu7wuc8BR7pGywv0n7bwuNZctXiiy2Lgi0BIRI67q14j1uN1thkUhUGERP+lVICQhAAAIQgAAECkEAYVEIqtQZSaBQwiLfyM2hUPbFebE5Fcku0fP31yAIQpfXJTtJKSMj3nhBXvpToay+O5cIevIe3Ds5/F6XjPpkg7H4S6IjaTkVKt+rn/ogAAEIQAAC2RFAWGTHjaeyJFDJwsK9Ids4dq8x7RjnTsF0dzZEeBq8l+epqhZ5bvyO4h95j8VKc69Nl/bZN1qn7rEw9d8kdMzCK3Nh4YgW8yDVPSOpm8K5xyLLjyKPQQACEIAABPJOAGGRd6RUGEegUoRF5c5ijRna3LxduUuVnkMAAhCAQNURQFhU3ZSW94AQFkWYnxoytvUdGi1eD0YR+NIEBCAAAQhAAAJGAggLFkZRCSAsioNbhx9tu0Wf1lS1L5VA7jnWtmrHycAgAAEIQAACFUIAYVEhE1Ut3URYVMtMMg4IQAACEIAABCDgJ4CwYEUUlQDCoqi4aQwCEIAABCAAAQgUjQDComioaUgRQFiwDiAAAQhAAAIQgEB1EkBYVOe8lu2oEBZlOzV0DAIQgAAEIAABCOREAGGREz4ezpQAwiJTYpSHAAQgAAEIQAAClUEAYVEZ81Q1vURYVM1UMhAIQAACEIAABCDgI4CwYEEUlQDCoqi4aQwCEIAABCAAAQgUjQDComioaUgRQFiwDiAAAQhAAAIQgEB1EkBYVOe8lu2oKkZYRN5e3S0PfWqhtK9LIV62qkvaF3iRB8ssk86udom+qs4uP7fTd6GdvuTutrWBuQzWFddWuK++ypZ72tPjbRe3Ne97zkOBMq13Jb3x+nnpaL5Xmp94QG6Y5vQpgom69G7pNunQZQuxjL19KUT91AkBCEAAAhCoXQIIi9qd+5KMvDKEhTI+22SlRBjx0iHrv3mDNCmC2hBeKV5x8fydzdK2JVVG/3x/tLhwBUTAmNfPiV9s+CfNNtI9/UnXlnreak88xrs13m2uULDHbxAe4pax2l59fXpxofp0b4tTziN2TOKl4MLCnjNu7C7J559GIQABCECgugkgLKp7fstudGUvLGyhYIELiAG9Y79algR2031Cwt7Vb/F5MSxDXUKeDRHxegF8hnYCw133VQLekJi21JDs9lICwREaLf56AnUHxZLGE8HDt+hCffR7UULenmIIC7H60HVz0NNUdh8XOgQBCEAAAhCoKAIIi4qarsrvbFkLC1tUqBCfO+V2WXhbwNiOwK89AA8vSXkxguWMYkP7Duxd/05Z8nCbtPtCodKH7KT3aIQ7bBIIlgcjTlhEiZw0IkZEwn10wr46pGNLu7R7vT+qu0Zh4XiQ7PEsSnmDTH0P/y7c/7RzVvkfNUYAAQhAAAIQKDoBhEXRkdd2g2UtLDxTYzS2jVNnzo/wFjXu9rshScqgXyZbVd6GV1j4PCdObV4PSspYtkSQkx0Rk88RKXDShULFC4tUCFUQkEl4eHh9cqvO6/B6T8LCIhyW5Qv3CnlNHI9IayjUy+cxSuJtqe2PKqOHAAQgAAEIZEwAYZExMh7IhUChhMWWLVvkjjvukI0bN8qCBQtkxYoVMnfu3Ky7mlhYGHIsnEa9ydfhBG+v0R0WJ86zodwNN1cjtYvvTaKOy7GIz7/whygFE7OjQ6ECwsBL3Oh98I/V6pNHBASeMc+DVwjt8ueH2IJBFq2VFifUKZuQsaxXDg9CAAIQgAAEapcAwqJ2574kIy+UsFi6dKkWFc5LiYtVq1ZlPcZEwsLJjzAlIftaDnoEgiFC6b0eVnVhg3plqO1wW+Fnddp56hUSR+GkcCdJPSU4UkIk6nQoM8PgWG2B5IQ3+YRFNBdviJUv3Eo9v+aD0iltbuK7OWQsQQ5L1quHByEAAQhAAAK1SQBhUZvzXrJRF0pYNDc3h8bU1dWV9TjTCovEosLqgq++qITmwHGz4c57DW0JnOTklI4wxiOToiPKm8KmfOFZystwi3Rd6z1Nyt/jZMIidbKWFiizV3qOm014XK6Hp9zZLD9b3KVzN5r1yU/vk0eMidpJxVzWS4gHIQABCEAAAjVHAGFRc1Ne2gEXSlgU1WORoagICgtl/LbdHzUPcXdeeI3hGRHHvZoN5mihlG3+ROqEKf8JWKlxJRYWTpK3CvNaJdLm3mOR0Ph38yXuFPni7SJfekBuEPsEr1VLZPXS8EleqcT59MfllvYTQ+sQgAAEIACByiGAsKicuaqKnhZKWBQtxyKdqIjwDEQlcNv+DOvSPY/HwlzenwxtPtnIHAoVfYJUlPHubyvxaVLeVZogxyJV3HvyUyrnwswhKIbsn+cuE9nSLHfqO0ZsDotaZa2YTuxKf6JVVXzgGAQEIAABCECgiAQQFkWETVMihRIW+WYblzQczmvwth6dnxBO4HaeMxj3ofsmDPX6ci5U3oQTOmS+2C/yMrsMcizcMRjuwwjPQZpToW4P3EXuhlqFT3TyMo8+YnatiCfnxEoMFzHmgHAqVL4/MtQHAQhAAAIQEIQFi6CoBCpZWHhPeQpDCx8F277OKeU1lE244/McnINkxXN/Q6qWQB6CsUxUQrenL96L+tSvTfUEjsCNFkoeP0To9vC48CbTUbGqrsA9FqEb0c03oIdvGPdQS3f3SFE/FTQGAQhAAAIQqA4CCIvqmMeKGUWlCIuKAVruHTUe9VrqTlsChpu3Sz0PtA8BCEAAAtVGAGFRbTNa5uNBWJT5BBWgeyok6d6WMkqSVmJHnxilcjF4QQACEIAABCCQLwIIi3yRpJ5EBBAWiTBVWSEVynSvND/xgNwwrdRDK6e+lJoF7UMAAhCAAATySwBhkV+e1JaGAMKCJQIBCEAAAhCAAASqkwDCojrntWxHhbAo26mhYxCAAAQgAAEIQCAnAgiLnPDxcKYEEBaZEqM8BCAAAQhAAAIQqAwCCIvKmKeq6SXComqmkoFAAAIQgAAEIAABHwGEBQuiqAQQFkXFTWMQgAAEIAABCECgaAQQFkVDTUOKAMKCdQABCEAAAhCAAASqkwDCojrntWxHhbAo26mhYxCAAAQgAAEIQCAnAgiLnPDxcKYEEBaZEqM8BCAAAQhAAAIQqAwCCIvKmKeq6WX5CotueehTC2X19ZndEN3deZOsnP2AtC8o7BSpdhY+vCQvt0XrurbdIl23zxdRt1AvXSmtd5nGbTFpn9tplS3Ay9eXAtRPlRCAAAQgAAEIFI8AwqJ4rGmprHMsshAWex+Sm65tl5ZVXQUXFnlbPLrPXXJLV7toqWALC5FW6QjdjF14YSFitdF1cwUxzNtkUBEEIAABCECgugggLKprPst+NFXlsag4YWEQT66wEJFFHQGPSDGEhS1u7mvOizem7D8AdBACEIAABCBQxQQQFlU8ueU4tMoSFs9LR3ObrHRAeg1vr0Gu3l+uwoVEl/9/7Z197F9Vnec/ohgI7jpK+rNSULEVZSmb8jDMoGbEMpQGBGVsZCPV3TB113HI/lE2KQjEGFDaZOSPDTPjLJXMOmWymCIGhWCVio8wPDZLfQi2GpXW+kOirjEQNbo5995z73m899zvw/3de3+vJiS033vPw+uce+7nfT6fz7ly526Ry437jN90WVtcL0chUh7UdWX3VOFHdihU3q5wPTUhS1kdX5QLTc9E1o8DcvOONXLttp1ityssLLK2bCtbatyTt+uAFVYV+LesTpHd2msiuj94Lfr4zNImCEAAAhCAQCoBhEUqKa6bCYHhCItCVBgG/pPbV8um27ZUBrHnsdBCpAorqoxw99+kCj0qypHSIC8Meqk8CCFhsdMMXyqEjidYjFEL5mloYfHNT8kb/tnpXxGmZOZY5P2Jtz1jJIYo0gLM4Bhqh3ffTGYbhUAAAhCAAAQg0CUBhEWXtKlrbt+xePrpp+WGG26Qxx57TM4++2y58cYb5ZRTTmlB3A4Tyg3oNcauuirK2X2PCQvT2+CJBhFx7suM6qedMCTnmpCwsD0DTWFLkd8NYfEeyXNGHizb794T8kiImKxOdLipvt369HnyoOjE83AuyyyT01sMOpdCAAIQgAAEIDBDAgiLGcKkqGYC8/JYXH755Zmo0H+UuLjzzjubG1ReYRq8Ej0NydpZjwiLUCiQmKFP1n1hY10nNetTqsKhUGboUJOwiNRjCouVWiQ8WIQ3OWU615bozBCrTJzocCt1/zUiH7pQvnh58W/W78bweOFRLYaOSyEAAQhAAAIQ6AUBhEUvhmH5NGJewmL16tUexIMHD7YAGxAWX43crnf0ZygsyjwOp0p9DGxXwkILmmu/qkK+tsj3zeNm3bwSq6061Mvg+NavyF9/WGT77W+Xr+iTn+RmWR1K1I6JlhYjyKUQgAAEIAABCCwtAYTF0vJfdrXPS1h05bGwBmyGwsL2cvjTojthUYVqyY7dcuF9m6rvWCQa/6VX5y/vl9Vf3pgloet/2y2b7BwM3VU8FstuLaDDEIAABCAwPgIIi/GNaa97NC9hMesci2DeQ5HMXH5EbybCIhbCZJ+UNL2wSMixWFlNHevkp6iHprjeFQXF37d8YKfIX+bhWnn7Rc776oPB736QY9Hrx5bGQQACEIAABJIIICySMHHRrAjMS1hM3z43qdg/FcpL6J6JsDA9BNXXr11hM72w0Ma98/XuqBeiECIqHMw90ck8FcpNaM8Gwj8dSyesPyjGqVrGoHEq1PQzmBIgAAEIQAACS00AYbHUI7DM6h+OsDANZD1IvlGcH0GrPy73BtkZ+Y5DPHm7KNv9joXzsbpZCIvcuI98x8L76rbxVe7QNzWM71joPBDD35EnvxvH5ZZiwykrv4fvWCyzZYDuQgACEIDASAkgLEY6sH3tVn+FRV+JzbJd4aNeZ1nDRGUprwlf3p4IHTdBAAIQgAAE+kQAYdGn0VgGbUFYLPEgZ16Lg3JV+dXrJW5Pkbdy8EN8dXupR4L6IQABCEAAAtMSQFhMS5D7WxFAWLTCNZeLs7CqA1dlpzUt9Z8+tWWpWVA/BCAAAQhAYOgEEBZDH8GBtR9hMbABo7kQgAAEIAABCEAgkQDCIhEUl82GAMJiNhwpBQIQgAAEIAABCPSNAMKibyMy8vYgLEY+wHQPAhCAAAQgAIFlSwBhsWyHfmk6jrBYGu7UCgEIQAACEIAABOZNAGExb8KUbxFAWDAhIAABCEAAAhCAwDgJICzGOa697RXCordDQ8MgAAEIQAACEIDAVAQQFlPh4+a2BBAWbYlxPQQgAAEIQAACEBgGAYTFMMZpNK1EWIxmKOkIBCAAAQhAAAIQsAggLJgQnRIYjLCIfqH6WfnMlX8u1361wrblTver0e41W2R37Zeui+tP2W19tC77eNy2B53xccuqq8tvq1XYB+z6QhPhye2r5dY1D8unNq0Q9f+bnr5ZHr79PbLCvTjjda2s8VhMMb0eu1lWXy4N7KYov6NbbW75mPCl8Y7gUw0EIAABCHRKAGHRKW4qG4aweFJuXr1JdkrEiBfDuM6M351iigvXAM/+fltcXJQCwjH0s/ukzvgvhIPRnqa61AzM6xO5+ZufkvesrJmTqm//sLoUEgiLyZ5fj1tUtE5WPndBAAIQgAAE+kIAYdGXkVgm7ei9sCiEQj4cjhjIDMIvyoWOQW4ZjsGd+1yoSGg3v7g+80tYwiIXDV+8KPcWBP8Ed/Rr6lKFFPXJjppys8r8chAWkz2kIW6mJ2iyUrkLAhCAAAQg0D8CCIv+jcmoW9RrYVGIivN2PCzb5Rr5821rksJwMg/AfReGQ4QMY94PE9LiYbdceN8mudYKhVKG/a2yusar0OzR8KdSrTgwLw+IllbCQt9/p8imy3eWJfthY9o7pC8xxFxqGaY4K4ox69Hjs/uiL8qmMrTsPN9jY4nK8+TmHWvk2m0HrOvc8DS/P5KHjN1WNORtN8vNp1wr17ohZCMJ8xr1YkXnIAABCECgNQGERWtk3DANgV4LC6NjuQGZIizC+REmo5hBXtWxRb6v8jZMYWEZuQGjWyqPRi6CdC5GTT5HizyIkGhpLyx2irytChvzwrQC3hOLu2aQUIYp2txQLz/UzA8hk6wuQ0SU/CsB4oWQBdrv9rGs2+hDPpoNnqVpHjLuhQAEIAABCCwRAYTFEoFfrtXOS1g8/fTTcsMNN8hjjz0mZ599ttx4441yyimnTIw5WVgEcix0pebudmynPg+P8sWJvtfL3ShzNaqdfuVh0eFSdTkWKfkXptF7wAmXai8s7N1+HYalRUCjp8c19lXjHHEULCN0jSsSrbLDYWc5Ly0sct4uE2ueBIVbQMRkkBNC3SaevdwIAQhAAAIQWBoCCIul4b5sa52XsLj88sszUaH/KHFx5513Tsw5SVjoEJzG05V8o9T2CDR7PXyD/5k8wdyrO2wA6x1y1zAOAop4NtoLC+dEJ6vchD6HwoVqvC6xMKWg+DCFhUROtDKvecbxaGhwZt5Ndo1/ilWM2yShbBNPaG6EAAQgAAEIdEAAYdEBZKqoCMxLWKxevdrDfPDgwYnRNwqLZFGRN8EP8TEN0AQjOy8lP+o2C5mS4A66fc0ZVf9Du/8xOhMLCyOxvVEUJOzYN5ZReTDKQDDlATrRFgqzExZVroiNLvdqvP0b4fC5mGcmOd9l4lnMjRCAAAQgAIFuCSAsuuW97Gubl7Do1GPRUlS4wkLM5F5vRtR988IUFidGTo2q+yZGSs6IH26km1gbuhTMUZi/xyJonKeES83KY2GOXyQhG4/Fsl/2AAABCEBg2RBAWCyboe5HR+clLDrLsWgSFRHPQP3utC8GwtfbCb9hQz8cCtUu7CYSTlVzkpHXlgRvQ+OOfWMZYa+Hm5/S6LFYmZBjURsuVQgociz6scjQCghAAAIQWDICCIslQ788K56XsJg1zXAoVJEwXZtTETtxyP6Int3egJfBO3EolATsCgD9pe3wh/1qv4nhAAwLkUgiciiBvVEURL6p4eU11Hk99NGuRn+No2d1UnuzsBCJnwpVle1/WDCSO2N8DJFToWb9ZFIeBCAAAQj0mQDCos+jM8K2DVlYuMnB9vCYxrw28PUVgW8mWDdHcizc7zN4R5aqQpy6gtfEErprJliNd8L6TkNWROybEPWiIK/d/Y6FUVaKOHH7n7XlKjn4liqxPUlYqKZYR/xukd3ZNzjsPrhzwDyRS9PkOxYjXLjoEgQgAAEIJBFAWCRh4qJZERiKsJhVf4dbDt9ZaDwOd4rB5cvbU8DjVghAAAIQ6C0BhEVvh2acDUNYDGhc1Q7+P6yOf1F8QF2pb2ooxG0CL08qj8wTdVCuOnitGOd2pd7NdRCAAAQgAIHeEkBY9HZoxtkwhMWwxnXZ7Ky7YWcqwMv5QOBsRi4PXTv4IfVhxNmUSCkQgAAEIACBvhBAWPRlJJZJOxAWy2Sg6SYEIAABCEAAAsuOAMJi2Q350nYYYbG0/KkdAhCAAAQgAAEIzIsAwmJeZCk3SABhwcSAAAQgAAEIQAAC4ySAsBjnuPa2VwiL3g4NDYMABCAAAQhAAAJTEUBYTIWPm9sSQFi0Jcb1EIAABCAAAQhAYBgEEBbDGKfRtBJhMZqhpCMQgAAEIAABCEDAIoCwYEJ0SgBh0SluKoMABCAAAQhAAAKdEUBYdIaaihQBhAXzAAIQgAAEIAABCIyTAMJinOPa214hLHo7NDQMAhCAAAQgAAEITEUAYTEVPm5uSwBh0ZYY10MAAhCAAAQgAIFhEEBYDGOcRtNKhMVohpKOQAACEIAABCAAAYsAwoIJ0SkBhEWnuKkMAhCAAAQgAAEIdEYAYdEZaipSBBAWzAMIQAACEIAABCAwTgIIi3GOa297hbDo7dDQMAhAAAIQgAAEIDAVAYTFVPi4uS0BhEVbYlwPAQhAAAIQgAAEhkEAYTGMcRpNKxEWoxlKOgIBCEAAAhCAAAQsAggLJkSnBPorLPbLrmt2yeIFW2Xr+QsBJk2/zxjjs3vllk/sk3VXb5X1KxZl7ydukcMbt8vm02ZcT2+Ky/nu99qzIBsyBnNu6Ld3yTX3nyBbr14v5ugvPnCL3PKlxaLytbJ5+2ZZm9wUp0+nb5btV5h3278vxOae17YYK5FoGclt5kIIQAACEIDA5AQQFpOz484JCPReWKxYkIWNWx0DPjfs9zy7VIbbchEWe+QEV0Qoo/pfFucrLrI69ous2GAJi1xUSFV3JvYOy4YkceEK0XwM963TwtX9e369vM8Rj5G2uY9e3taFlsJnggeYWyAAAQhAAAI1BBAWTI9OCfRdWMgFG2TxyIJsNXeWlUH56cOyIPtlsTQMFbb4jrMy9HbJOln40p5sF35tZjBWAiWD7hiy1kCUHovNIp/ORY36U+1Ix3fDMyPzyAbZLLtk11P5far+DUeM3Xdz9zyra4/offml2fVW/QkICxHJ+rNvnWH0N3BM7o9muCBrTxfZf8SvoxICOcf9d1wje1bGvFrGCGaCQGxD3/Q8BH7X45Z7Nera5jyyRX8XXFHS6ZNNZRCAAAQgAAERhAWzoFMCvRcW79sqJ9y/RxaurkJecpGwQdbt22XsOLs70vbfvd1ucXeocyN1l7jhMcVw1IZCubvbdtk6fCcXM4VhrsJ5tJiwynbLiuycz32WxIWFWJ6CJo5t+rNf9j6wIOvPX4iKFzf8rHbMGhiZAkk8sSQiltioa5td0TRtmvuwUgEEIAABCCwrAgiLZTXcS9/Z/guLfGdf7Urn+QzKkN0l8v7cc6B3sP1ddNswXHANx2AMf5MxHc6xsHe2TSGSh+l4dVtCQvdJ52zMX0hkhq/ynNR5aLId+rDHIt+9L35bDOVCVL+v/b+udyNtzofG0wsv0p4QL1cipQ6bc9MYmpkYwbmmq/TGNqUtXAMBCEAAAhCYDwGExXy4UmqEwBCExeaFvXLLniIcKguDEtl89VrZb8TIB3eJjZ1117i3k4BNOJHk5BqPRWmoe4zz5OKwsDBzA+ycDattExnNNdPdCUvSXhT/jjRhkQmHMpna57iwp8YLVNPMmPFusV6xQTav2ye7jmxwkrCbHvcirMlgOythUSs6mprF7xCAAAQgAIEZE0BYzBgoxdUTGISwyHIhlJdiqyhDVoUrbT1frOTbiYSFlSfQMFOahEUshCqUk+AlHUeSwXWisJXLMf2MntpjUSPY3NZNGhaUaqAn51iUDfNFhfqpyeOV5rHww8KmHy1KgAAEIAABCExOAGExOTvunIDAMIRFbvjleRV7MoGhj3ydKhTKTeat41cjLJqMYO/3VGFRtKep/AmGPeGWxOTtUFK0UfqkbU+7r2XYWOGtkdAxso3J21Wnom0jDCphXnEJBCAAAQh0SQBh0SVt6pKhCIs8YXiPLJZ5AeHjQavvXgSSt0MnGa00krXrjOSE5G3zmxu1icG1wqI+Eby7KRsRFt5xs8WJUFGOk/UnmmNhjGHmDTliH0kb5+Mm97tXJh43G/NuqOIaRGHVaj4AACAASURBVFZ3Y0dNEIAABCAAgZwAwoKZ0CmBwQgL7xSnUNhJ/XGz9hGpCrP7YbOaD645u9FlHoR1slN1RKyZGN3aY2GEQGWTwc0FKI3rpm8xTDOVXDa6rBCjBo5OXofZn1gLk3IsxG5LnZcjnlNjlhGfP2Y7Y/WkeVmmGRPuhQAEIAABCLQjgLBox4urpyTQX2ExZce4fRkSWJS9d+yXtVfYX+tehiDoMgQgAAEIQACPBXOgewIIi+6ZU+OcCHx7V/Yhwq3nL8ypAoqFAAQgAAEIDIsAHothjdfgW4uwGPwQ0gEIQAACEIAABCAQJICwYGJ0SgBh0SluKoMABCAAAQhAAAKdEUBYdIaaihQBhAXzAAIQgAAEIAABCIyTAMJinOPa214hLHo7NDQMAhCAAAQgAAEITEUAYTEVPm5uSwBh0ZYY10MAAhCAAAQgAIFhEEBYDGOcRtNKhMVohpKOQAACEIAABCAAAYsAwoIJ0SkBhEWnuKkMAhCAAAQgAAEIdEYAYdEZaipSBBAWzAMIQAACEIAABCAwTgIIi3GOa297hbDo7dDQMAhAAAIQgAAEIDAVAYTFVPi4uS0BhEVbYlwPAQhAAAIQgAAEhkEAYTGMcRpNKxEWoxlKOgIBCEAAAhCAAAQsAggLJkSnBBAWneKmMghAAAIQgAAEINAZAYRFZ6ipSBFAWDAPIAABCEAAAhCAwDgJICzGOa697RXCordDQ8MgAAEIQAACEIDAVAQQFlPh4+a2BBAWbYlxPQQgAAEIQAACEBgGAYTFMMZpNK1EWIxmKOkIBCAAAQhAAAIQsAggLJgQnRJAWHSKm8ogAAEIQAACEIBAZwQQFp2hpiJFAGHBPIAABCAAAQhAAALjJICwGOe49rZXCIveDg0NgwAEIAABCEAAAlMRQFhMhY+b2xJAWLQlxvUQgAAEIAABCEBgGAQQFsMYp9G0EmExmqGkIxCAAAQgAAEIQMAigLBgQnRKAGHRKW4qgwAEIAABCEAAAp0RQFh0hpqKFAGEBfMAAhCAAAQgAAEIjJMAwmKc49rbXiEsejs0NAwCEIAABCAAAQhMRQBhMRU+bm5LAGHRlhjXQwACEIAABCAAgWEQQFgMY5xG08pZCYvF3V+QM658oZHLRbf/hdy2SeTu//w1uUpeI0/+73NkofGuKS549Cuy6vznjAKOl3v+39vlLKfIx3fslks/5teTtzfewvy+Y+TW775DLltV085Dj8gHTv2xSEN5E/c0K/838sFA39wy87E6Lsghv/a78j///bflqXm1NdjJxaQ5UT/PEsZhYsBDuzGN56x7ZT1Hl9U834nPpZ6LO8qGhp9fqx9Z2eLM74LH3fEe1z/r+TOx47rT5NC2U2eNTfJ5Lc3rSGLNsy6vvtr4XAutq9se2CT//U+dEtWY3XrcHN8Hevwb1v/g+M537C0SSe+JvC/3XVL/bmp+Jyc8S4nzTVq8f1KL5LrZEUBYzI4lJSUQGLWw8IwXDcQ1QONGR5qwUOXWGLXFy+I+EWkqL2HIwmZ5o1iobhuvsMj7GDRcJgU72PuWQFi4z1vMCE9+LguDzhuDGoOofNbcaxAW85vKobkWG7uiFc7cyATId+a70RQXW+bcCMytJGN/RnST6uqfsGh+p8yID8VMRABhMRE2bpqUwKyEhVd/YTyEjbwujB79srAN/nIXx3yxFYv56aGdtAaw2mNx0WUviER2kLI6Py9y0d0vzM1j0WZhb7627x6LiLdFG6x1O+WTPiiDu6+LZ8yBUvvM62vTn0v9rJpiPPRvZSsswZK6G1sYwI1zZr671rP2MMy6vPrp78+14DqbFaIFh70udyEs8l31gNc4+/dFuej24+SqK5/zNiY6ZTlzYVHnmZ7dotb8TpldXZTUngDCoj0z7piCwNILi38n/0eFGBR9CO/ou7tfCUZDdIEOGFyZQfKbicIQcmFxvNx6+2/kqs8vBFz5eX0/ueQ18tSVoVColL75u62VYPN/a/KKNL8EQsKirg3mBEzpj4h4RuBp8uOE8LimtuvxsMLdAjvkPqOU/iWMgxPeFzaEi3L+gxlW08StuufJ1QeLsEPDOEvimdLH2GJS3z4/5CXyjCY/lzFhFP73sv7rTpN75NvZMxkKeXR7lxzKqA1iY0OiMjhXy09OrdYwCYqUevau8RozZsP/bo+NWhv+04/CoVXuOIU2frwQmoTwr6xcqeZz8DnU8K058FweYmYMjNmmUDiP3eZqrfrgwa8V4ayxsQ+Lw2pNWSnfDISAeqKncT2pe1abnsG8jVK7ydXGY9FGWEyyBr1U/svG38o/318NYH24s/v8Gn+/6jdyhhG2PDNbYAr7aCy3IizGMpID6cfSCovjZZs8JzucuGfrxZEcNpEK3DfqyhfLAyKXlgtbWrx++QL97nHySbXr5eZa6NjT7HdHWCT1LR7CkXPqQlg0taFgn9QfKeLJnXycy4q50JB301ZY1MUZVy+ulP41XxMy+kyDt4zNd43rJG76BXxM5vlSYXXagJVQfpPHs7n90ScooX3JwiJaiftcxj0EoTnw+I6viGzLc6dqjVqz/qJfTUI8v8VvT20Mu2WMx8OC9Fo3sbAwwiyrrh0j264T2fExM2cj3oaQR8gbpgZxodp/nZxT5qOl7/L77dJMYnlvqm3VO6IQFpcdI/cpj7D6U9PWkGfEFEX+7/a4t1pPxH1WXyffVJsngTwfe6PoEZGP1+XszUFYJDzjIqE1aEE+LovyYaNPEwmLSO7TfG2BVJth+NchLIY/hoPqwZIKC7WYmLt7enErXwyVMWQtMPplmrCT5g6GfjGY5aW9wMLDWhkx+Y67m1BXvrQ2/9pxw0f65obzBHd4Y0ZO2u5Uk3HuJW8ntSF1rEKhEIbR2xCSUtv26PxxdjDd+ZPSvxbXVCF1ptFktMHykCXOA/1Sv9vN00nkmdL+4BRPbV/lhZokx8V7LmtCQpqM1jRhofuV5tmoFxZmGXo8qn8LhwXZIVi5OKyEQKrHQq9dYXFQbY6E2+AyqPMGpXLSk8gVsvX3Rw16dz3wxGD1jCXNO887bXtnPe5WmGxkznjvo6rvlmid+Bn03mIzSN42xyP1GY/0S/Rmkfn+Cc+lSpzofBpjnpjv8w5sgUEZalM2FmExJUBub0dgaYWF+7JxDOZG4yLNkC6JeIuV+kUvbI6HIjFe3zRixEtANNzaJzjxvTXiyArPkPy+bIe6Rkg1i4VqXjRf64RCmbuisTakjlX0urRY99pd4qyLdZ4mZ3dU96VF/+rHITR/dex2FWpnGVGp82BVvVHjnzbm8EzpY2jpSG7fFMIi9Fw2zqf4CUpJwqKVt6LeY+EatHb9aQJmMo9FzHjTXhv9LMSv03kHuRg2xUBbIRF570Q8Ku4peo05Fk45lcGetm6UrbOEgp6zRhis83v9WhlZT8p3SmRDo2Etb36Dt/FYxE5qNNqW/IzH57LPqa2w6NgWaIY8qisQFqMazv53ZkmFhRf24ixGUfes5poWrqSuLr0SjUma1ZilxF9bRoS7G5b9vTj20jWU3BecOVWccoIeFacf7sIeMsD1y7i1sDD5me0MeZuiU74Yq8P58b/+7mKN8WOUWS8s4ie6ZILA/WO0P4Vx8jX6dJty/PPY7TxuOizaggcHhDwb7jMTTZj2eaa032PUYp7qvJmkneOiouhzOWdhkSQ+LBgxL6EvcGyR4IZ4hR+QyYRFU7iYbls8DEq3pjTUg2tu+jrb+MYzBILnNXZPhapb/8sNjjiDCOn8WOsivynjbuXG2ePlCZ6gUCpqKteTJsHntKzFOym/s42wSNh8S37G4/2aWlh0aAs0ztERXoCwGOGg9rlL4xcWcfdt07g0hVxUgkUbtLbRaMbueieSJC/mRSuDLzQ33KJ6iTQLi5oz82NGXV0bUkXgTIRFwssyw2YbVG5c9g73hd7AOCuy6RpDDLxml05oPb4yZoqQuFJIJM+DyEu9hbBIar/7UCS3r63Houm5dASYJy7jc6BZNLQ1Ro25FEzetuPhBy0sDMPVzQVoIxjr11aff70Bbwgbb3e9/VhWYqLIebAOUSg2oTKRk/9ehbemricNmyRNa0jTiwlhESA0Q/HbyH94FyAshjdmg25xr4VFnVGTRD0h/rZmZ7TZQPETRct7imRt14AsQ1aS3c/hjuqdXjv5M9HgbggDCeWhhFphtaEI9Wo8sncmoVCJ/YzNH82+YafQZdzIQH30q6zzL+SkWyujRBsz91yyKJeaHydMngcRY2VKno19TG5fG2GR8FyWiaLutw2aPVuNz21UjNUtKlN6LO6uDy3yNjEibbS9qE07404olGNAJy2h6qJgCGnN3TVzJr8r4k0zPRZeLkRRn9eW9sIi789v5NYHFuS+838s3poV+z15PWmeoya9xmfQQz0fj8V9gTDX1PkW8oKHn0M3dC0xZGpqWyB5to/yQoTFKIe1v53qtbCI5T/EYlgdzCmhTFWOhf1htXCyoz+O3uJZvJTyU1kMA9gzABMT5iIiIDV0IjjzIuEI2bWl58E/ytQ9PSe4M3t37OOD2rAK9duI7Z4medvtbNDAMXYddV0pjAtPSz0D02hSJ8JIdUqY6dGxXuCJ86DJ0L7bnL8Bnil9DH45PrV96cIi7bk0whcNXmXoVNPJPzXHzaZ4Iv3nZlJhYZyCFhz3/Hl5y0PO8bABY77yQtYnZdddF56/LxShiZF8hZrNl/CbzZh/gXEKra3hdfQ5+4Oi5k7/xKFQqsVF7tt1x2cnZ3nHEmsj1v09dT2JPasTP4Mu5RkLC+NgiOApTAkhXqFnyhdMoXU+UVhMaQv01wLrpmUIi244U0tBoN/Cwv3egT1stcdE1sXCZsW4p/Q8F5gTze5Vf1fGMFwDH+GzkmxrwofqvlNRNtQwws3Qp5TjM5uSoO0yjBeCSykxz8IqL9TvGR03azevpt3qQveFGTrysNU1ee0V20CCZOjL4G3mQeg43iSeiWMYWhmT2pcoLNo8l04oW9W0hBOGaoRFo0cj+HaYXFi4IXlW8cUa4RtmobyI1GNkU68rWhJZR2wMzWuhdX2rcTZEZPl8NOSFTCUsmnLuYsKo5XoSyxuoXWdSTJNZC4v696z3LgqsQcH3T5t1qSnHwtr08hmlvPNSyI71GoTFWEe2p/3qvbBQ3AIvqaZ43ybD2RIWwTrSTkUJGSlB13Zy3kKo3sALzdsJDOzEN8254Ms/ZkCktKHFWFl1qz7P5gN5fpddAyXvX5b/8DGzryn9S7kmFjqi763/cFyVZO5e1yZuO8Yzsf2heePNlUA/EkKMWj+Xnrhofi7rhUO7MJUKxTTCIpObeZ6Nd97/giFGnbwni3nEs5HfbZUd/0Be2vj7Y9TMPLbUBA8MCHmbQt6I4Jwr1okytGyCUChD/McMUs3A/z1lPambY2ljUL90z0FYJL0D6/oVfv9YcykTsEVeSykkUj0WBZEJbIGm1+By+B1hsRxGuUd9nJuw6FEfaQoEIAABCEBgHATShMU4+kovZkEAYTELipSRTABhkYyKCyEAAQhAAAJLTABhscQDMLjqERaDG7JhNxhhMezxo/UQgAAEILCcCCAsltNoz6KvCItZUKSMZAIIi2RUXAgBCEAAAhBYYgIIiyUegMFVj7AY3JANu8EIi2GPH62HAAQgAAEIQAACMQIIC+ZGpwQQFp3ipjIIQAACEIAABCDQGQGERWeoqUgRQFgwDyAAAQhAAAIQgMA4CSAsxjmuve0VwqK3Q0PDIAABCEAAAhCAwFQEEBZT4ePmtgQQFm2JcT0EIAABCEAAAhAYBgGExTDGaTStRFiMZijpCAQgAAEIQAACELAIICyYEJ0SmKmwePLj8qJP7sza/1eX/pvcdfGKVn05cu+V8upDV8kf/+uZre4b5MVHPiPv/keRv//oe2Sl+v+PXCOfLTrisTO4ipwnd3z0dnnvykCv1XWfWyM/VWVmPz8hH/tvm+T6wKVWHWZbymvVvbfKyW5dTW0VkYf+1+tl75/+QK47Y4KRKduyRj5l1p/Ve7+8O9b3Cary+Jy12557Fve8gknm9URNq70pMjazryipRDXebxaHnXFn0+9JlYQummJOZGvNIxuNZ8WuoOn3ids8khun5ZPdf8+DBQ1/TbN/3yLf+qcPy7keu2flXz/yZ/LDdxlrTeCZzW+rWTdrxmTc76Sc3xVHFIAY49lO2LmtBbqZwXfZbPswxNIQFkMctQG3eZbCQi0af7eqvaAo14RlJCzUC+tvZYfcddZXMlFx5gf1yzEXA6L/7hpP2YtT/BetfqGu3B41lhTn/IW9xrq/bEspBLUgcV7GhaiItjUbSHXv/bI+aAg0PyhVW35iC5spjMhwrXkfnygFcP6Sveucav5OJZCauzrFFQiLDN4Uc6LJMG76fYrBG8Wt0/Dx1iB3TXP+Hq6rMopvKtfOENriulVx4Vs3IKMWFtnzc0D+x4Rr9SQTed7Cwn+XTdLK8d2DsBjfmPa6R7MRFubOh7n74fy7uSNc7Cy8e9U1csXjInLCmSKHn8hZFcbxD92dUMuQKIyrS9fIFffkXhJ/18XZsXd3pJ2Rqd1Fq/Ea5IJqt7z7kU3F7k9ukJ98z+vlzapv3k634rJN5G9ul/WP+zun5svMX4jdXbpKBNx0lsj1h+K7sLkhZooY1bKqLcoLktX3uMhfnbVF5PEDlocg9IL3XryK06MbJ/Q66bZcJT/8SOVpyQyHV+ceizNVHx8vdjpdEeXsVtYaHCGBZnl8bC4pD/Fk80DvGIqIMz/1WNhz257TsT5688Yxwut3jJ3n1uVsea22yE1n7ZTrGz0WW+Smx9V1+R+r3Y4XzNtdjnnJgqJ7Z+VV8navq13ZfC6vkZtkp1yf7djabfLmepu5lYnrW+XkD26Uuz5ZeCIb5qq9dtWtW5HfvPnsbFAUmwrZZka2gWCXY3ricuNso5x5zzXZeOVjZV5/nrhrTXiuxg19U8Dna5D2PPgCP29r5T0t5+5Z+ZwqN2EC1YU2UrzLIvPLekbK8XPfdaYXM99UOfnSA3KF8sYENnm8eRUQx+aGhs3VXiOy61ZtlyfuUXMsf+dk75MaT1DZd2c+q/H/e9kWGPeGtaAYu9zrUb27S4d601oxp/dq0KOfsoiP9BqExUgHtq/dmo2wyHtneyzcnSLn78WCI0bIlGuk1htHxYvOXfDLnSn3xRp6YRmjUrdrlv12oApBcv6eL/7V7n5pnOu+uWU3uGurfp/k7aJrzlXoyRPyr/eeJO+9eEXujagJ7wjuFjlteejez8jJF+vwrObQI7fMqXb5rbY4u/L6BVUa347HIcS4ZeiUze8J+dhHbpUnjjwYD1FzHup286D++XDH0mtbKEzNaE/ts/NTx+tlsQt7bsr55opTbRjUiHaXi2XseWK34CLa8+Y+x8bfC7GZhcdlfYo/o6UhXbRTG42lQe20w+Ldem5pI7wSMhmDQ0Wf3PVEG/lZ29xn3hwPcdYD8zfHw1eMSyUYTKHseuvsv+dsxAi5dK7Xz2Kx9oqz7jStQ/670BxjXxBp4aHFyJF7PyM/vPg9cm7BLS4sQmW5tdfMrzMKD28Znut7P2xWxbjXbWA5XgI9DyuhXXl8xZwzqtnFmOpr8+fKCGFq8PyEBVXlsfDHvWEtKESF6+VNXis6fq/21Qbrol0Iiy4oU0dJYG7CIrQjbO7OiB8zP4mwMF8q5gste9m5+RpR12+d6Aj/ZhpunhEX3D008hXqdvWtHaxADLEOZwrkotS+0GNhI7G2pISZeNe03+W3HkWrLSFhYQsdV4BZsdY1nMKPv2NgRMK+qtApv5RW88A17lVxBs+QJ6uqsTkUqpWwMLtieW30D1V9oXY1hTc0eU9ckt5zHBPLmlfhGahC9MIjbLYj9KyEf3+77HXj+BvnVsCgbXiemjYT8h7Vb46YGzuZ1+HQGpFDa6o8riKnyxUCWdHGmnWyu0ERWMuTxyjhXZsimu1NK3NeGmGjTl1pAqdefHgeWW+ymu+xFCFjr+nZRoxskeul8PLWenzt8pvXmwb4IZFjPmsNa0Em5q2cPlVf6lrRvGnW3D9nHZzKW54wUQd8CcJiwIM3xKbPS1iEF3VjIZizsMjCqIowJHtcQklqdS+E8G/mCye4AHpJ1JWwiO7qe16c2QmL2Eu2vi01HouAxykzjHVC+gQPg92WNsJCoknqbnhRnai4viFUzjS+/ETSIozMDAnyXsz1L1075EPveqsWu4mnUwqLlXZ4gxmWZIV/WLCM8D4n7KnJ+EoTFmZ/a8IhzTY5YRbBBF83zMr0WDjiPGwsq0MEwgcgxOdWaHxiYqM6tKEszwwPqQuhcn6rxkEZbSrUUoUU5vlOSizoMKio57KIt3eFRXDtsOZ23VytXwjC3hH/0Ij2wqLBQ200y5rzzhoQm9vaK50Xo5/PFGFhevaVl+l+Wf/RNfJ3xbqp3lvuwRfuM2l5LKxnMf5cB0ehQVg0rQV22JVZQ8paka/ZrrdpLu/VCd5FY7sFYTG2Ee15f0YtLGrivu1h6VJYVK5uyzgNGeqRHcrYDnF8hy72ko20RcGp22ENtjUPG6hiuNtOfLct7YVFNCQiYlzmLUwIX9BdKV/EG2WvaWzGcoKmEha6UtNY0KLYZJNokEfGszKQjBjtluF0lTHgCLzkXKnccNdhO+Y89vKsAsJCeSrWP+qcTGWMecgQCxmMdcKi3dxSHFzj2FhjshCuXFDEjUT9DBbCwxW95pzWv1nzMxcUKpxGGarrH71Sfnhpfprc7IVFfK5m4TzlBo8tkH1RUT2PNu+69SvisWic7wHBbgg6ay4aArR8XrSos+rx3yNBAaJ3+v9G5G8zQaG8YkoI7hD5x9vk5I/mJ2BVhr353Ff9rfMUBp/rMveimHfZPHRCoYxnv8nj0/R7qH3uWjE7YVHzLmv7Khrh9QiLEQ5qn7s0L2ER3N3tOhSqxkCyx2QOoVAxj4V6qbjJzU7srNk2f3EOezEyLRDLsWgbBlUnLKJtnWUYlDYwDOMs0Ie08JGapy8ikKIsg6EBVfmtPFcNoVB+8qFptEzrsXCZGPP/hNvCp44VtzSFEIVoN4ZlOeEUyWE23npSHUwQEg7ThELZycZNK3p9KFS20+t4S2rDyUJhpboJXn7MNpFz1sgVh/LQmlzsb5QzHxH56+IY6qgHojhtrm0olH/ydfPOfW74hrzHzcnbFf14PU1Gb90IevOvHKvAc9cgLML15EawSvK+q0imz7y1KhH70Bq5KztuPbTO2/2tnTNZxQ1em5RQqNAJhMG55/e0fq2YMBSqzXu16TFdRr8jLJbRYPehq3MTFvq0iDKZOpS8bYfauMZAvmNTHY2av4zibmd7IcsXYTMmvvZlU5eg2ZAY2sagVEaFtavvxfI7s8I1qGuMjGj/IvfUehhCYqS2rdPtGPltaeOxOLOIETeSd5teqoWnIpoz4fU10VhKDIV6rw5Hijwf3lhaY9gsLGqfHVfUWGPtJ6jamwQOh9TkbZOLWV8wkXyncaKOy90wlrKjmqs1xOxzMJxH7dg6ydtlGJiTSGrx95Ktm8JsCi+SEapUJ2rKnelg8rbpYfCNMXft0TvVZdK2l8RdeQWquW+vlf464vRXe0siydtNIYPu3PTeg856FV+3489ks9Gta62ZX/pADEtYmB4S7S1sFwqlDX51kpKef3oOVGGJ7hyrPJdRL1fdOyz03aMmYeG9w+1cnHMbf29YK1KStxPXU++92gfjqkdtQFj0aDCWQ1PmJyyqHZPyKDr3uFn31J7Sva93styY0d0in9S72P5LxXsBuSEwZkxyLCHRdRfrj7yZcc9OzHu6sFCu7vyYWb0jbbvKjRnntVUfqRv/0FPsBRz+9wYPQ8xDEMpbUW191wF5teOJceu1/26+ONVpNzYXRcIykhwjsvzdePGUBlqBse5jdu61FXljF9WZP00fx0ufB3r87fltx+w7v4XmnDoWOPohyrpnp2Kr+20fW+uEV7kfzzK5rNwud6gjoxuPmzW+I+DMLesZ0HPJPOEpFsrmzVFTFOVGuLn2/HTVreVGRSY8Dm2UOw5dU17j5Zq4YSHG2lA/F4q16awtcr06DlX9sfIh/HE323Zu3bpV95uqxxNBMePbHmP3uFn/dDnz+i1yhzpSteRTP1ft96g7t6pfvTaUvGMfb4v1rUn4OW92a213jn1230neeyA/GjsXaSpnIp5MbtbqiauajRz94dSbPvhvcvLn/kyuKDYjQuLJfZ/UHrndKCwqEVp9ZNUdiynXijm9V5eD7damjwiLNrS4dmoCsxQWUzeGAiAAAQgMnkCzd2vwXaQDEIDAYAggLAYzVONoKMJiHONILyAAgb4QQFj0ZSRoBwQgIIKwYBZ0SgBh0SluKoMABEZPAGEx+iGmgxAYEAGExYAGawxNRViMYRTpAwQgAAEIQAACEPAJICyYFZ0SQFh0ipvKIAABCEAAAhCAQGcEEBadoaYiRQBhwTyAAAQgAAEIQAAC4ySAsBjnuPa2VwiL3g4NDYMABCAAAQhAAAJTEUBYTIWPm9sSQFi0Jcb1EIAABCAAAQhAYBgEEBbDGKfRtBJhMZqhpCMQgAAEIAABCEDAIoCwYEJ0SgBh0SluKoMABCAAAQhAAAKdEUBYdIaaihQBhAXzAAIQgAAEIAABCIyTAMJinOPa214hLHo7NDQMAhCAAAQgAAEITEUAYTEVPm5uSwBh0ZYY10MAAhCAAAQgAIFhEEBYDGOcRtNKhMVohpKOQAACEIAABCAAAYsAwoIJ0SkBhEWnuKkMAhCAAAQgAAEIdEYAYdEZaipSBBAWzAMIQAACEIAABCAwTgIIi3GOa297hbDo7dDQMAhAAAIQgAAEIDAVAYTFVPi4uS0BhEVbYlwPAQhAAAIQgAAEhkEAYTGMcRpNKxEWoxlKOgIBCEAAAhCAAAQsAggLJkSnBBAWerRHjQAACaBJREFUneKmMghAAAIQgAAEINAZAYRFZ6ipSBFQwuKZZ56RVatWyUte8hKgQAACEIAABCAAAQiMgMDvf/97OXTokJx44ony4he/uHWPXvTHP/7xj63v4oZlTUAJi2effVbU5HvVq14lRx999LLmQechAAEIQAACEIDA0An87ne/k5/97GfZpvGKFSsQFkMf0KG0/w9/+IO88MILcuTIEfnlL3+ZCQz06VBGj3ZCAAIQgAAEIAABm8CLXvSiTFD8yZ/8iaxcuVKOOeYYOeqoo1pjwmPRGhk3KBGhVO3zzz+fCQyEBXMCAhCAAAQgAAEIDJeAFhZKUBx77LFZNIr6t7Z/EBZtiXF9RkB5LZSgUP+p/8djwcSAAAQgAAEIQAACwySgRITyUCivhfpvEm+F6jnCYpjj34tWKzGh/+tFg2gEBCAAAQhAAAIQgMBEBJS40P9NVADCYlJs3AcBCEAAAhCAAAQgAAEImATwWDAfIAABCEAAAhAYBIHFxcXs4JDnnnsua+/xxx+fJZouLCwMov00cjoC3//+9+XAgQNJhbzuda+TU089NelaLpodAYTF7FhSEgQgAAEIQAACcyCgDgx56KGH5ODBg8HSX//618ub3/zmyY8///YuueZfFmXD1Vtl/QpdxaLs/cQtcnjjdtl82mw6tf+Oa2TPyq2y9XxXCO2XXdfskROy+mvqfXav3PKJw7Jh+2ZZO5smTVGK2U6z/VMU2XDr5z73OfnFL36RVMErXvEKede73pV0rRqXXU+5ly448yGpqPBF2fwS2azGTf3//SfI1qvXy9RyuFfzIe86wmKKecKtEIAABCAAAQjMl4ASFZ///OflV7/6VVaR8k686U1vyv7/e9/7nigvhvrz8pe/XC655JIJxIUykHfJ4ZUiiys3G0Z/D4XFfFG3LL17YXH33Xdnx9ybf84999ws3/Phhx+2/l0dm3rZZZcl9SkTFrJZtl8xJ7mGsEgaBy6CAAQgAAEIQAACcyWwd+9e+dGPfpTVoY1FJTLUx1pf+cpXimlsKs/F2972tnbtUbu+nxbZ/H6RXZY3oDCc122QxS/tESVfFi4wvA3ZbnH+7yJr891oEbG9EpXxveHILXLLl/KrrXIkv2bPs9kvsuHqzSKfvkUOh+o1d6it+iO769k1+0RWLMris0UbI+2WSHmx/mw+Tfdtq5xwv9l+0+vTbiiarl4yYZEJg/1581ZsMLwN5tiJrH2f4d0yeK49fa3sf8r2WGxYuUf2ZF6Sau6IKM/PLilqEjndFDvmb+ZYVh6sTCAdMdvXRHT2v+OxmD1TSoQABCAAAQhAYAYEfv7zn2feCv3nnHPOkVWrVmX/po47V6Euhw8flkceeSS7RJ1os2nTJnnZy16WXPviA7dku9UqPEkZZvvWaeNQG42mEbdP1mXhSrmRt1gIDdOgW7TCnWyvR5tQqD1SGIhmmJboUKgNsmiGaalr9q3zd9wL43ahNHjzdkvx96rda2V/pLxmYaF4dRMKtSTCohBn+bgXc2JlbvBbng4rnC4wP54q5lEhUrS4rMpYyATmvnWFeA3Uq8Py1Jy95cgG2b5hsQyNk2iYXfKjMJMLERYzwUghEIAABCAAAQjMmsCTTz4p+/btixb7zne+Uw4dOiSPPfaYJT5OOy01KSIPg5L3F7vsloGeG5GloWd6I/7jfjvXwTACF/aYeRSTC4uqXsNojwmLGCHLOBURMyRH3VN6QByhYpTXd2Fx4oknZq195plnLAqtQ6GcHAvtfciM+H3rKi9FmSOxIHsMkSaF5ykz/hecXBjT0xQdAzdvJjTuzjVFuesuWJQ9SmjMK5SrxYONsGgBi0shAAEIQAACEOiOwNe//vXoKUAqWVt5L77whS/I888/XzbqlFNOkbe85S1pjbTCf/QtOjTFz7EojeyVe6pk3Oy2ygiclbCoksZjBmYgNMbttZvca4b0lNfqMKpwectGWERyLDJhUYSwVXjVHFkn+8ywpeLHzBPhzg9XWJjJ257oKAOhitC4rbJ+0Uj+Nse4mL9ywQZZ+NJhWdeDpH6ERdrSw1UQgAAEIAABCHRM4Bvf+IaoI0bdPyeddFKWS7F792554YUXrJ/f8IY3yFvf+takloaSditDWhyPheHBSPZY+KFH7U+FSti5jp00FBIWKScSGeXZoV1mf/qRvK28Uyp5+zvf+Y415q09FnXCIugNqAn/crnXeSxKD0YuVHSYmilW15eeqrDHQp0StqDDo5bYa4GwSFp6uAgCEIAABCAAga4J7N+/Xx599FGvWuWROPbYY+XLX/6y99u6devkjDPOSGiqbfTrG6rQlzzvoMx1sMKK6nMsygTawkOgw2ra5FjUeyyUEaqPpy1CnKI5FubxtHaf8934hWL3PVyelRBs9acfwiI20Or0sIsvvjhhHuQJ99FToZxwMjefprzPymexw+jy42ztHAtzTuRliJX/ko+NFEfeBsZNhWdZBw50k+fSBBRh0USI3yEAAQhAAAIQWBICv/71r+Wuu+7KdqRT/7zjHe+QFSvKj1HEb3Nj3fWVpYGYn3Zkns4UO/UnerLP6Rtkw5E95bcwdFiNfSqUqlgnihunQpXfz4h4LKywJvNkIaPLoe8cxE6TipZnhEhZ/TGFhdn++Z0K9dnPfjY7dlh5pY477rjaKaFyL5LmQZE7U3vcbJSNfSpU7NSwBTNUqfAGladCGadMmWFXCxdslnX7dlXfUQmd5jWpRyr1YZrgOoTFBNC4BQIQgAAEIACBbgh87Wtf8z6MpzwSSmy4id2vfe1rZf369d00jFo6J6CExRvf+EZJT87vvInLvkKExbKfAgCAAAQgAAEI9JfAb3/7W7n33nutD6OFhIWKqVehLy996Uv72xlaNhUBdfKTPgVqqoK4eW4EEBZzQ0vBEIAABCAAAQjMgoD6+va3vvUt+cEPfhAsTn0YT50SdfTRR8+iOsqAAAQmJICwmBAct0EAAhCAAAQg0C2BxcVFOXLkiKgP5x111FHZl7dXrlwpKlGXPxCAwNITQFgs/RjQAghAAAIQgAAEIAABCAyeAMJi8ENIByAAAQhAAAIQgAAEILD0BBAWSz8GtAACEIAABCAAAQhAAAKDJ4CwGPwQ0gEIQAACEIAABCAAAQgsPQGExdKPAS2AAAQgAAEIQAACEIDA4AkgLAY/hHQAAhCAAAQgAAEIQAACS08AYbH0Y0ALIAABCEAAAhCAAAQgMHgCCIvBDyEdgAAEIAABCEAAAhCAwNITQFgs/RjQAghAAAIQgAAEIAABCAyewP8Htdpl/I3BZW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Too popular.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Too common.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Too simple.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Five second passwords.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Custom 1">
      <a:majorFont>
        <a:latin typeface="Aharoni"/>
        <a:ea typeface=""/>
        <a:cs typeface=""/>
      </a:majorFont>
      <a:minorFont>
        <a:latin typeface="Verdana"/>
        <a:ea typeface="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208</TotalTime>
  <Words>687</Words>
  <Application>Microsoft Office PowerPoint</Application>
  <PresentationFormat>On-screen Show (4:3)</PresentationFormat>
  <Paragraphs>128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Aharoni</vt:lpstr>
      <vt:lpstr>Georgia</vt:lpstr>
      <vt:lpstr>Verdana</vt:lpstr>
      <vt:lpstr>Wingdings 2</vt:lpstr>
      <vt:lpstr>Urban</vt:lpstr>
      <vt:lpstr>PASSWORDS</vt:lpstr>
      <vt:lpstr>ALL YOUR PASSWORDS ARE BAD</vt:lpstr>
      <vt:lpstr>PASSWORDS</vt:lpstr>
      <vt:lpstr>PowerPoint Presentation</vt:lpstr>
      <vt:lpstr>POPULAR PASSWORDS</vt:lpstr>
      <vt:lpstr>THESE ARE ALL BAD</vt:lpstr>
      <vt:lpstr>WHYYYYYY?</vt:lpstr>
      <vt:lpstr>PowerPoint Presentation</vt:lpstr>
      <vt:lpstr>PROBLEMS</vt:lpstr>
      <vt:lpstr>POSSIBLE SOLUTIONS</vt:lpstr>
      <vt:lpstr>PROBLEM WITH SOLUTION</vt:lpstr>
      <vt:lpstr>COMMON THEME?</vt:lpstr>
      <vt:lpstr>I FORGOT</vt:lpstr>
      <vt:lpstr>HOW DOES A COMPUTER GUESS MY PASSWORD?</vt:lpstr>
      <vt:lpstr>PowerPoint Presentation</vt:lpstr>
      <vt:lpstr>PowerPoint Presentation</vt:lpstr>
      <vt:lpstr>PowerPoint Presentation</vt:lpstr>
      <vt:lpstr>WHY ARE PASSWORDS STILL WEAK?</vt:lpstr>
      <vt:lpstr>HOW DO I KNOW?</vt:lpstr>
      <vt:lpstr>“BEST” KOREA HAD AN OOPSIE</vt:lpstr>
      <vt:lpstr>SO WHAT DID WE LEARN?</vt:lpstr>
      <vt:lpstr>PowerPoint Presentation</vt:lpstr>
      <vt:lpstr>LETS TRY TO FIX THAT</vt:lpstr>
      <vt:lpstr>FIX?</vt:lpstr>
      <vt:lpstr>SOLUTION</vt:lpstr>
      <vt:lpstr>OTHER SOLUTIONS?</vt:lpstr>
      <vt:lpstr>BUT BUT BUT BUT BUT BUT BUT BUT </vt:lpstr>
      <vt:lpstr>I OWN A WEBSITE. WHAT IF I AM HACKED AND THEY GET MY DATABASE.</vt:lpstr>
      <vt:lpstr>YOU SHOULD HAVE ATTENDED MY LAST PRESENTATION</vt:lpstr>
      <vt:lpstr>ARE YOU STORING PLAIN TEXT PASSWORDS?</vt:lpstr>
      <vt:lpstr>BUT I STILL HAVE GOOD NEW FOR YOU</vt:lpstr>
      <vt:lpstr>HASHING</vt:lpstr>
      <vt:lpstr>PowerPoint Presentation</vt:lpstr>
      <vt:lpstr>BUUUUUUUT</vt:lpstr>
      <vt:lpstr>SOLUTION</vt:lpstr>
      <vt:lpstr>PowerPoint Presentation</vt:lpstr>
      <vt:lpstr>SALTING</vt:lpstr>
      <vt:lpstr>WAIT, IT WORKS?</vt:lpstr>
      <vt:lpstr>YES</vt:lpstr>
      <vt:lpstr>HOW?</vt:lpstr>
      <vt:lpstr>EXAMPLE 256HASH</vt:lpstr>
      <vt:lpstr>I MADE THIS PRESENTATION ALL BY MYSELF</vt:lpstr>
      <vt:lpstr>WHY?</vt:lpstr>
      <vt:lpstr>Internet of Things are becoming a pain to deal with</vt:lpstr>
      <vt:lpstr>IoT</vt:lpstr>
      <vt:lpstr>TIP BEFORE YOU GO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PASSWORDS</dc:title>
  <dc:creator>amdyd_000</dc:creator>
  <cp:lastModifiedBy>Ahmad Awan</cp:lastModifiedBy>
  <cp:revision>26</cp:revision>
  <dcterms:created xsi:type="dcterms:W3CDTF">2018-11-12T18:19:14Z</dcterms:created>
  <dcterms:modified xsi:type="dcterms:W3CDTF">2018-11-28T19:12:19Z</dcterms:modified>
</cp:coreProperties>
</file>