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e65d04f04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e65d04f04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latin typeface="Times New Roman"/>
                <a:ea typeface="Times New Roman"/>
                <a:cs typeface="Times New Roman"/>
                <a:sym typeface="Times New Roman"/>
              </a:rPr>
              <a:t>After Bazzarr voice switched to Agile development process and two week development intervals, indicated they needed to change</a:t>
            </a:r>
            <a:endParaRPr sz="1400">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sz="1400">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lang="en" sz="1400">
                <a:latin typeface="Times New Roman"/>
                <a:ea typeface="Times New Roman"/>
                <a:cs typeface="Times New Roman"/>
                <a:sym typeface="Times New Roman"/>
              </a:rPr>
              <a:t>Say first bullet</a:t>
            </a:r>
            <a:endParaRPr sz="1400">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lang="en" sz="1400">
                <a:latin typeface="Times New Roman"/>
                <a:ea typeface="Times New Roman"/>
                <a:cs typeface="Times New Roman"/>
                <a:sym typeface="Times New Roman"/>
              </a:rPr>
              <a:t>After third bullet</a:t>
            </a:r>
            <a:endParaRPr sz="1400">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lang="en" sz="1800">
                <a:latin typeface="Lato"/>
                <a:ea typeface="Lato"/>
                <a:cs typeface="Lato"/>
                <a:sym typeface="Lato"/>
              </a:rPr>
              <a:t>with the goal of doing bi-weekly releases without causing customer downtime</a:t>
            </a:r>
            <a:endParaRPr sz="1800">
              <a:latin typeface="Lato"/>
              <a:ea typeface="Lato"/>
              <a:cs typeface="Lato"/>
              <a:sym typeface="Lato"/>
            </a:endParaRPr>
          </a:p>
          <a:p>
            <a:pPr indent="0" lvl="0" marL="0" rtl="0" algn="l">
              <a:lnSpc>
                <a:spcPct val="115000"/>
              </a:lnSpc>
              <a:spcBef>
                <a:spcPts val="1600"/>
              </a:spcBef>
              <a:spcAft>
                <a:spcPts val="0"/>
              </a:spcAft>
              <a:buNone/>
            </a:pPr>
            <a:r>
              <a:t/>
            </a:r>
            <a:endParaRPr sz="1800">
              <a:latin typeface="Lato"/>
              <a:ea typeface="Lato"/>
              <a:cs typeface="Lato"/>
              <a:sym typeface="Lato"/>
            </a:endParaRPr>
          </a:p>
          <a:p>
            <a:pPr indent="0" lvl="0" marL="0" rtl="0" algn="l">
              <a:lnSpc>
                <a:spcPct val="115000"/>
              </a:lnSpc>
              <a:spcBef>
                <a:spcPts val="1600"/>
              </a:spcBef>
              <a:spcAft>
                <a:spcPts val="0"/>
              </a:spcAft>
              <a:buNone/>
            </a:pPr>
            <a:r>
              <a:rPr lang="en" sz="1800">
                <a:latin typeface="Lato"/>
                <a:ea typeface="Lato"/>
                <a:cs typeface="Lato"/>
                <a:sym typeface="Lato"/>
              </a:rPr>
              <a:t>Muller than identified 3 problems </a:t>
            </a:r>
            <a:endParaRPr sz="1800">
              <a:latin typeface="Lato"/>
              <a:ea typeface="Lato"/>
              <a:cs typeface="Lato"/>
              <a:sym typeface="Lato"/>
            </a:endParaRPr>
          </a:p>
          <a:p>
            <a:pPr indent="0" lvl="0" marL="0" rtl="0" algn="l">
              <a:lnSpc>
                <a:spcPct val="115000"/>
              </a:lnSpc>
              <a:spcBef>
                <a:spcPts val="1600"/>
              </a:spcBef>
              <a:spcAft>
                <a:spcPts val="0"/>
              </a:spcAft>
              <a:buNone/>
            </a:pPr>
            <a:r>
              <a:t/>
            </a:r>
            <a:endParaRPr sz="1400">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sz="1400">
              <a:latin typeface="Times New Roman"/>
              <a:ea typeface="Times New Roman"/>
              <a:cs typeface="Times New Roman"/>
              <a:sym typeface="Times New Roman"/>
            </a:endParaRPr>
          </a:p>
          <a:p>
            <a:pPr indent="0" lvl="0" marL="0" rtl="0" algn="l">
              <a:lnSpc>
                <a:spcPct val="115000"/>
              </a:lnSpc>
              <a:spcBef>
                <a:spcPts val="1600"/>
              </a:spcBef>
              <a:spcAft>
                <a:spcPts val="1600"/>
              </a:spcAft>
              <a:buNone/>
            </a:pPr>
            <a:r>
              <a:t/>
            </a:r>
            <a:endParaRPr sz="1400">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e65d04f04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e65d04f04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every 2 weeks they created a new dedicated release branch </a:t>
            </a:r>
            <a:endParaRPr/>
          </a:p>
          <a:p>
            <a:pPr indent="0" lvl="0" marL="0" rtl="0" algn="l">
              <a:spcBef>
                <a:spcPts val="0"/>
              </a:spcBef>
              <a:spcAft>
                <a:spcPts val="0"/>
              </a:spcAft>
              <a:buNone/>
            </a:pPr>
            <a:r>
              <a:rPr lang="en"/>
              <a:t>No new commits allowed unless there was an emergency</a:t>
            </a:r>
            <a:endParaRPr/>
          </a:p>
          <a:p>
            <a:pPr indent="0" lvl="0" marL="0" rtl="0" algn="l">
              <a:spcBef>
                <a:spcPts val="0"/>
              </a:spcBef>
              <a:spcAft>
                <a:spcPts val="0"/>
              </a:spcAft>
              <a:buNone/>
            </a:pPr>
            <a:r>
              <a:rPr lang="en"/>
              <a:t>All changes work in sign off process</a:t>
            </a:r>
            <a:endParaRPr/>
          </a:p>
          <a:p>
            <a:pPr indent="0" lvl="0" marL="0" rtl="0" algn="l">
              <a:spcBef>
                <a:spcPts val="0"/>
              </a:spcBef>
              <a:spcAft>
                <a:spcPts val="0"/>
              </a:spcAft>
              <a:buNone/>
            </a:pPr>
            <a:r>
              <a:rPr lang="en"/>
              <a:t>Branch wotuld go through a QA process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Afterwards the company hgad improvements to predictability and quality of the releases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Went to weekly releases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Abitly to work and achiebe other goals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400">
                <a:latin typeface="Montserrat"/>
                <a:ea typeface="Montserrat"/>
                <a:cs typeface="Montserrat"/>
                <a:sym typeface="Montserrat"/>
              </a:rPr>
              <a:t>Bazaar Benefits of Adopting Trunk</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300">
                <a:latin typeface="Lato"/>
                <a:ea typeface="Lato"/>
                <a:cs typeface="Lato"/>
                <a:sym typeface="Lato"/>
              </a:rPr>
              <a:t>Speeding up test times</a:t>
            </a:r>
            <a:endParaRPr sz="1300">
              <a:latin typeface="Lato"/>
              <a:ea typeface="Lato"/>
              <a:cs typeface="Lato"/>
              <a:sym typeface="Lato"/>
            </a:endParaRPr>
          </a:p>
          <a:p>
            <a:pPr indent="0" lvl="0" marL="0" rtl="0" algn="l">
              <a:lnSpc>
                <a:spcPct val="115000"/>
              </a:lnSpc>
              <a:spcBef>
                <a:spcPts val="1600"/>
              </a:spcBef>
              <a:spcAft>
                <a:spcPts val="0"/>
              </a:spcAft>
              <a:buNone/>
            </a:pPr>
            <a:r>
              <a:rPr lang="en" sz="1300">
                <a:latin typeface="Lato"/>
                <a:ea typeface="Lato"/>
                <a:cs typeface="Lato"/>
                <a:sym typeface="Lato"/>
              </a:rPr>
              <a:t>Reducing number of environments from 4 to three</a:t>
            </a:r>
            <a:endParaRPr sz="1300">
              <a:latin typeface="Lato"/>
              <a:ea typeface="Lato"/>
              <a:cs typeface="Lato"/>
              <a:sym typeface="Lato"/>
            </a:endParaRPr>
          </a:p>
          <a:p>
            <a:pPr indent="0" lvl="0" marL="0" rtl="0" algn="l">
              <a:lnSpc>
                <a:spcPct val="115000"/>
              </a:lnSpc>
              <a:spcBef>
                <a:spcPts val="1600"/>
              </a:spcBef>
              <a:spcAft>
                <a:spcPts val="1600"/>
              </a:spcAft>
              <a:buNone/>
            </a:pPr>
            <a:r>
              <a:rPr lang="en" sz="1300">
                <a:latin typeface="Lato"/>
                <a:ea typeface="Lato"/>
                <a:cs typeface="Lato"/>
                <a:sym typeface="Lato"/>
              </a:rPr>
              <a:t>Moving to full continuous delivery model where we enabled fast one click deployments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e65d04f04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e65d04f04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e65d04f04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e65d04f04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e70d0216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e70d0216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Gruver was the director of engineering  for HP’s Laserjet firmware division which builds the firmware that runs all their scanners, printers, and devices</a:t>
            </a:r>
            <a:endParaRPr/>
          </a:p>
          <a:p>
            <a:pPr indent="0" lvl="0" marL="0" rtl="0" algn="l">
              <a:spcBef>
                <a:spcPts val="0"/>
              </a:spcBef>
              <a:spcAft>
                <a:spcPts val="0"/>
              </a:spcAft>
              <a:buNone/>
            </a:pPr>
            <a:r>
              <a:rPr lang="en"/>
              <a:t>400 developers, moved very slowly. Non-productive work included detailed planning, porting code on separate code branches, integrating and manually testing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e70d0216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e70d0216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e70d021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e70d021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Optimize for individual productivity: Every person on the project works in their own private branch, but merging becomes a nightmare, collaboration is very difficult</a:t>
            </a:r>
            <a:endParaRPr/>
          </a:p>
          <a:p>
            <a:pPr indent="0" lvl="0" marL="0" rtl="0" algn="l">
              <a:spcBef>
                <a:spcPts val="0"/>
              </a:spcBef>
              <a:spcAft>
                <a:spcPts val="0"/>
              </a:spcAft>
              <a:buNone/>
            </a:pPr>
            <a:r>
              <a:rPr lang="en"/>
              <a:t>Optimize for team productivity: Everyone works in the same common area, no branches, just a long straight line of development, simple, each commit can break the entire project</a:t>
            </a:r>
            <a:endParaRPr/>
          </a:p>
          <a:p>
            <a:pPr indent="0" lvl="0" marL="0" rtl="0" algn="l">
              <a:spcBef>
                <a:spcPts val="0"/>
              </a:spcBef>
              <a:spcAft>
                <a:spcPts val="0"/>
              </a:spcAft>
              <a:buNone/>
            </a:pPr>
            <a:r>
              <a:rPr lang="en"/>
              <a:t>Technical debt: when we don’t commit code frequently, it becomes more difficult to maintain and make changes overtime. Just like money debt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e65d04f04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e65d04f04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e65d04f04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e65d04f04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latin typeface="Lato"/>
                <a:ea typeface="Lato"/>
                <a:cs typeface="Lato"/>
                <a:sym typeface="Lato"/>
              </a:rPr>
              <a:t>After 3rd bullet point</a:t>
            </a:r>
            <a:endParaRPr sz="1300">
              <a:latin typeface="Lato"/>
              <a:ea typeface="Lato"/>
              <a:cs typeface="Lato"/>
              <a:sym typeface="Lato"/>
            </a:endParaRPr>
          </a:p>
          <a:p>
            <a:pPr indent="0" lvl="0" marL="0" rtl="0" algn="l">
              <a:lnSpc>
                <a:spcPct val="115000"/>
              </a:lnSpc>
              <a:spcBef>
                <a:spcPts val="1600"/>
              </a:spcBef>
              <a:spcAft>
                <a:spcPts val="1600"/>
              </a:spcAft>
              <a:buNone/>
            </a:pPr>
            <a:r>
              <a:rPr lang="en" sz="1300">
                <a:latin typeface="Lato"/>
                <a:ea typeface="Lato"/>
                <a:cs typeface="Lato"/>
                <a:sym typeface="Lato"/>
              </a:rPr>
              <a:t>We may configure deployment pipeline to reject any commits that take us our of a deployable state also called Gated Commits where the deployment piplelinbe first confirms the submmited change will successfully merge, build as expected, and pass all automated tests before actually being merged into trunk. If it fails, the developer is alerted allowing corrections to be made without impacting anyone else in the value stream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e65d04f04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e65d04f04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latin typeface="Lato"/>
                <a:ea typeface="Lato"/>
                <a:cs typeface="Lato"/>
                <a:sym typeface="Lato"/>
              </a:rPr>
              <a:t>After 1st bullet point: While still keeping trunk in a working, releaseable state</a:t>
            </a:r>
            <a:endParaRPr sz="1300">
              <a:latin typeface="Lato"/>
              <a:ea typeface="Lato"/>
              <a:cs typeface="Lato"/>
              <a:sym typeface="Lato"/>
            </a:endParaRPr>
          </a:p>
          <a:p>
            <a:pPr indent="0" lvl="0" marL="0" rtl="0" algn="l">
              <a:lnSpc>
                <a:spcPct val="115000"/>
              </a:lnSpc>
              <a:spcBef>
                <a:spcPts val="1600"/>
              </a:spcBef>
              <a:spcAft>
                <a:spcPts val="0"/>
              </a:spcAft>
              <a:buNone/>
            </a:pPr>
            <a:r>
              <a:t/>
            </a:r>
            <a:endParaRPr sz="1300">
              <a:latin typeface="Lato"/>
              <a:ea typeface="Lato"/>
              <a:cs typeface="Lato"/>
              <a:sym typeface="Lato"/>
            </a:endParaRPr>
          </a:p>
          <a:p>
            <a:pPr indent="0" lvl="0" marL="0" rtl="0" algn="l">
              <a:lnSpc>
                <a:spcPct val="115000"/>
              </a:lnSpc>
              <a:spcBef>
                <a:spcPts val="1600"/>
              </a:spcBef>
              <a:spcAft>
                <a:spcPts val="0"/>
              </a:spcAft>
              <a:buNone/>
            </a:pPr>
            <a:r>
              <a:rPr lang="en" sz="1300">
                <a:latin typeface="Lato"/>
                <a:ea typeface="Lato"/>
                <a:cs typeface="Lato"/>
                <a:sym typeface="Lato"/>
              </a:rPr>
              <a:t>Defintion of done to include </a:t>
            </a:r>
            <a:endParaRPr sz="1300">
              <a:latin typeface="Lato"/>
              <a:ea typeface="Lato"/>
              <a:cs typeface="Lato"/>
              <a:sym typeface="Lato"/>
            </a:endParaRPr>
          </a:p>
          <a:p>
            <a:pPr indent="0" lvl="0" marL="0" rtl="0" algn="l">
              <a:lnSpc>
                <a:spcPct val="115000"/>
              </a:lnSpc>
              <a:spcBef>
                <a:spcPts val="1600"/>
              </a:spcBef>
              <a:spcAft>
                <a:spcPts val="0"/>
              </a:spcAft>
              <a:buNone/>
            </a:pPr>
            <a:r>
              <a:rPr lang="en" sz="1300">
                <a:latin typeface="Lato"/>
                <a:ea typeface="Lato"/>
                <a:cs typeface="Lato"/>
                <a:sym typeface="Lato"/>
              </a:rPr>
              <a:t>“At the end of each development interval we must have integrated, tested, working, and potientially shipppable code demonstrated in production-like enviornment, created from trunk using a one click process, and validated with automated tests.</a:t>
            </a:r>
            <a:endParaRPr sz="1300">
              <a:latin typeface="Lato"/>
              <a:ea typeface="Lato"/>
              <a:cs typeface="Lato"/>
              <a:sym typeface="Lato"/>
            </a:endParaRPr>
          </a:p>
          <a:p>
            <a:pPr indent="0" lvl="0" marL="0" rtl="0" algn="l">
              <a:lnSpc>
                <a:spcPct val="115000"/>
              </a:lnSpc>
              <a:spcBef>
                <a:spcPts val="1600"/>
              </a:spcBef>
              <a:spcAft>
                <a:spcPts val="1600"/>
              </a:spcAft>
              <a:buNone/>
            </a:pPr>
            <a:r>
              <a:t/>
            </a:r>
            <a:endParaRPr sz="1300">
              <a:latin typeface="Lato"/>
              <a:ea typeface="Lato"/>
              <a:cs typeface="Lato"/>
              <a:sym typeface="La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e65d04f04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e65d04f04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Bazzaar voice supplises customer generated content reviews, ratings for thousands of retailers inc best buy, nike, and wlamart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Had 120 milliion in revenue and was preparing for IPO,. Primarily driven by a monolithic java applcication comprised of five mllion lines of code ,the  service ran on 1200 serers across 4 data centers and multiple cloud service providers</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888350" y="841825"/>
            <a:ext cx="5787600" cy="231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Chapter 11: </a:t>
            </a:r>
            <a:endParaRPr sz="3600"/>
          </a:p>
          <a:p>
            <a:pPr indent="0" lvl="0" marL="0" rtl="0" algn="l">
              <a:spcBef>
                <a:spcPts val="0"/>
              </a:spcBef>
              <a:spcAft>
                <a:spcPts val="0"/>
              </a:spcAft>
              <a:buNone/>
            </a:pPr>
            <a:r>
              <a:rPr lang="en" sz="3600"/>
              <a:t>Enable and Practice Continuous Integration</a:t>
            </a:r>
            <a:endParaRPr sz="36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Presented by Amy Zuniga &amp; Kendall Noble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Bazaarvoice Overview &amp; 3 Core Problems</a:t>
            </a:r>
            <a:endParaRPr/>
          </a:p>
        </p:txBody>
      </p:sp>
      <p:sp>
        <p:nvSpPr>
          <p:cNvPr id="195" name="Google Shape;195;p22"/>
          <p:cNvSpPr txBox="1"/>
          <p:nvPr>
            <p:ph idx="1" type="body"/>
          </p:nvPr>
        </p:nvSpPr>
        <p:spPr>
          <a:xfrm>
            <a:off x="839450" y="16351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Initially had 10 week production </a:t>
            </a:r>
            <a:r>
              <a:rPr lang="en" sz="1800"/>
              <a:t>release</a:t>
            </a:r>
            <a:r>
              <a:rPr lang="en" sz="1800"/>
              <a:t> </a:t>
            </a:r>
            <a:r>
              <a:rPr lang="en" sz="1800"/>
              <a:t>schedule</a:t>
            </a:r>
            <a:endParaRPr sz="1800"/>
          </a:p>
          <a:p>
            <a:pPr indent="0" lvl="0" marL="0" rtl="0" algn="l">
              <a:spcBef>
                <a:spcPts val="1600"/>
              </a:spcBef>
              <a:spcAft>
                <a:spcPts val="0"/>
              </a:spcAft>
              <a:buNone/>
            </a:pPr>
            <a:r>
              <a:rPr lang="en" sz="1800"/>
              <a:t>Start by decoupling monolithic application, and breaking it down to microservices</a:t>
            </a:r>
            <a:endParaRPr sz="1800"/>
          </a:p>
          <a:p>
            <a:pPr indent="0" lvl="0" marL="0" rtl="0" algn="l">
              <a:spcBef>
                <a:spcPts val="1600"/>
              </a:spcBef>
              <a:spcAft>
                <a:spcPts val="1600"/>
              </a:spcAft>
              <a:buNone/>
            </a:pPr>
            <a:r>
              <a:rPr lang="en" sz="1800"/>
              <a:t>After 1st disastrous two week release schedule Mueller took over the release process </a:t>
            </a:r>
            <a:endParaRPr sz="1800"/>
          </a:p>
        </p:txBody>
      </p:sp>
      <p:sp>
        <p:nvSpPr>
          <p:cNvPr id="196" name="Google Shape;196;p22"/>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Lack of Test Automation</a:t>
            </a:r>
            <a:endParaRPr sz="1800"/>
          </a:p>
          <a:p>
            <a:pPr indent="-342900" lvl="0" marL="457200" rtl="0" algn="l">
              <a:spcBef>
                <a:spcPts val="0"/>
              </a:spcBef>
              <a:spcAft>
                <a:spcPts val="0"/>
              </a:spcAft>
              <a:buSzPts val="1800"/>
              <a:buAutoNum type="arabicPeriod"/>
            </a:pPr>
            <a:r>
              <a:rPr lang="en" sz="1800"/>
              <a:t>The Version Control Branch allowed developers to check in new code right up to production release date</a:t>
            </a:r>
            <a:endParaRPr sz="1800"/>
          </a:p>
          <a:p>
            <a:pPr indent="-342900" lvl="0" marL="457200" rtl="0" algn="l">
              <a:spcBef>
                <a:spcPts val="0"/>
              </a:spcBef>
              <a:spcAft>
                <a:spcPts val="0"/>
              </a:spcAft>
              <a:buSzPts val="1800"/>
              <a:buAutoNum type="arabicPeriod"/>
            </a:pPr>
            <a:r>
              <a:rPr lang="en" sz="1800"/>
              <a:t>Teams running </a:t>
            </a:r>
            <a:r>
              <a:rPr lang="en" sz="1800"/>
              <a:t>microservices</a:t>
            </a:r>
            <a:r>
              <a:rPr lang="en" sz="1800"/>
              <a:t> were also performing independent </a:t>
            </a:r>
            <a:r>
              <a:rPr lang="en" sz="1800"/>
              <a:t>release</a:t>
            </a:r>
            <a:r>
              <a:rPr lang="en"/>
              <a:t>s</a:t>
            </a: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Bazaarvoice: Changes</a:t>
            </a:r>
            <a:endParaRPr/>
          </a:p>
        </p:txBody>
      </p:sp>
      <p:sp>
        <p:nvSpPr>
          <p:cNvPr id="202" name="Google Shape;202;p23"/>
          <p:cNvSpPr txBox="1"/>
          <p:nvPr>
            <p:ph idx="1" type="body"/>
          </p:nvPr>
        </p:nvSpPr>
        <p:spPr>
          <a:xfrm>
            <a:off x="1342550" y="1229650"/>
            <a:ext cx="34446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In six weeks the following changes ensued:</a:t>
            </a:r>
            <a:endParaRPr sz="1800"/>
          </a:p>
          <a:p>
            <a:pPr indent="-342900" lvl="0" marL="457200" rtl="0" algn="l">
              <a:spcBef>
                <a:spcPts val="1600"/>
              </a:spcBef>
              <a:spcAft>
                <a:spcPts val="0"/>
              </a:spcAft>
              <a:buSzPts val="1800"/>
              <a:buChar char="●"/>
            </a:pPr>
            <a:r>
              <a:rPr lang="en" sz="1800"/>
              <a:t>Developers stopped doing feature work to focus on writing automated testing suites (unit testing, regression tests)</a:t>
            </a:r>
            <a:endParaRPr sz="1800"/>
          </a:p>
          <a:p>
            <a:pPr indent="-342900" lvl="0" marL="457200" rtl="0" algn="l">
              <a:spcBef>
                <a:spcPts val="0"/>
              </a:spcBef>
              <a:spcAft>
                <a:spcPts val="0"/>
              </a:spcAft>
              <a:buSzPts val="1800"/>
              <a:buChar char="●"/>
            </a:pPr>
            <a:r>
              <a:rPr lang="en" sz="1800"/>
              <a:t>Getting a deployment pipeline running</a:t>
            </a:r>
            <a:endParaRPr sz="1800"/>
          </a:p>
          <a:p>
            <a:pPr indent="-342900" lvl="0" marL="457200" rtl="0" algn="l">
              <a:spcBef>
                <a:spcPts val="0"/>
              </a:spcBef>
              <a:spcAft>
                <a:spcPts val="0"/>
              </a:spcAft>
              <a:buSzPts val="1800"/>
              <a:buChar char="●"/>
            </a:pPr>
            <a:r>
              <a:rPr lang="en" sz="1800"/>
              <a:t>Encorporated trunk/branch release Model </a:t>
            </a:r>
            <a:endParaRPr sz="1800"/>
          </a:p>
          <a:p>
            <a:pPr indent="0" lvl="0" marL="0" rtl="0" algn="l">
              <a:spcBef>
                <a:spcPts val="1600"/>
              </a:spcBef>
              <a:spcAft>
                <a:spcPts val="1600"/>
              </a:spcAft>
              <a:buNone/>
            </a:pPr>
            <a:r>
              <a:t/>
            </a:r>
            <a:endParaRPr/>
          </a:p>
        </p:txBody>
      </p:sp>
      <p:pic>
        <p:nvPicPr>
          <p:cNvPr id="203" name="Google Shape;203;p23"/>
          <p:cNvPicPr preferRelativeResize="0"/>
          <p:nvPr/>
        </p:nvPicPr>
        <p:blipFill>
          <a:blip r:embed="rId3">
            <a:alphaModFix/>
          </a:blip>
          <a:stretch>
            <a:fillRect/>
          </a:stretch>
        </p:blipFill>
        <p:spPr>
          <a:xfrm>
            <a:off x="5645375" y="1092325"/>
            <a:ext cx="2884680" cy="353084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09" name="Google Shape;209;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Trunk based Developments is the most controversial practice </a:t>
            </a:r>
            <a:endParaRPr sz="1800"/>
          </a:p>
          <a:p>
            <a:pPr indent="0" lvl="0" marL="0" rtl="0" algn="l">
              <a:spcBef>
                <a:spcPts val="1600"/>
              </a:spcBef>
              <a:spcAft>
                <a:spcPts val="0"/>
              </a:spcAft>
              <a:buNone/>
            </a:pPr>
            <a:r>
              <a:rPr lang="en" sz="1800"/>
              <a:t>Puppet’s Lab 2015 </a:t>
            </a:r>
            <a:r>
              <a:rPr i="1" lang="en" sz="1800"/>
              <a:t>State of DevOps</a:t>
            </a:r>
            <a:r>
              <a:rPr lang="en" sz="1800"/>
              <a:t> is clear</a:t>
            </a:r>
            <a:endParaRPr sz="1800"/>
          </a:p>
          <a:p>
            <a:pPr indent="0" lvl="0" marL="0" rtl="0" algn="l">
              <a:spcBef>
                <a:spcPts val="1600"/>
              </a:spcBef>
              <a:spcAft>
                <a:spcPts val="0"/>
              </a:spcAft>
              <a:buNone/>
            </a:pPr>
            <a:r>
              <a:rPr lang="en" sz="1800"/>
              <a:t>“Trunk based development predict higher throughput and better stability, and even higher job satisfaction, and lower rates of burnout.”</a:t>
            </a:r>
            <a:endParaRPr sz="1800"/>
          </a:p>
          <a:p>
            <a:pPr indent="0" lvl="0" marL="0" rtl="0" algn="l">
              <a:spcBef>
                <a:spcPts val="1600"/>
              </a:spcBef>
              <a:spcAft>
                <a:spcPts val="1600"/>
              </a:spcAft>
              <a:buNone/>
            </a:pPr>
            <a:r>
              <a:rPr lang="en" sz="1800"/>
              <a:t>Continuous Integration is the foundation for automating the deployment process and enabling low-risk releases</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Continuous Integration</a:t>
            </a:r>
            <a:endParaRPr sz="1400"/>
          </a:p>
          <a:p>
            <a:pPr indent="0" lvl="0" marL="0" rtl="0" algn="l">
              <a:spcBef>
                <a:spcPts val="1600"/>
              </a:spcBef>
              <a:spcAft>
                <a:spcPts val="0"/>
              </a:spcAft>
              <a:buNone/>
            </a:pPr>
            <a:r>
              <a:rPr lang="en" sz="1400"/>
              <a:t>Small Batch Development and what Happens When We Commit Code to Trunk Infrequently</a:t>
            </a:r>
            <a:endParaRPr sz="1400"/>
          </a:p>
          <a:p>
            <a:pPr indent="0" lvl="0" marL="0" rtl="0" algn="l">
              <a:spcBef>
                <a:spcPts val="1600"/>
              </a:spcBef>
              <a:spcAft>
                <a:spcPts val="0"/>
              </a:spcAft>
              <a:buNone/>
            </a:pPr>
            <a:r>
              <a:rPr lang="en" sz="1400"/>
              <a:t>Adopt Trunk-Based Development Practices</a:t>
            </a:r>
            <a:endParaRPr sz="1400"/>
          </a:p>
          <a:p>
            <a:pPr indent="0" lvl="0" marL="0" rtl="0" algn="l">
              <a:spcBef>
                <a:spcPts val="1600"/>
              </a:spcBef>
              <a:spcAft>
                <a:spcPts val="0"/>
              </a:spcAft>
              <a:buNone/>
            </a:pPr>
            <a:r>
              <a:rPr lang="en" sz="1400"/>
              <a:t>Continuous Integration at Bazaarvoice (2012)</a:t>
            </a:r>
            <a:endParaRPr sz="1400"/>
          </a:p>
          <a:p>
            <a:pPr indent="0" lvl="0" marL="0" rtl="0" algn="l">
              <a:spcBef>
                <a:spcPts val="1600"/>
              </a:spcBef>
              <a:spcAft>
                <a:spcPts val="1600"/>
              </a:spcAft>
              <a:buNone/>
            </a:pPr>
            <a:r>
              <a:rPr lang="en" sz="1400"/>
              <a:t>Conclusion</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pic>
        <p:nvPicPr>
          <p:cNvPr id="146" name="Google Shape;146;p15"/>
          <p:cNvPicPr preferRelativeResize="0"/>
          <p:nvPr/>
        </p:nvPicPr>
        <p:blipFill rotWithShape="1">
          <a:blip r:embed="rId3">
            <a:alphaModFix/>
          </a:blip>
          <a:srcRect b="0" l="0" r="0" t="8424"/>
          <a:stretch/>
        </p:blipFill>
        <p:spPr>
          <a:xfrm>
            <a:off x="1213100" y="0"/>
            <a:ext cx="6793300" cy="5143500"/>
          </a:xfrm>
          <a:prstGeom prst="rect">
            <a:avLst/>
          </a:prstGeom>
          <a:noFill/>
          <a:ln>
            <a:noFill/>
          </a:ln>
        </p:spPr>
      </p:pic>
      <p:sp>
        <p:nvSpPr>
          <p:cNvPr id="147" name="Google Shape;147;p15"/>
          <p:cNvSpPr txBox="1"/>
          <p:nvPr>
            <p:ph type="title"/>
          </p:nvPr>
        </p:nvSpPr>
        <p:spPr>
          <a:xfrm>
            <a:off x="1213100" y="296700"/>
            <a:ext cx="68907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Gary Gruver’s Experience - HP’s LaserJet Firmware</a:t>
            </a:r>
            <a:endParaRPr b="1"/>
          </a:p>
        </p:txBody>
      </p:sp>
      <p:sp>
        <p:nvSpPr>
          <p:cNvPr id="148" name="Google Shape;148;p15"/>
          <p:cNvSpPr txBox="1"/>
          <p:nvPr>
            <p:ph idx="1" type="body"/>
          </p:nvPr>
        </p:nvSpPr>
        <p:spPr>
          <a:xfrm>
            <a:off x="1297500" y="1688875"/>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What was wrong:</a:t>
            </a:r>
            <a:endParaRPr sz="1400"/>
          </a:p>
          <a:p>
            <a:pPr indent="-317500" lvl="0" marL="457200" rtl="0" algn="l">
              <a:spcBef>
                <a:spcPts val="1600"/>
              </a:spcBef>
              <a:spcAft>
                <a:spcPts val="0"/>
              </a:spcAft>
              <a:buSzPts val="1400"/>
              <a:buChar char="●"/>
            </a:pPr>
            <a:r>
              <a:rPr lang="en" sz="1400"/>
              <a:t>Very slow at delivering new features</a:t>
            </a:r>
            <a:endParaRPr sz="1400"/>
          </a:p>
          <a:p>
            <a:pPr indent="-317500" lvl="0" marL="457200" rtl="0" algn="l">
              <a:spcBef>
                <a:spcPts val="0"/>
              </a:spcBef>
              <a:spcAft>
                <a:spcPts val="0"/>
              </a:spcAft>
              <a:buSzPts val="1400"/>
              <a:buChar char="●"/>
            </a:pPr>
            <a:r>
              <a:rPr lang="en" sz="1400"/>
              <a:t>Only two </a:t>
            </a:r>
            <a:r>
              <a:rPr lang="en" sz="1400"/>
              <a:t>firmware</a:t>
            </a:r>
            <a:r>
              <a:rPr lang="en" sz="1400"/>
              <a:t> releases per year</a:t>
            </a:r>
            <a:endParaRPr sz="1400"/>
          </a:p>
          <a:p>
            <a:pPr indent="-317500" lvl="0" marL="457200" rtl="0" algn="l">
              <a:spcBef>
                <a:spcPts val="0"/>
              </a:spcBef>
              <a:spcAft>
                <a:spcPts val="0"/>
              </a:spcAft>
              <a:buSzPts val="1400"/>
              <a:buChar char="●"/>
            </a:pPr>
            <a:r>
              <a:rPr lang="en" sz="1400"/>
              <a:t>Only 5% of time was spent creating new features, other 95% was non-productive work</a:t>
            </a:r>
            <a:endParaRPr sz="1400"/>
          </a:p>
          <a:p>
            <a:pPr indent="0" lvl="0" marL="0" rtl="0" algn="l">
              <a:spcBef>
                <a:spcPts val="1600"/>
              </a:spcBef>
              <a:spcAft>
                <a:spcPts val="1600"/>
              </a:spcAft>
              <a:buNone/>
            </a:pPr>
            <a:r>
              <a:t/>
            </a:r>
            <a:endParaRPr/>
          </a:p>
        </p:txBody>
      </p:sp>
      <p:sp>
        <p:nvSpPr>
          <p:cNvPr id="149" name="Google Shape;149;p15"/>
          <p:cNvSpPr txBox="1"/>
          <p:nvPr>
            <p:ph idx="2" type="body"/>
          </p:nvPr>
        </p:nvSpPr>
        <p:spPr>
          <a:xfrm>
            <a:off x="4933196" y="1761675"/>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What they did to improve:</a:t>
            </a:r>
            <a:endParaRPr sz="1400"/>
          </a:p>
          <a:p>
            <a:pPr indent="-317500" lvl="0" marL="457200" rtl="0" algn="l">
              <a:spcBef>
                <a:spcPts val="1600"/>
              </a:spcBef>
              <a:spcAft>
                <a:spcPts val="0"/>
              </a:spcAft>
              <a:buSzPts val="1400"/>
              <a:buChar char="●"/>
            </a:pPr>
            <a:r>
              <a:rPr lang="en" sz="1400"/>
              <a:t>Continuous integration and trunk-based development</a:t>
            </a:r>
            <a:endParaRPr sz="1400"/>
          </a:p>
          <a:p>
            <a:pPr indent="-317500" lvl="0" marL="457200" rtl="0" algn="l">
              <a:spcBef>
                <a:spcPts val="0"/>
              </a:spcBef>
              <a:spcAft>
                <a:spcPts val="0"/>
              </a:spcAft>
              <a:buSzPts val="1400"/>
              <a:buChar char="●"/>
            </a:pPr>
            <a:r>
              <a:rPr lang="en" sz="1400"/>
              <a:t>Invested in test automation</a:t>
            </a:r>
            <a:endParaRPr sz="1400"/>
          </a:p>
          <a:p>
            <a:pPr indent="-317500" lvl="0" marL="457200" rtl="0" algn="l">
              <a:spcBef>
                <a:spcPts val="0"/>
              </a:spcBef>
              <a:spcAft>
                <a:spcPts val="0"/>
              </a:spcAft>
              <a:buSzPts val="1400"/>
              <a:buChar char="●"/>
            </a:pPr>
            <a:r>
              <a:rPr lang="en" sz="1400"/>
              <a:t>All developers work in common code base</a:t>
            </a:r>
            <a:endParaRPr sz="1400"/>
          </a:p>
          <a:p>
            <a:pPr indent="-317500" lvl="0" marL="457200" rtl="0" algn="l">
              <a:spcBef>
                <a:spcPts val="0"/>
              </a:spcBef>
              <a:spcAft>
                <a:spcPts val="0"/>
              </a:spcAft>
              <a:buSzPts val="1400"/>
              <a:buChar char="●"/>
            </a:pPr>
            <a:r>
              <a:rPr lang="en" sz="1400"/>
              <a:t>Invested in printer simulators </a:t>
            </a:r>
            <a:endParaRPr sz="1400"/>
          </a:p>
          <a:p>
            <a:pPr indent="-317500" lvl="0" marL="457200" rtl="0" algn="l">
              <a:spcBef>
                <a:spcPts val="0"/>
              </a:spcBef>
              <a:spcAft>
                <a:spcPts val="0"/>
              </a:spcAft>
              <a:buSzPts val="1400"/>
              <a:buChar char="●"/>
            </a:pPr>
            <a:r>
              <a:rPr lang="en" sz="1400"/>
              <a:t>Created a swarming culture</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Gary Gruver’s Experience - Results</a:t>
            </a:r>
            <a:endParaRPr/>
          </a:p>
        </p:txBody>
      </p:sp>
      <p:sp>
        <p:nvSpPr>
          <p:cNvPr id="155" name="Google Shape;155;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Went from 20 commits a day to over 100 commits per day</a:t>
            </a:r>
            <a:endParaRPr sz="1400"/>
          </a:p>
          <a:p>
            <a:pPr indent="-317500" lvl="0" marL="457200" rtl="0" algn="l">
              <a:spcBef>
                <a:spcPts val="0"/>
              </a:spcBef>
              <a:spcAft>
                <a:spcPts val="0"/>
              </a:spcAft>
              <a:buSzPts val="1400"/>
              <a:buChar char="●"/>
            </a:pPr>
            <a:r>
              <a:rPr lang="en" sz="1400"/>
              <a:t>Reduced test times from 6 weeks to one day</a:t>
            </a:r>
            <a:endParaRPr sz="1400"/>
          </a:p>
          <a:p>
            <a:pPr indent="-317500" lvl="0" marL="457200" rtl="0" algn="l">
              <a:spcBef>
                <a:spcPts val="0"/>
              </a:spcBef>
              <a:spcAft>
                <a:spcPts val="0"/>
              </a:spcAft>
              <a:buSzPts val="1400"/>
              <a:buChar char="●"/>
            </a:pPr>
            <a:r>
              <a:rPr lang="en" sz="1400"/>
              <a:t>Time spent innovating and creating new features went from 5% to 40%</a:t>
            </a:r>
            <a:endParaRPr sz="1400"/>
          </a:p>
          <a:p>
            <a:pPr indent="-317500" lvl="0" marL="457200" rtl="0" algn="l">
              <a:spcBef>
                <a:spcPts val="0"/>
              </a:spcBef>
              <a:spcAft>
                <a:spcPts val="0"/>
              </a:spcAft>
              <a:buSzPts val="1400"/>
              <a:buChar char="●"/>
            </a:pPr>
            <a:r>
              <a:rPr lang="en" sz="1400"/>
              <a:t>Development costs were reduced by 40%</a:t>
            </a:r>
            <a:endParaRPr sz="1400"/>
          </a:p>
          <a:p>
            <a:pPr indent="-317500" lvl="0" marL="457200" rtl="0" algn="l">
              <a:spcBef>
                <a:spcPts val="0"/>
              </a:spcBef>
              <a:spcAft>
                <a:spcPts val="0"/>
              </a:spcAft>
              <a:buSzPts val="1400"/>
              <a:buChar char="●"/>
            </a:pPr>
            <a:r>
              <a:rPr lang="en" sz="1400"/>
              <a:t>Development costs were decreased by 78%</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rPr lang="en" sz="1400"/>
              <a:t>Gruver’s experience shows that continuous integration is one of the most critical practices in a value stream</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11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Small Batch Development and What Happens When We Commit Code to Trunk Infrequently</a:t>
            </a:r>
            <a:endParaRPr/>
          </a:p>
        </p:txBody>
      </p:sp>
      <p:sp>
        <p:nvSpPr>
          <p:cNvPr id="161" name="Google Shape;161;p17"/>
          <p:cNvSpPr txBox="1"/>
          <p:nvPr>
            <p:ph idx="1" type="body"/>
          </p:nvPr>
        </p:nvSpPr>
        <p:spPr>
          <a:xfrm>
            <a:off x="1297500" y="1701850"/>
            <a:ext cx="7038900" cy="31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Two main branching strategies:</a:t>
            </a:r>
            <a:endParaRPr sz="1400"/>
          </a:p>
          <a:p>
            <a:pPr indent="-317500" lvl="0" marL="457200" rtl="0" algn="l">
              <a:spcBef>
                <a:spcPts val="1600"/>
              </a:spcBef>
              <a:spcAft>
                <a:spcPts val="0"/>
              </a:spcAft>
              <a:buSzPts val="1400"/>
              <a:buChar char="●"/>
            </a:pPr>
            <a:r>
              <a:rPr lang="en" sz="1400"/>
              <a:t>Optimize for individual productivity</a:t>
            </a:r>
            <a:endParaRPr sz="1400"/>
          </a:p>
          <a:p>
            <a:pPr indent="-317500" lvl="0" marL="457200" rtl="0" algn="l">
              <a:spcBef>
                <a:spcPts val="0"/>
              </a:spcBef>
              <a:spcAft>
                <a:spcPts val="0"/>
              </a:spcAft>
              <a:buSzPts val="1400"/>
              <a:buChar char="●"/>
            </a:pPr>
            <a:r>
              <a:rPr lang="en" sz="1400"/>
              <a:t>Optimize for team productivity</a:t>
            </a:r>
            <a:endParaRPr sz="1400"/>
          </a:p>
          <a:p>
            <a:pPr indent="0" lvl="0" marL="0" rtl="0" algn="l">
              <a:spcBef>
                <a:spcPts val="1600"/>
              </a:spcBef>
              <a:spcAft>
                <a:spcPts val="0"/>
              </a:spcAft>
              <a:buNone/>
            </a:pPr>
            <a:r>
              <a:rPr lang="en" sz="1400"/>
              <a:t>Troubles with large batch size merges:</a:t>
            </a:r>
            <a:endParaRPr sz="1400"/>
          </a:p>
          <a:p>
            <a:pPr indent="-317500" lvl="0" marL="457200" rtl="0" algn="l">
              <a:spcBef>
                <a:spcPts val="1600"/>
              </a:spcBef>
              <a:spcAft>
                <a:spcPts val="0"/>
              </a:spcAft>
              <a:buSzPts val="1400"/>
              <a:buChar char="●"/>
            </a:pPr>
            <a:r>
              <a:rPr lang="en" sz="1400"/>
              <a:t>The required effort to merge branches together increases exponentially as the number of branches increase</a:t>
            </a:r>
            <a:endParaRPr sz="1400"/>
          </a:p>
          <a:p>
            <a:pPr indent="-317500" lvl="0" marL="457200" rtl="0" algn="l">
              <a:spcBef>
                <a:spcPts val="0"/>
              </a:spcBef>
              <a:spcAft>
                <a:spcPts val="0"/>
              </a:spcAft>
              <a:buSzPts val="1400"/>
              <a:buChar char="●"/>
            </a:pPr>
            <a:r>
              <a:rPr lang="en" sz="1400"/>
              <a:t>Less able and motivated to improve and refactor code when merging is difficult</a:t>
            </a:r>
            <a:endParaRPr sz="1400"/>
          </a:p>
          <a:p>
            <a:pPr indent="-317500" lvl="0" marL="457200" rtl="0" algn="l">
              <a:spcBef>
                <a:spcPts val="0"/>
              </a:spcBef>
              <a:spcAft>
                <a:spcPts val="0"/>
              </a:spcAft>
              <a:buSzPts val="1400"/>
              <a:buChar char="●"/>
            </a:pPr>
            <a:r>
              <a:rPr lang="en" sz="1400"/>
              <a:t>Technical debt</a:t>
            </a:r>
            <a:endParaRPr sz="1400"/>
          </a:p>
          <a:p>
            <a:pPr indent="0" lvl="0" marL="0" rtl="0" algn="l">
              <a:spcBef>
                <a:spcPts val="1600"/>
              </a:spcBef>
              <a:spcAft>
                <a:spcPts val="0"/>
              </a:spcAft>
              <a:buNone/>
            </a:pPr>
            <a:r>
              <a:rPr lang="en" sz="1400"/>
              <a:t>Continuous integration and trunk-based </a:t>
            </a:r>
            <a:r>
              <a:rPr lang="en" sz="1400"/>
              <a:t>development</a:t>
            </a:r>
            <a:r>
              <a:rPr lang="en" sz="1400"/>
              <a:t> can help solve these problems</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Adopt Trunk-Based Development Practices</a:t>
            </a:r>
            <a:endParaRPr/>
          </a:p>
        </p:txBody>
      </p:sp>
      <p:sp>
        <p:nvSpPr>
          <p:cNvPr id="167" name="Google Shape;167;p18"/>
          <p:cNvSpPr txBox="1"/>
          <p:nvPr>
            <p:ph idx="1" type="body"/>
          </p:nvPr>
        </p:nvSpPr>
        <p:spPr>
          <a:xfrm>
            <a:off x="304450" y="1660950"/>
            <a:ext cx="3925200" cy="29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Continuous Integration is a countermeasure to large batch size merges</a:t>
            </a:r>
            <a:endParaRPr sz="1400"/>
          </a:p>
          <a:p>
            <a:pPr indent="0" lvl="0" marL="0" rtl="0" algn="l">
              <a:spcBef>
                <a:spcPts val="1600"/>
              </a:spcBef>
              <a:spcAft>
                <a:spcPts val="0"/>
              </a:spcAft>
              <a:buNone/>
            </a:pPr>
            <a:r>
              <a:rPr lang="en" sz="1400"/>
              <a:t>Checking Code frequently </a:t>
            </a:r>
            <a:r>
              <a:rPr lang="en" sz="1400"/>
              <a:t>reduces</a:t>
            </a:r>
            <a:r>
              <a:rPr lang="en" sz="1400"/>
              <a:t> batch sizes to the work performed by our entire developer team in a single day</a:t>
            </a:r>
            <a:endParaRPr sz="1400"/>
          </a:p>
          <a:p>
            <a:pPr indent="0" lvl="0" marL="0" rtl="0" algn="l">
              <a:spcBef>
                <a:spcPts val="1600"/>
              </a:spcBef>
              <a:spcAft>
                <a:spcPts val="0"/>
              </a:spcAft>
              <a:buNone/>
            </a:pPr>
            <a:r>
              <a:rPr lang="en" sz="1400"/>
              <a:t>The more frequently developers check in their code to the trunk, the smaller the batch size and the closer we are to the theoretical idea of single-piece workflow</a:t>
            </a:r>
            <a:endParaRPr sz="1400"/>
          </a:p>
          <a:p>
            <a:pPr indent="0" lvl="0" marL="0" rtl="0" algn="l">
              <a:spcBef>
                <a:spcPts val="1600"/>
              </a:spcBef>
              <a:spcAft>
                <a:spcPts val="1600"/>
              </a:spcAft>
              <a:buNone/>
            </a:pPr>
            <a:r>
              <a:t/>
            </a:r>
            <a:endParaRPr/>
          </a:p>
        </p:txBody>
      </p:sp>
      <p:pic>
        <p:nvPicPr>
          <p:cNvPr id="168" name="Google Shape;168;p18"/>
          <p:cNvPicPr preferRelativeResize="0"/>
          <p:nvPr/>
        </p:nvPicPr>
        <p:blipFill>
          <a:blip r:embed="rId3">
            <a:alphaModFix/>
          </a:blip>
          <a:stretch>
            <a:fillRect/>
          </a:stretch>
        </p:blipFill>
        <p:spPr>
          <a:xfrm>
            <a:off x="4479325" y="1614350"/>
            <a:ext cx="4399650" cy="3083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Adopt Trunk-Based Development Practices</a:t>
            </a:r>
            <a:endParaRPr/>
          </a:p>
        </p:txBody>
      </p:sp>
      <p:sp>
        <p:nvSpPr>
          <p:cNvPr id="174" name="Google Shape;174;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Frequent Code Commits Mean:</a:t>
            </a:r>
            <a:endParaRPr sz="1800"/>
          </a:p>
          <a:p>
            <a:pPr indent="-342900" lvl="0" marL="457200" rtl="0" algn="l">
              <a:spcBef>
                <a:spcPts val="1600"/>
              </a:spcBef>
              <a:spcAft>
                <a:spcPts val="0"/>
              </a:spcAft>
              <a:buSzPts val="1800"/>
              <a:buChar char="●"/>
            </a:pPr>
            <a:r>
              <a:rPr lang="en" sz="1800"/>
              <a:t> We can run all automated tests on our software system as a whole </a:t>
            </a:r>
            <a:endParaRPr sz="1800"/>
          </a:p>
          <a:p>
            <a:pPr indent="-342900" lvl="0" marL="457200" rtl="0" algn="l">
              <a:spcBef>
                <a:spcPts val="0"/>
              </a:spcBef>
              <a:spcAft>
                <a:spcPts val="0"/>
              </a:spcAft>
              <a:buSzPts val="1800"/>
              <a:buChar char="●"/>
            </a:pPr>
            <a:r>
              <a:rPr lang="en" sz="1800"/>
              <a:t>Receive alerts when a change breaks other parts of the application or interferes with the work of another developer</a:t>
            </a:r>
            <a:endParaRPr sz="1800"/>
          </a:p>
          <a:p>
            <a:pPr indent="-342900" lvl="0" marL="457200" rtl="0" algn="l">
              <a:spcBef>
                <a:spcPts val="0"/>
              </a:spcBef>
              <a:spcAft>
                <a:spcPts val="0"/>
              </a:spcAft>
              <a:buSzPts val="1800"/>
              <a:buChar char="●"/>
            </a:pPr>
            <a:r>
              <a:rPr lang="en" sz="1800"/>
              <a:t>Faster  detection/correct of small merge problems</a:t>
            </a:r>
            <a:endParaRPr sz="1800"/>
          </a:p>
          <a:p>
            <a:pPr indent="-342900" lvl="0" marL="457200" rtl="0" algn="l">
              <a:spcBef>
                <a:spcPts val="0"/>
              </a:spcBef>
              <a:spcAft>
                <a:spcPts val="0"/>
              </a:spcAft>
              <a:buSzPts val="1800"/>
              <a:buChar char="●"/>
            </a:pPr>
            <a:r>
              <a:rPr lang="en" sz="1800"/>
              <a:t>Gated Commits: Prevents negative impacts in value stream</a:t>
            </a:r>
            <a:endParaRPr sz="18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Adopt Trunk-Based Development Practices</a:t>
            </a:r>
            <a:endParaRPr/>
          </a:p>
        </p:txBody>
      </p:sp>
      <p:sp>
        <p:nvSpPr>
          <p:cNvPr id="180" name="Google Shape;180;p20"/>
          <p:cNvSpPr txBox="1"/>
          <p:nvPr>
            <p:ph idx="1" type="body"/>
          </p:nvPr>
        </p:nvSpPr>
        <p:spPr>
          <a:xfrm>
            <a:off x="1455200" y="1116575"/>
            <a:ext cx="3219300" cy="240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Benefits of Frequent Code Commits:</a:t>
            </a:r>
            <a:endParaRPr sz="1800"/>
          </a:p>
          <a:p>
            <a:pPr indent="-342900" lvl="0" marL="457200" rtl="0" algn="l">
              <a:spcBef>
                <a:spcPts val="1600"/>
              </a:spcBef>
              <a:spcAft>
                <a:spcPts val="0"/>
              </a:spcAft>
              <a:buSzPts val="1800"/>
              <a:buChar char="●"/>
            </a:pPr>
            <a:r>
              <a:rPr lang="en" sz="1800"/>
              <a:t>Breaks work down into smaller chunks</a:t>
            </a:r>
            <a:endParaRPr sz="1800"/>
          </a:p>
          <a:p>
            <a:pPr indent="-342900" lvl="0" marL="457200" rtl="0" algn="l">
              <a:spcBef>
                <a:spcPts val="0"/>
              </a:spcBef>
              <a:spcAft>
                <a:spcPts val="0"/>
              </a:spcAft>
              <a:buSzPts val="1800"/>
              <a:buChar char="●"/>
            </a:pPr>
            <a:r>
              <a:rPr lang="en" sz="1800"/>
              <a:t>Version Control becomes an integral mechanism of how the team communicates with each other</a:t>
            </a:r>
            <a:endParaRPr sz="1800"/>
          </a:p>
          <a:p>
            <a:pPr indent="-342900" lvl="0" marL="457200" rtl="0" algn="l">
              <a:spcBef>
                <a:spcPts val="0"/>
              </a:spcBef>
              <a:spcAft>
                <a:spcPts val="0"/>
              </a:spcAft>
              <a:buSzPts val="1800"/>
              <a:buChar char="●"/>
            </a:pPr>
            <a:r>
              <a:rPr lang="en" sz="1800"/>
              <a:t>Allows us to </a:t>
            </a:r>
            <a:r>
              <a:rPr lang="en" sz="1800"/>
              <a:t>redefine</a:t>
            </a:r>
            <a:r>
              <a:rPr lang="en" sz="1800"/>
              <a:t> </a:t>
            </a:r>
            <a:r>
              <a:rPr lang="en" sz="1800"/>
              <a:t>definition</a:t>
            </a:r>
            <a:r>
              <a:rPr lang="en" sz="1800"/>
              <a:t> of “Done”</a:t>
            </a:r>
            <a:endParaRPr sz="1800"/>
          </a:p>
        </p:txBody>
      </p:sp>
      <p:pic>
        <p:nvPicPr>
          <p:cNvPr id="181" name="Google Shape;181;p20"/>
          <p:cNvPicPr preferRelativeResize="0"/>
          <p:nvPr/>
        </p:nvPicPr>
        <p:blipFill>
          <a:blip r:embed="rId3">
            <a:alphaModFix/>
          </a:blip>
          <a:stretch>
            <a:fillRect/>
          </a:stretch>
        </p:blipFill>
        <p:spPr>
          <a:xfrm>
            <a:off x="5357850" y="1430225"/>
            <a:ext cx="3139850" cy="3139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4497050" y="3026300"/>
            <a:ext cx="3036300" cy="15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Continuous Integration at Bazaarvoice (2012)</a:t>
            </a:r>
            <a:endParaRPr/>
          </a:p>
        </p:txBody>
      </p:sp>
      <p:pic>
        <p:nvPicPr>
          <p:cNvPr id="187" name="Google Shape;187;p21"/>
          <p:cNvPicPr preferRelativeResize="0"/>
          <p:nvPr/>
        </p:nvPicPr>
        <p:blipFill>
          <a:blip r:embed="rId3">
            <a:alphaModFix/>
          </a:blip>
          <a:stretch>
            <a:fillRect/>
          </a:stretch>
        </p:blipFill>
        <p:spPr>
          <a:xfrm>
            <a:off x="1198775" y="1520600"/>
            <a:ext cx="3009900" cy="3009900"/>
          </a:xfrm>
          <a:prstGeom prst="rect">
            <a:avLst/>
          </a:prstGeom>
          <a:noFill/>
          <a:ln>
            <a:noFill/>
          </a:ln>
        </p:spPr>
      </p:pic>
      <p:sp>
        <p:nvSpPr>
          <p:cNvPr id="188" name="Google Shape;188;p21"/>
          <p:cNvSpPr txBox="1"/>
          <p:nvPr/>
        </p:nvSpPr>
        <p:spPr>
          <a:xfrm>
            <a:off x="1040350" y="2533700"/>
            <a:ext cx="3615600" cy="19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89" name="Google Shape;189;p21"/>
          <p:cNvSpPr txBox="1"/>
          <p:nvPr/>
        </p:nvSpPr>
        <p:spPr>
          <a:xfrm>
            <a:off x="1198775" y="381500"/>
            <a:ext cx="7332600" cy="11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Montserrat"/>
                <a:ea typeface="Montserrat"/>
                <a:cs typeface="Montserrat"/>
                <a:sym typeface="Montserrat"/>
              </a:rPr>
              <a:t>Adopt Trunk-Based Development Practices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