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8" r:id="rId3"/>
    <p:sldId id="269" r:id="rId4"/>
    <p:sldId id="270" r:id="rId5"/>
    <p:sldId id="271" r:id="rId6"/>
    <p:sldId id="272" r:id="rId7"/>
    <p:sldId id="273" r:id="rId8"/>
    <p:sldId id="274" r:id="rId9"/>
    <p:sldId id="275" r:id="rId10"/>
    <p:sldId id="276" r:id="rId11"/>
    <p:sldId id="277"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30" autoAdjust="0"/>
    <p:restoredTop sz="70899" autoAdjust="0"/>
  </p:normalViewPr>
  <p:slideViewPr>
    <p:cSldViewPr snapToGrid="0">
      <p:cViewPr varScale="1">
        <p:scale>
          <a:sx n="84" d="100"/>
          <a:sy n="84"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C1CCE-112B-427D-AE99-104C04A3DE28}"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B6752-6671-48A6-8128-5BD2659BE27C}" type="slidenum">
              <a:rPr lang="en-US" smtClean="0"/>
              <a:t>‹#›</a:t>
            </a:fld>
            <a:endParaRPr lang="en-US"/>
          </a:p>
        </p:txBody>
      </p:sp>
    </p:spTree>
    <p:extLst>
      <p:ext uri="{BB962C8B-B14F-4D97-AF65-F5344CB8AC3E}">
        <p14:creationId xmlns:p14="http://schemas.microsoft.com/office/powerpoint/2010/main" val="7136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 realized that for more changes more deployments are needed. Went from weekly to 3 times daily. </a:t>
            </a:r>
          </a:p>
        </p:txBody>
      </p:sp>
      <p:sp>
        <p:nvSpPr>
          <p:cNvPr id="4" name="Slide Number Placeholder 3"/>
          <p:cNvSpPr>
            <a:spLocks noGrp="1"/>
          </p:cNvSpPr>
          <p:nvPr>
            <p:ph type="sldNum" sz="quarter" idx="5"/>
          </p:nvPr>
        </p:nvSpPr>
        <p:spPr/>
        <p:txBody>
          <a:bodyPr/>
          <a:lstStyle/>
          <a:p>
            <a:fld id="{9F2B6752-6671-48A6-8128-5BD2659BE27C}" type="slidenum">
              <a:rPr lang="en-US" smtClean="0"/>
              <a:t>2</a:t>
            </a:fld>
            <a:endParaRPr lang="en-US"/>
          </a:p>
        </p:txBody>
      </p:sp>
    </p:spTree>
    <p:extLst>
      <p:ext uri="{BB962C8B-B14F-4D97-AF65-F5344CB8AC3E}">
        <p14:creationId xmlns:p14="http://schemas.microsoft.com/office/powerpoint/2010/main" val="285062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have an automated mechanism to deploy code into production. Whatever the current process for deployment is, it needs to be thoroughly documented similar to value stream mapping. Then, we need to simplify or automate every manual step that we can in that process such as packaging code, </a:t>
            </a:r>
            <a:r>
              <a:rPr lang="en-US" dirty="0" err="1"/>
              <a:t>cre</a:t>
            </a:r>
            <a:r>
              <a:rPr lang="en-US" dirty="0"/>
              <a:t> </a:t>
            </a:r>
            <a:r>
              <a:rPr lang="en-US" dirty="0" err="1"/>
              <a:t>ating</a:t>
            </a:r>
            <a:r>
              <a:rPr lang="en-US" dirty="0"/>
              <a:t> pre-configured virtual machines. Copying files to servers, running smoke tests and test procedures, etc. We also want to reduce lead time and any unnecessary hand offs to reduce the possibility of errors. </a:t>
            </a:r>
          </a:p>
          <a:p>
            <a:endParaRPr lang="en-US" dirty="0"/>
          </a:p>
          <a:p>
            <a:r>
              <a:rPr lang="en-US" dirty="0"/>
              <a:t>In doing this, there are some requirement for the deployment </a:t>
            </a:r>
            <a:r>
              <a:rPr lang="en-US" dirty="0" err="1"/>
              <a:t>Pipeling</a:t>
            </a:r>
            <a:endParaRPr lang="en-US" dirty="0"/>
          </a:p>
        </p:txBody>
      </p:sp>
      <p:sp>
        <p:nvSpPr>
          <p:cNvPr id="4" name="Slide Number Placeholder 3"/>
          <p:cNvSpPr>
            <a:spLocks noGrp="1"/>
          </p:cNvSpPr>
          <p:nvPr>
            <p:ph type="sldNum" sz="quarter" idx="5"/>
          </p:nvPr>
        </p:nvSpPr>
        <p:spPr/>
        <p:txBody>
          <a:bodyPr/>
          <a:lstStyle/>
          <a:p>
            <a:fld id="{9F2B6752-6671-48A6-8128-5BD2659BE27C}" type="slidenum">
              <a:rPr lang="en-US" smtClean="0"/>
              <a:t>3</a:t>
            </a:fld>
            <a:endParaRPr lang="en-US"/>
          </a:p>
        </p:txBody>
      </p:sp>
    </p:spTree>
    <p:extLst>
      <p:ext uri="{BB962C8B-B14F-4D97-AF65-F5344CB8AC3E}">
        <p14:creationId xmlns:p14="http://schemas.microsoft.com/office/powerpoint/2010/main" val="121032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moved away from the early days when a developer could release their code as soon as it was done and immediately see it in action and get feedback from clients. Things shifted to Operations being the ones to do the deployment, likely because of security or compliance regulations. However, with DevOps we want to relay on the automations instead of waiting for the Operations tea, . </a:t>
            </a:r>
          </a:p>
        </p:txBody>
      </p:sp>
      <p:sp>
        <p:nvSpPr>
          <p:cNvPr id="4" name="Slide Number Placeholder 3"/>
          <p:cNvSpPr>
            <a:spLocks noGrp="1"/>
          </p:cNvSpPr>
          <p:nvPr>
            <p:ph type="sldNum" sz="quarter" idx="5"/>
          </p:nvPr>
        </p:nvSpPr>
        <p:spPr/>
        <p:txBody>
          <a:bodyPr/>
          <a:lstStyle/>
          <a:p>
            <a:fld id="{9F2B6752-6671-48A6-8128-5BD2659BE27C}" type="slidenum">
              <a:rPr lang="en-US" smtClean="0"/>
              <a:t>4</a:t>
            </a:fld>
            <a:endParaRPr lang="en-US"/>
          </a:p>
        </p:txBody>
      </p:sp>
    </p:spTree>
    <p:extLst>
      <p:ext uri="{BB962C8B-B14F-4D97-AF65-F5344CB8AC3E}">
        <p14:creationId xmlns:p14="http://schemas.microsoft.com/office/powerpoint/2010/main" val="12877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deployment is automated it can be a part of the deployment pipeline. It must provide the following capabilities</a:t>
            </a:r>
          </a:p>
        </p:txBody>
      </p:sp>
      <p:sp>
        <p:nvSpPr>
          <p:cNvPr id="4" name="Slide Number Placeholder 3"/>
          <p:cNvSpPr>
            <a:spLocks noGrp="1"/>
          </p:cNvSpPr>
          <p:nvPr>
            <p:ph type="sldNum" sz="quarter" idx="5"/>
          </p:nvPr>
        </p:nvSpPr>
        <p:spPr/>
        <p:txBody>
          <a:bodyPr/>
          <a:lstStyle/>
          <a:p>
            <a:fld id="{9F2B6752-6671-48A6-8128-5BD2659BE27C}" type="slidenum">
              <a:rPr lang="en-US" smtClean="0"/>
              <a:t>5</a:t>
            </a:fld>
            <a:endParaRPr lang="en-US"/>
          </a:p>
        </p:txBody>
      </p:sp>
    </p:spTree>
    <p:extLst>
      <p:ext uri="{BB962C8B-B14F-4D97-AF65-F5344CB8AC3E}">
        <p14:creationId xmlns:p14="http://schemas.microsoft.com/office/powerpoint/2010/main" val="155904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is the installation of a specified version of software to an environment. Release is when a feature is available to customers and doesn’t require changing application code. </a:t>
            </a:r>
          </a:p>
        </p:txBody>
      </p:sp>
      <p:sp>
        <p:nvSpPr>
          <p:cNvPr id="4" name="Slide Number Placeholder 3"/>
          <p:cNvSpPr>
            <a:spLocks noGrp="1"/>
          </p:cNvSpPr>
          <p:nvPr>
            <p:ph type="sldNum" sz="quarter" idx="5"/>
          </p:nvPr>
        </p:nvSpPr>
        <p:spPr/>
        <p:txBody>
          <a:bodyPr/>
          <a:lstStyle/>
          <a:p>
            <a:fld id="{9F2B6752-6671-48A6-8128-5BD2659BE27C}" type="slidenum">
              <a:rPr lang="en-US" smtClean="0"/>
              <a:t>6</a:t>
            </a:fld>
            <a:endParaRPr lang="en-US"/>
          </a:p>
        </p:txBody>
      </p:sp>
    </p:spTree>
    <p:extLst>
      <p:ext uri="{BB962C8B-B14F-4D97-AF65-F5344CB8AC3E}">
        <p14:creationId xmlns:p14="http://schemas.microsoft.com/office/powerpoint/2010/main" val="45093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548D-0FC1-4754-986A-51740FCA08C9}"/>
              </a:ext>
            </a:extLst>
          </p:cNvPr>
          <p:cNvSpPr>
            <a:spLocks noGrp="1"/>
          </p:cNvSpPr>
          <p:nvPr>
            <p:ph type="ctrTitle"/>
          </p:nvPr>
        </p:nvSpPr>
        <p:spPr/>
        <p:txBody>
          <a:bodyPr/>
          <a:lstStyle/>
          <a:p>
            <a:r>
              <a:rPr lang="en-US" dirty="0"/>
              <a:t>Chapter 12</a:t>
            </a:r>
          </a:p>
        </p:txBody>
      </p:sp>
      <p:sp>
        <p:nvSpPr>
          <p:cNvPr id="3" name="Subtitle 2">
            <a:extLst>
              <a:ext uri="{FF2B5EF4-FFF2-40B4-BE49-F238E27FC236}">
                <a16:creationId xmlns:a16="http://schemas.microsoft.com/office/drawing/2014/main" id="{155A6E63-22AD-4FB8-8535-63CEAD23587F}"/>
              </a:ext>
            </a:extLst>
          </p:cNvPr>
          <p:cNvSpPr>
            <a:spLocks noGrp="1"/>
          </p:cNvSpPr>
          <p:nvPr>
            <p:ph type="subTitle" idx="1"/>
          </p:nvPr>
        </p:nvSpPr>
        <p:spPr/>
        <p:txBody>
          <a:bodyPr/>
          <a:lstStyle/>
          <a:p>
            <a:r>
              <a:rPr lang="en-US" dirty="0"/>
              <a:t>Automate and Enable Low-Risk Releases</a:t>
            </a:r>
          </a:p>
          <a:p>
            <a:r>
              <a:rPr lang="en-US" dirty="0"/>
              <a:t>Group 6 – Lauren Thorne and Theophilus </a:t>
            </a:r>
            <a:r>
              <a:rPr lang="en-US" dirty="0" err="1"/>
              <a:t>Nwea</a:t>
            </a:r>
            <a:r>
              <a:rPr lang="en-US" dirty="0"/>
              <a:t>-Miah</a:t>
            </a:r>
          </a:p>
        </p:txBody>
      </p:sp>
    </p:spTree>
    <p:extLst>
      <p:ext uri="{BB962C8B-B14F-4D97-AF65-F5344CB8AC3E}">
        <p14:creationId xmlns:p14="http://schemas.microsoft.com/office/powerpoint/2010/main" val="29469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7616-0150-493E-85C1-9B7BFD1C6896}"/>
              </a:ext>
            </a:extLst>
          </p:cNvPr>
          <p:cNvSpPr>
            <a:spLocks noGrp="1"/>
          </p:cNvSpPr>
          <p:nvPr>
            <p:ph type="title"/>
          </p:nvPr>
        </p:nvSpPr>
        <p:spPr/>
        <p:txBody>
          <a:bodyPr/>
          <a:lstStyle/>
          <a:p>
            <a:r>
              <a:rPr lang="en-US" dirty="0"/>
              <a:t>Application-Based Patterns to Enable Safer Releases</a:t>
            </a:r>
          </a:p>
        </p:txBody>
      </p:sp>
      <p:sp>
        <p:nvSpPr>
          <p:cNvPr id="3" name="Content Placeholder 2">
            <a:extLst>
              <a:ext uri="{FF2B5EF4-FFF2-40B4-BE49-F238E27FC236}">
                <a16:creationId xmlns:a16="http://schemas.microsoft.com/office/drawing/2014/main" id="{A29F2C99-5B37-43F7-8657-4CDBCB7C7663}"/>
              </a:ext>
            </a:extLst>
          </p:cNvPr>
          <p:cNvSpPr>
            <a:spLocks noGrp="1"/>
          </p:cNvSpPr>
          <p:nvPr>
            <p:ph idx="1"/>
          </p:nvPr>
        </p:nvSpPr>
        <p:spPr/>
        <p:txBody>
          <a:bodyPr/>
          <a:lstStyle/>
          <a:p>
            <a:r>
              <a:rPr lang="en-US" dirty="0"/>
              <a:t>Implement Feature Toggles</a:t>
            </a:r>
          </a:p>
          <a:p>
            <a:pPr lvl="1"/>
            <a:r>
              <a:rPr lang="en-US" dirty="0"/>
              <a:t>Roll back easily</a:t>
            </a:r>
          </a:p>
          <a:p>
            <a:pPr lvl="1"/>
            <a:r>
              <a:rPr lang="en-US" dirty="0"/>
              <a:t>Gracefully degrade performance</a:t>
            </a:r>
          </a:p>
          <a:p>
            <a:pPr lvl="1"/>
            <a:r>
              <a:rPr lang="en-US" dirty="0"/>
              <a:t>Increase resilience through service-oriented architecture </a:t>
            </a:r>
          </a:p>
          <a:p>
            <a:r>
              <a:rPr lang="en-US" dirty="0"/>
              <a:t>Perform Dark Launches</a:t>
            </a:r>
          </a:p>
          <a:p>
            <a:pPr lvl="1"/>
            <a:endParaRPr lang="en-US" dirty="0"/>
          </a:p>
          <a:p>
            <a:r>
              <a:rPr lang="en-US" dirty="0"/>
              <a:t>Case Study: Dark Launch of Facebook Chat</a:t>
            </a:r>
          </a:p>
        </p:txBody>
      </p:sp>
    </p:spTree>
    <p:extLst>
      <p:ext uri="{BB962C8B-B14F-4D97-AF65-F5344CB8AC3E}">
        <p14:creationId xmlns:p14="http://schemas.microsoft.com/office/powerpoint/2010/main" val="212875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0300-F773-4589-9A91-0CCDB1960C0D}"/>
              </a:ext>
            </a:extLst>
          </p:cNvPr>
          <p:cNvSpPr>
            <a:spLocks noGrp="1"/>
          </p:cNvSpPr>
          <p:nvPr>
            <p:ph type="title"/>
          </p:nvPr>
        </p:nvSpPr>
        <p:spPr>
          <a:xfrm>
            <a:off x="913795" y="609600"/>
            <a:ext cx="10353761" cy="1326321"/>
          </a:xfrm>
        </p:spPr>
        <p:txBody>
          <a:bodyPr>
            <a:normAutofit/>
          </a:bodyPr>
          <a:lstStyle/>
          <a:p>
            <a:r>
              <a:rPr lang="en-US" dirty="0"/>
              <a:t>Survey of Continuous Delivery and Continuous Deployment in Practice </a:t>
            </a:r>
          </a:p>
        </p:txBody>
      </p:sp>
      <p:sp>
        <p:nvSpPr>
          <p:cNvPr id="13"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44940D-FCBB-4495-8761-3237FCEF7B85}"/>
              </a:ext>
            </a:extLst>
          </p:cNvPr>
          <p:cNvSpPr>
            <a:spLocks noGrp="1"/>
          </p:cNvSpPr>
          <p:nvPr>
            <p:ph idx="1"/>
          </p:nvPr>
        </p:nvSpPr>
        <p:spPr>
          <a:xfrm>
            <a:off x="1466849" y="3610390"/>
            <a:ext cx="9247652" cy="3327400"/>
          </a:xfrm>
        </p:spPr>
        <p:txBody>
          <a:bodyPr>
            <a:normAutofit/>
          </a:bodyPr>
          <a:lstStyle/>
          <a:p>
            <a:pPr marL="0" indent="0">
              <a:buNone/>
            </a:pPr>
            <a:r>
              <a:rPr lang="en-US" sz="3200" dirty="0"/>
              <a:t>Continuous delivery vs continuous deployment</a:t>
            </a:r>
          </a:p>
          <a:p>
            <a:endParaRPr lang="en-US" dirty="0"/>
          </a:p>
        </p:txBody>
      </p:sp>
    </p:spTree>
    <p:extLst>
      <p:ext uri="{BB962C8B-B14F-4D97-AF65-F5344CB8AC3E}">
        <p14:creationId xmlns:p14="http://schemas.microsoft.com/office/powerpoint/2010/main" val="334305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1C9D-9660-4F70-8E72-E78D33F696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37BE35-BD66-41B5-9622-247AA2C0E0CD}"/>
              </a:ext>
            </a:extLst>
          </p:cNvPr>
          <p:cNvSpPr>
            <a:spLocks noGrp="1"/>
          </p:cNvSpPr>
          <p:nvPr>
            <p:ph idx="1"/>
          </p:nvPr>
        </p:nvSpPr>
        <p:spPr/>
        <p:txBody>
          <a:bodyPr/>
          <a:lstStyle/>
          <a:p>
            <a:r>
              <a:rPr lang="en-US" dirty="0"/>
              <a:t>Releases and deployments should not be stressful events that happen </a:t>
            </a:r>
            <a:r>
              <a:rPr lang="en-US" dirty="0" err="1"/>
              <a:t>occaisionally</a:t>
            </a:r>
            <a:r>
              <a:rPr lang="en-US" dirty="0"/>
              <a:t> </a:t>
            </a:r>
          </a:p>
          <a:p>
            <a:r>
              <a:rPr lang="en-US" dirty="0"/>
              <a:t>They should be a part of our everyday routine and be low-risk</a:t>
            </a:r>
          </a:p>
          <a:p>
            <a:r>
              <a:rPr lang="en-US" dirty="0"/>
              <a:t>Benefits:</a:t>
            </a:r>
          </a:p>
          <a:p>
            <a:pPr lvl="1"/>
            <a:r>
              <a:rPr lang="en-US" dirty="0"/>
              <a:t>Reduce deployment lead time</a:t>
            </a:r>
          </a:p>
          <a:p>
            <a:pPr lvl="1"/>
            <a:r>
              <a:rPr lang="en-US" dirty="0"/>
              <a:t>Deliver product with little disruption</a:t>
            </a:r>
          </a:p>
          <a:p>
            <a:pPr lvl="1"/>
            <a:r>
              <a:rPr lang="en-US" dirty="0"/>
              <a:t>Less stress Operations</a:t>
            </a:r>
          </a:p>
        </p:txBody>
      </p:sp>
    </p:spTree>
    <p:extLst>
      <p:ext uri="{BB962C8B-B14F-4D97-AF65-F5344CB8AC3E}">
        <p14:creationId xmlns:p14="http://schemas.microsoft.com/office/powerpoint/2010/main" val="350373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819F-0A93-4C5E-B055-B96017680C8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A63E43-0125-4A41-9527-A6275A2DDF90}"/>
              </a:ext>
            </a:extLst>
          </p:cNvPr>
          <p:cNvSpPr>
            <a:spLocks noGrp="1"/>
          </p:cNvSpPr>
          <p:nvPr>
            <p:ph idx="1"/>
          </p:nvPr>
        </p:nvSpPr>
        <p:spPr/>
        <p:txBody>
          <a:bodyPr/>
          <a:lstStyle/>
          <a:p>
            <a:r>
              <a:rPr lang="en-US" dirty="0"/>
              <a:t>Facebook example of deployment</a:t>
            </a:r>
          </a:p>
          <a:p>
            <a:r>
              <a:rPr lang="en-US" dirty="0"/>
              <a:t>Code deployment should be a part of daily work</a:t>
            </a:r>
          </a:p>
          <a:p>
            <a:r>
              <a:rPr lang="en-US" dirty="0"/>
              <a:t>How to reduce friction in product deployments</a:t>
            </a:r>
          </a:p>
          <a:p>
            <a:r>
              <a:rPr lang="en-US" dirty="0"/>
              <a:t>Deployment should be on demand or automatic once product passes all the tests</a:t>
            </a:r>
          </a:p>
          <a:p>
            <a:r>
              <a:rPr lang="en-US" dirty="0"/>
              <a:t>Examples of different practices. </a:t>
            </a:r>
          </a:p>
          <a:p>
            <a:endParaRPr lang="en-US" dirty="0"/>
          </a:p>
        </p:txBody>
      </p:sp>
    </p:spTree>
    <p:extLst>
      <p:ext uri="{BB962C8B-B14F-4D97-AF65-F5344CB8AC3E}">
        <p14:creationId xmlns:p14="http://schemas.microsoft.com/office/powerpoint/2010/main" val="80702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6734-BB5C-4E95-B6B9-D4E8F57AB738}"/>
              </a:ext>
            </a:extLst>
          </p:cNvPr>
          <p:cNvSpPr>
            <a:spLocks noGrp="1"/>
          </p:cNvSpPr>
          <p:nvPr>
            <p:ph type="title"/>
          </p:nvPr>
        </p:nvSpPr>
        <p:spPr/>
        <p:txBody>
          <a:bodyPr/>
          <a:lstStyle/>
          <a:p>
            <a:r>
              <a:rPr lang="en-US" dirty="0"/>
              <a:t>Automate Our Deployment process</a:t>
            </a:r>
          </a:p>
        </p:txBody>
      </p:sp>
      <p:sp>
        <p:nvSpPr>
          <p:cNvPr id="3" name="Content Placeholder 2">
            <a:extLst>
              <a:ext uri="{FF2B5EF4-FFF2-40B4-BE49-F238E27FC236}">
                <a16:creationId xmlns:a16="http://schemas.microsoft.com/office/drawing/2014/main" id="{A08F57CA-2B49-4EB9-8560-0F8038E76121}"/>
              </a:ext>
            </a:extLst>
          </p:cNvPr>
          <p:cNvSpPr>
            <a:spLocks noGrp="1"/>
          </p:cNvSpPr>
          <p:nvPr>
            <p:ph idx="1"/>
          </p:nvPr>
        </p:nvSpPr>
        <p:spPr>
          <a:xfrm>
            <a:off x="913795" y="2096064"/>
            <a:ext cx="10353762" cy="4510476"/>
          </a:xfrm>
        </p:spPr>
        <p:txBody>
          <a:bodyPr>
            <a:normAutofit/>
          </a:bodyPr>
          <a:lstStyle/>
          <a:p>
            <a:r>
              <a:rPr lang="en-US" dirty="0"/>
              <a:t>Steps for deployment should be thoroughly documented</a:t>
            </a:r>
          </a:p>
          <a:p>
            <a:r>
              <a:rPr lang="en-US" dirty="0"/>
              <a:t>Simplify and automate as much as possible</a:t>
            </a:r>
          </a:p>
          <a:p>
            <a:r>
              <a:rPr lang="en-US" dirty="0"/>
              <a:t>Reduce lead time and handoffs</a:t>
            </a:r>
          </a:p>
          <a:p>
            <a:r>
              <a:rPr lang="en-US" dirty="0"/>
              <a:t>Deployment pipeline requirements</a:t>
            </a:r>
          </a:p>
          <a:p>
            <a:pPr lvl="1"/>
            <a:r>
              <a:rPr lang="en-US" dirty="0"/>
              <a:t>Deploy the same way to every environment</a:t>
            </a:r>
          </a:p>
          <a:p>
            <a:pPr lvl="1"/>
            <a:r>
              <a:rPr lang="en-US" dirty="0"/>
              <a:t>Smoke test deployments</a:t>
            </a:r>
          </a:p>
          <a:p>
            <a:pPr lvl="1"/>
            <a:r>
              <a:rPr lang="en-US" dirty="0"/>
              <a:t>Ensure we maintain consistent environments</a:t>
            </a:r>
          </a:p>
          <a:p>
            <a:endParaRPr lang="en-US" dirty="0"/>
          </a:p>
          <a:p>
            <a:r>
              <a:rPr lang="en-US" dirty="0"/>
              <a:t>CSG International Case Study</a:t>
            </a:r>
          </a:p>
        </p:txBody>
      </p:sp>
    </p:spTree>
    <p:extLst>
      <p:ext uri="{BB962C8B-B14F-4D97-AF65-F5344CB8AC3E}">
        <p14:creationId xmlns:p14="http://schemas.microsoft.com/office/powerpoint/2010/main" val="204966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AC0B-420D-44B6-B4BF-19EA21110673}"/>
              </a:ext>
            </a:extLst>
          </p:cNvPr>
          <p:cNvSpPr>
            <a:spLocks noGrp="1"/>
          </p:cNvSpPr>
          <p:nvPr>
            <p:ph type="title"/>
          </p:nvPr>
        </p:nvSpPr>
        <p:spPr/>
        <p:txBody>
          <a:bodyPr/>
          <a:lstStyle/>
          <a:p>
            <a:r>
              <a:rPr lang="en-US" dirty="0"/>
              <a:t>Enable Automated Self-service Deployments</a:t>
            </a:r>
          </a:p>
        </p:txBody>
      </p:sp>
      <p:sp>
        <p:nvSpPr>
          <p:cNvPr id="3" name="Content Placeholder 2">
            <a:extLst>
              <a:ext uri="{FF2B5EF4-FFF2-40B4-BE49-F238E27FC236}">
                <a16:creationId xmlns:a16="http://schemas.microsoft.com/office/drawing/2014/main" id="{4D742AEE-36E6-487A-A2CB-59200A39B016}"/>
              </a:ext>
            </a:extLst>
          </p:cNvPr>
          <p:cNvSpPr>
            <a:spLocks noGrp="1"/>
          </p:cNvSpPr>
          <p:nvPr>
            <p:ph idx="1"/>
          </p:nvPr>
        </p:nvSpPr>
        <p:spPr/>
        <p:txBody>
          <a:bodyPr/>
          <a:lstStyle/>
          <a:p>
            <a:r>
              <a:rPr lang="en-US" dirty="0"/>
              <a:t>Shift way of deployment to automation</a:t>
            </a:r>
          </a:p>
          <a:p>
            <a:r>
              <a:rPr lang="en-US" dirty="0"/>
              <a:t>Code promotions should be able to be processed by Development or Operations impacting:</a:t>
            </a:r>
          </a:p>
          <a:p>
            <a:pPr lvl="1"/>
            <a:r>
              <a:rPr lang="en-US" dirty="0"/>
              <a:t>Building</a:t>
            </a:r>
          </a:p>
          <a:p>
            <a:pPr lvl="1"/>
            <a:r>
              <a:rPr lang="en-US" dirty="0"/>
              <a:t>Testing</a:t>
            </a:r>
          </a:p>
          <a:p>
            <a:pPr lvl="1"/>
            <a:r>
              <a:rPr lang="en-US" dirty="0"/>
              <a:t>Deployment</a:t>
            </a:r>
          </a:p>
        </p:txBody>
      </p:sp>
    </p:spTree>
    <p:extLst>
      <p:ext uri="{BB962C8B-B14F-4D97-AF65-F5344CB8AC3E}">
        <p14:creationId xmlns:p14="http://schemas.microsoft.com/office/powerpoint/2010/main" val="338018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6779-CEE9-4A2B-935D-62560937FE97}"/>
              </a:ext>
            </a:extLst>
          </p:cNvPr>
          <p:cNvSpPr>
            <a:spLocks noGrp="1"/>
          </p:cNvSpPr>
          <p:nvPr>
            <p:ph type="title"/>
          </p:nvPr>
        </p:nvSpPr>
        <p:spPr/>
        <p:txBody>
          <a:bodyPr/>
          <a:lstStyle/>
          <a:p>
            <a:r>
              <a:rPr lang="en-US" dirty="0"/>
              <a:t>Integrate Code Deployment into the Deployment Pipeline</a:t>
            </a:r>
          </a:p>
        </p:txBody>
      </p:sp>
      <p:sp>
        <p:nvSpPr>
          <p:cNvPr id="3" name="Content Placeholder 2">
            <a:extLst>
              <a:ext uri="{FF2B5EF4-FFF2-40B4-BE49-F238E27FC236}">
                <a16:creationId xmlns:a16="http://schemas.microsoft.com/office/drawing/2014/main" id="{7DB9C1E0-5052-4EEC-8A2A-75032B523857}"/>
              </a:ext>
            </a:extLst>
          </p:cNvPr>
          <p:cNvSpPr>
            <a:spLocks noGrp="1"/>
          </p:cNvSpPr>
          <p:nvPr>
            <p:ph idx="1"/>
          </p:nvPr>
        </p:nvSpPr>
        <p:spPr>
          <a:xfrm>
            <a:off x="913795" y="2096064"/>
            <a:ext cx="10353762" cy="4510476"/>
          </a:xfrm>
        </p:spPr>
        <p:txBody>
          <a:bodyPr>
            <a:normAutofit/>
          </a:bodyPr>
          <a:lstStyle/>
          <a:p>
            <a:r>
              <a:rPr lang="en-US" dirty="0"/>
              <a:t>Ensure packages are suitable for deployment into production</a:t>
            </a:r>
          </a:p>
          <a:p>
            <a:r>
              <a:rPr lang="en-US" dirty="0"/>
              <a:t>Show readiness of production environment</a:t>
            </a:r>
          </a:p>
          <a:p>
            <a:r>
              <a:rPr lang="en-US" dirty="0"/>
              <a:t>Give push-button for code to be deployed</a:t>
            </a:r>
          </a:p>
          <a:p>
            <a:r>
              <a:rPr lang="en-US" dirty="0"/>
              <a:t>Automatically record what was run, when, who authorized it, and what the output was</a:t>
            </a:r>
          </a:p>
          <a:p>
            <a:r>
              <a:rPr lang="en-US" dirty="0"/>
              <a:t>Run a smoke test to make sure the system is operations correcting and the configurations setting are correct</a:t>
            </a:r>
          </a:p>
          <a:p>
            <a:r>
              <a:rPr lang="en-US" dirty="0"/>
              <a:t>Provide fast feedback to deployer to determine success</a:t>
            </a:r>
          </a:p>
          <a:p>
            <a:endParaRPr lang="en-US" dirty="0"/>
          </a:p>
          <a:p>
            <a:r>
              <a:rPr lang="en-US" dirty="0"/>
              <a:t>Case Study – Etsy </a:t>
            </a:r>
          </a:p>
          <a:p>
            <a:endParaRPr lang="en-US" dirty="0"/>
          </a:p>
        </p:txBody>
      </p:sp>
    </p:spTree>
    <p:extLst>
      <p:ext uri="{BB962C8B-B14F-4D97-AF65-F5344CB8AC3E}">
        <p14:creationId xmlns:p14="http://schemas.microsoft.com/office/powerpoint/2010/main" val="156672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F076-A7F6-479E-B21F-6C31D2913438}"/>
              </a:ext>
            </a:extLst>
          </p:cNvPr>
          <p:cNvSpPr>
            <a:spLocks noGrp="1"/>
          </p:cNvSpPr>
          <p:nvPr>
            <p:ph type="title"/>
          </p:nvPr>
        </p:nvSpPr>
        <p:spPr/>
        <p:txBody>
          <a:bodyPr/>
          <a:lstStyle/>
          <a:p>
            <a:r>
              <a:rPr lang="en-US" dirty="0"/>
              <a:t>Decouple Deployments from Releases</a:t>
            </a:r>
          </a:p>
        </p:txBody>
      </p:sp>
      <p:sp>
        <p:nvSpPr>
          <p:cNvPr id="3" name="Content Placeholder 2">
            <a:extLst>
              <a:ext uri="{FF2B5EF4-FFF2-40B4-BE49-F238E27FC236}">
                <a16:creationId xmlns:a16="http://schemas.microsoft.com/office/drawing/2014/main" id="{73A9FC42-120D-4E0B-A548-A29A0836301E}"/>
              </a:ext>
            </a:extLst>
          </p:cNvPr>
          <p:cNvSpPr>
            <a:spLocks noGrp="1"/>
          </p:cNvSpPr>
          <p:nvPr>
            <p:ph idx="1"/>
          </p:nvPr>
        </p:nvSpPr>
        <p:spPr/>
        <p:txBody>
          <a:bodyPr/>
          <a:lstStyle/>
          <a:p>
            <a:r>
              <a:rPr lang="en-US" dirty="0"/>
              <a:t>Separate deployment and release</a:t>
            </a:r>
          </a:p>
          <a:p>
            <a:r>
              <a:rPr lang="en-US" dirty="0"/>
              <a:t>Two broad categories of release patterns:</a:t>
            </a:r>
          </a:p>
          <a:p>
            <a:pPr lvl="1"/>
            <a:r>
              <a:rPr lang="en-US" dirty="0"/>
              <a:t>Environment-based release patterns</a:t>
            </a:r>
          </a:p>
          <a:p>
            <a:pPr lvl="1"/>
            <a:r>
              <a:rPr lang="en-US" dirty="0"/>
              <a:t>Application –based release patters</a:t>
            </a:r>
          </a:p>
        </p:txBody>
      </p:sp>
    </p:spTree>
    <p:extLst>
      <p:ext uri="{BB962C8B-B14F-4D97-AF65-F5344CB8AC3E}">
        <p14:creationId xmlns:p14="http://schemas.microsoft.com/office/powerpoint/2010/main" val="117197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B38D-D830-45BA-890B-AFAFFB8E39D3}"/>
              </a:ext>
            </a:extLst>
          </p:cNvPr>
          <p:cNvSpPr>
            <a:spLocks noGrp="1"/>
          </p:cNvSpPr>
          <p:nvPr>
            <p:ph type="title"/>
          </p:nvPr>
        </p:nvSpPr>
        <p:spPr/>
        <p:txBody>
          <a:bodyPr/>
          <a:lstStyle/>
          <a:p>
            <a:r>
              <a:rPr lang="en-US" dirty="0"/>
              <a:t>The Blue-Green Deployment Pattern</a:t>
            </a:r>
          </a:p>
        </p:txBody>
      </p:sp>
      <p:pic>
        <p:nvPicPr>
          <p:cNvPr id="6" name="Picture 5">
            <a:extLst>
              <a:ext uri="{FF2B5EF4-FFF2-40B4-BE49-F238E27FC236}">
                <a16:creationId xmlns:a16="http://schemas.microsoft.com/office/drawing/2014/main" id="{1AE02F2B-5C2C-4AC5-8DBE-75989E35DBE1}"/>
              </a:ext>
            </a:extLst>
          </p:cNvPr>
          <p:cNvPicPr>
            <a:picLocks noChangeAspect="1"/>
          </p:cNvPicPr>
          <p:nvPr/>
        </p:nvPicPr>
        <p:blipFill>
          <a:blip r:embed="rId2"/>
          <a:stretch>
            <a:fillRect/>
          </a:stretch>
        </p:blipFill>
        <p:spPr>
          <a:xfrm>
            <a:off x="1033062" y="2453640"/>
            <a:ext cx="10125875" cy="3101340"/>
          </a:xfrm>
          <a:prstGeom prst="rect">
            <a:avLst/>
          </a:prstGeom>
        </p:spPr>
      </p:pic>
    </p:spTree>
    <p:extLst>
      <p:ext uri="{BB962C8B-B14F-4D97-AF65-F5344CB8AC3E}">
        <p14:creationId xmlns:p14="http://schemas.microsoft.com/office/powerpoint/2010/main" val="279210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E95F-58A0-4370-BB05-BBF5981988FE}"/>
              </a:ext>
            </a:extLst>
          </p:cNvPr>
          <p:cNvSpPr>
            <a:spLocks noGrp="1"/>
          </p:cNvSpPr>
          <p:nvPr>
            <p:ph type="title"/>
          </p:nvPr>
        </p:nvSpPr>
        <p:spPr/>
        <p:txBody>
          <a:bodyPr/>
          <a:lstStyle/>
          <a:p>
            <a:r>
              <a:rPr lang="en-US" dirty="0"/>
              <a:t>Dealing with Database Changes</a:t>
            </a:r>
          </a:p>
        </p:txBody>
      </p:sp>
      <p:sp>
        <p:nvSpPr>
          <p:cNvPr id="3" name="Content Placeholder 2">
            <a:extLst>
              <a:ext uri="{FF2B5EF4-FFF2-40B4-BE49-F238E27FC236}">
                <a16:creationId xmlns:a16="http://schemas.microsoft.com/office/drawing/2014/main" id="{C50EFFFA-555B-4083-8677-B15AE0ECBDC0}"/>
              </a:ext>
            </a:extLst>
          </p:cNvPr>
          <p:cNvSpPr>
            <a:spLocks noGrp="1"/>
          </p:cNvSpPr>
          <p:nvPr>
            <p:ph idx="1"/>
          </p:nvPr>
        </p:nvSpPr>
        <p:spPr/>
        <p:txBody>
          <a:bodyPr/>
          <a:lstStyle/>
          <a:p>
            <a:r>
              <a:rPr lang="en-US" dirty="0"/>
              <a:t>How to resolve issues with two versions of the application in production:</a:t>
            </a:r>
          </a:p>
          <a:p>
            <a:pPr lvl="1"/>
            <a:r>
              <a:rPr lang="en-US" dirty="0"/>
              <a:t>Create two databases</a:t>
            </a:r>
          </a:p>
          <a:p>
            <a:pPr lvl="1"/>
            <a:r>
              <a:rPr lang="en-US" dirty="0"/>
              <a:t>Decouple database changes from application changes</a:t>
            </a:r>
          </a:p>
          <a:p>
            <a:pPr lvl="1"/>
            <a:endParaRPr lang="en-US" dirty="0"/>
          </a:p>
          <a:p>
            <a:r>
              <a:rPr lang="en-US" dirty="0"/>
              <a:t>Case Study: Dixons Retail</a:t>
            </a:r>
          </a:p>
        </p:txBody>
      </p:sp>
    </p:spTree>
    <p:extLst>
      <p:ext uri="{BB962C8B-B14F-4D97-AF65-F5344CB8AC3E}">
        <p14:creationId xmlns:p14="http://schemas.microsoft.com/office/powerpoint/2010/main" val="28561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B974-3BBC-4067-9C9C-9BB363B15984}"/>
              </a:ext>
            </a:extLst>
          </p:cNvPr>
          <p:cNvSpPr>
            <a:spLocks noGrp="1"/>
          </p:cNvSpPr>
          <p:nvPr>
            <p:ph type="title"/>
          </p:nvPr>
        </p:nvSpPr>
        <p:spPr/>
        <p:txBody>
          <a:bodyPr/>
          <a:lstStyle/>
          <a:p>
            <a:r>
              <a:rPr lang="en-US" dirty="0"/>
              <a:t>The Canary and Cluster Immune System Release Patterns</a:t>
            </a:r>
          </a:p>
        </p:txBody>
      </p:sp>
      <p:pic>
        <p:nvPicPr>
          <p:cNvPr id="4" name="Picture 3">
            <a:extLst>
              <a:ext uri="{FF2B5EF4-FFF2-40B4-BE49-F238E27FC236}">
                <a16:creationId xmlns:a16="http://schemas.microsoft.com/office/drawing/2014/main" id="{DB7C634B-3401-4ED7-861B-30C8ECAFF23E}"/>
              </a:ext>
            </a:extLst>
          </p:cNvPr>
          <p:cNvPicPr>
            <a:picLocks noChangeAspect="1"/>
          </p:cNvPicPr>
          <p:nvPr/>
        </p:nvPicPr>
        <p:blipFill>
          <a:blip r:embed="rId2"/>
          <a:stretch>
            <a:fillRect/>
          </a:stretch>
        </p:blipFill>
        <p:spPr>
          <a:xfrm>
            <a:off x="2353065" y="1935921"/>
            <a:ext cx="7206951" cy="4537710"/>
          </a:xfrm>
          <a:prstGeom prst="rect">
            <a:avLst/>
          </a:prstGeom>
        </p:spPr>
      </p:pic>
    </p:spTree>
    <p:extLst>
      <p:ext uri="{BB962C8B-B14F-4D97-AF65-F5344CB8AC3E}">
        <p14:creationId xmlns:p14="http://schemas.microsoft.com/office/powerpoint/2010/main" val="406625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492</TotalTime>
  <Words>604</Words>
  <Application>Microsoft Office PowerPoint</Application>
  <PresentationFormat>Widescreen</PresentationFormat>
  <Paragraphs>76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Chapter 12</vt:lpstr>
      <vt:lpstr>Introduction</vt:lpstr>
      <vt:lpstr>Automate Our Deployment process</vt:lpstr>
      <vt:lpstr>Enable Automated Self-service Deployments</vt:lpstr>
      <vt:lpstr>Integrate Code Deployment into the Deployment Pipeline</vt:lpstr>
      <vt:lpstr>Decouple Deployments from Releases</vt:lpstr>
      <vt:lpstr>The Blue-Green Deployment Pattern</vt:lpstr>
      <vt:lpstr>Dealing with Database Changes</vt:lpstr>
      <vt:lpstr>The Canary and Cluster Immune System Release Patterns</vt:lpstr>
      <vt:lpstr>Application-Based Patterns to Enable Safer Releases</vt:lpstr>
      <vt:lpstr>Survey of Continuous Delivery and Continuous Deployment in Practice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Thorne, Lauren</dc:creator>
  <cp:lastModifiedBy>Thorne, Lauren</cp:lastModifiedBy>
  <cp:revision>24</cp:revision>
  <dcterms:created xsi:type="dcterms:W3CDTF">2020-02-16T01:20:34Z</dcterms:created>
  <dcterms:modified xsi:type="dcterms:W3CDTF">2020-02-20T00:39:22Z</dcterms:modified>
</cp:coreProperties>
</file>