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Slab"/>
      <p:regular r:id="rId19"/>
      <p:bold r:id="rId20"/>
    </p:embeddedFont>
    <p:embeddedFont>
      <p:font typeface="Nixie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NixieOn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Based on historical usage patterns and provision the nesseca</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AAS</a:t>
            </a:r>
            <a:endParaRPr sz="2400"/>
          </a:p>
          <a:p>
            <a:pPr indent="0" lvl="0" marL="0" rtl="0" algn="l">
              <a:spcBef>
                <a:spcPts val="600"/>
              </a:spcBef>
              <a:spcAft>
                <a:spcPts val="0"/>
              </a:spcAft>
              <a:buNone/>
            </a:pPr>
            <a:r>
              <a:rPr lang="en" sz="1800">
                <a:solidFill>
                  <a:srgbClr val="114454"/>
                </a:solidFill>
                <a:latin typeface="Nixie One"/>
                <a:ea typeface="Nixie One"/>
                <a:cs typeface="Nixie One"/>
                <a:sym typeface="Nixie One"/>
              </a:rPr>
              <a:t>Increases and decreases AWS compute server counts based on workload data</a:t>
            </a:r>
            <a:endParaRPr sz="1800">
              <a:solidFill>
                <a:srgbClr val="114454"/>
              </a:solidFill>
              <a:latin typeface="Nixie One"/>
              <a:ea typeface="Nixie One"/>
              <a:cs typeface="Nixie One"/>
              <a:sym typeface="Nixie One"/>
            </a:endParaRPr>
          </a:p>
          <a:p>
            <a:pPr indent="0" lvl="0" marL="0" rtl="0" algn="l">
              <a:spcBef>
                <a:spcPts val="600"/>
              </a:spcBef>
              <a:spcAft>
                <a:spcPts val="0"/>
              </a:spcAft>
              <a:buNone/>
            </a:pPr>
            <a:r>
              <a:t/>
            </a:r>
            <a:endParaRPr sz="1800">
              <a:solidFill>
                <a:srgbClr val="114454"/>
              </a:solidFill>
              <a:latin typeface="Nixie One"/>
              <a:ea typeface="Nixie One"/>
              <a:cs typeface="Nixie One"/>
              <a:sym typeface="Nixie One"/>
            </a:endParaRPr>
          </a:p>
          <a:p>
            <a:pPr indent="-342900" lvl="0" marL="457200" rtl="0" algn="l">
              <a:spcBef>
                <a:spcPts val="600"/>
              </a:spcBef>
              <a:spcAft>
                <a:spcPts val="0"/>
              </a:spcAft>
              <a:buClr>
                <a:srgbClr val="114454"/>
              </a:buClr>
              <a:buSzPts val="1800"/>
              <a:buFont typeface="Nixie One"/>
              <a:buAutoNum type="arabicPeriod"/>
            </a:pPr>
            <a:r>
              <a:rPr lang="en" sz="1800">
                <a:solidFill>
                  <a:srgbClr val="114454"/>
                </a:solidFill>
                <a:latin typeface="Nixie One"/>
                <a:ea typeface="Nixie One"/>
                <a:cs typeface="Nixie One"/>
                <a:sym typeface="Nixie One"/>
              </a:rPr>
              <a:t>The first was dealing with rapid spikes in demand. compute capacity was often delivered too late to deal with spikes in demand.</a:t>
            </a:r>
            <a:endParaRPr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AutoNum type="arabicPeriod"/>
            </a:pPr>
            <a:r>
              <a:rPr lang="en" sz="1800">
                <a:solidFill>
                  <a:srgbClr val="114454"/>
                </a:solidFill>
                <a:latin typeface="Nixie One"/>
                <a:ea typeface="Nixie One"/>
                <a:cs typeface="Nixie One"/>
                <a:sym typeface="Nixie One"/>
              </a:rPr>
              <a:t>The second problem was that after outages, the rapid decrease in customer demand led to AAS removing too much compute capacity to handle future incoming demand.</a:t>
            </a:r>
            <a:endParaRPr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AutoNum type="arabicPeriod"/>
            </a:pPr>
            <a:r>
              <a:rPr lang="en" sz="1800">
                <a:solidFill>
                  <a:srgbClr val="114454"/>
                </a:solidFill>
                <a:latin typeface="Nixie One"/>
                <a:ea typeface="Nixie One"/>
                <a:cs typeface="Nixie One"/>
                <a:sym typeface="Nixie One"/>
              </a:rPr>
              <a:t>The third problem was that AAS didn’t factor in known usage traffic patterns when scheduling compute capacity.</a:t>
            </a:r>
            <a:endParaRPr sz="1800">
              <a:solidFill>
                <a:srgbClr val="114454"/>
              </a:solidFill>
              <a:latin typeface="Nixie One"/>
              <a:ea typeface="Nixie One"/>
              <a:cs typeface="Nixie One"/>
              <a:sym typeface="Nixie One"/>
            </a:endParaRPr>
          </a:p>
          <a:p>
            <a:pPr indent="0" lvl="0" marL="457200" rtl="0" algn="l">
              <a:spcBef>
                <a:spcPts val="600"/>
              </a:spcBef>
              <a:spcAft>
                <a:spcPts val="0"/>
              </a:spcAft>
              <a:buNone/>
            </a:pPr>
            <a:r>
              <a:t/>
            </a:r>
            <a:endParaRPr sz="1800">
              <a:solidFill>
                <a:srgbClr val="114454"/>
              </a:solidFill>
              <a:latin typeface="Nixie One"/>
              <a:ea typeface="Nixie One"/>
              <a:cs typeface="Nixie One"/>
              <a:sym typeface="Nixie One"/>
            </a:endParaRPr>
          </a:p>
          <a:p>
            <a:pPr indent="0" lvl="0" marL="0" rtl="0" algn="l">
              <a:spcBef>
                <a:spcPts val="600"/>
              </a:spcBef>
              <a:spcAft>
                <a:spcPts val="0"/>
              </a:spcAft>
              <a:buNone/>
            </a:pPr>
            <a:r>
              <a:rPr lang="en" sz="1800">
                <a:solidFill>
                  <a:srgbClr val="114454"/>
                </a:solidFill>
                <a:latin typeface="Nixie One"/>
                <a:ea typeface="Nixie One"/>
                <a:cs typeface="Nixie One"/>
                <a:sym typeface="Nixie One"/>
              </a:rPr>
              <a:t>Graph indicates Netflix’s consumer viewer pattern were consistent and predictable despite having non-gaussian distribution</a:t>
            </a:r>
            <a:endParaRPr sz="1800">
              <a:solidFill>
                <a:srgbClr val="114454"/>
              </a:solidFill>
              <a:latin typeface="Nixie One"/>
              <a:ea typeface="Nixie One"/>
              <a:cs typeface="Nixie One"/>
              <a:sym typeface="Nixie One"/>
            </a:endParaRPr>
          </a:p>
          <a:p>
            <a:pPr indent="0" lvl="0" marL="0" rtl="0" algn="l">
              <a:spcBef>
                <a:spcPts val="600"/>
              </a:spcBef>
              <a:spcAft>
                <a:spcPts val="0"/>
              </a:spcAft>
              <a:buNone/>
            </a:pPr>
            <a:r>
              <a:t/>
            </a:r>
            <a:endParaRPr sz="1800">
              <a:solidFill>
                <a:srgbClr val="114454"/>
              </a:solidFill>
              <a:latin typeface="Nixie One"/>
              <a:ea typeface="Nixie One"/>
              <a:cs typeface="Nixie One"/>
              <a:sym typeface="Nixie One"/>
            </a:endParaRPr>
          </a:p>
          <a:p>
            <a:pPr indent="0" lvl="0" marL="0" rtl="0" algn="l">
              <a:spcBef>
                <a:spcPts val="600"/>
              </a:spcBef>
              <a:spcAft>
                <a:spcPts val="0"/>
              </a:spcAft>
              <a:buNone/>
            </a:pPr>
            <a:r>
              <a:t/>
            </a:r>
            <a:endParaRPr sz="1800">
              <a:solidFill>
                <a:srgbClr val="114454"/>
              </a:solidFill>
              <a:latin typeface="Nixie One"/>
              <a:ea typeface="Nixie One"/>
              <a:cs typeface="Nixie One"/>
              <a:sym typeface="Nixie One"/>
            </a:endParaRPr>
          </a:p>
          <a:p>
            <a:pPr indent="0" lvl="0" marL="0" rtl="0" algn="l">
              <a:spcBef>
                <a:spcPts val="600"/>
              </a:spcBef>
              <a:spcAft>
                <a:spcPts val="0"/>
              </a:spcAft>
              <a:buClr>
                <a:schemeClr val="dk1"/>
              </a:buClr>
              <a:buSzPts val="1100"/>
              <a:buFont typeface="Arial"/>
              <a:buNone/>
            </a:pPr>
            <a:r>
              <a:t/>
            </a:r>
            <a:endParaRPr sz="1800">
              <a:solidFill>
                <a:srgbClr val="114454"/>
              </a:solidFill>
              <a:latin typeface="Nixie One"/>
              <a:ea typeface="Nixie One"/>
              <a:cs typeface="Nixie One"/>
              <a:sym typeface="Nixie On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0dea99623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0dea9962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Netflix decided to take </a:t>
            </a:r>
            <a:r>
              <a:rPr lang="en" sz="1800"/>
              <a:t>advantage</a:t>
            </a:r>
            <a:r>
              <a:rPr lang="en" sz="1800"/>
              <a:t> of the predictability in their non-gaussian data and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10bbbd8a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10bbbd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If our data doesn’t have a Gaussian distribution, we can still detect variances through anomaly detection. This looks for anything outside of the expected pattern.</a:t>
            </a:r>
            <a:endParaRPr/>
          </a:p>
          <a:p>
            <a:pPr indent="0" lvl="0" marL="0" rtl="0" algn="l">
              <a:lnSpc>
                <a:spcPct val="115000"/>
              </a:lnSpc>
              <a:spcBef>
                <a:spcPts val="1200"/>
              </a:spcBef>
              <a:spcAft>
                <a:spcPts val="0"/>
              </a:spcAft>
              <a:buClr>
                <a:schemeClr val="dk1"/>
              </a:buClr>
              <a:buSzPts val="1100"/>
              <a:buFont typeface="Arial"/>
              <a:buNone/>
            </a:pPr>
            <a:r>
              <a:rPr lang="en"/>
              <a:t>Tarun Reddy of Rally Software has all metrics put in to a statistical analysis software called Tableau and has a statistically trained Ops engineer to help find variances early.</a:t>
            </a:r>
            <a:endParaRPr/>
          </a:p>
          <a:p>
            <a:pPr indent="0" lvl="0" marL="0" rtl="0" algn="l">
              <a:lnSpc>
                <a:spcPct val="115000"/>
              </a:lnSpc>
              <a:spcBef>
                <a:spcPts val="1200"/>
              </a:spcBef>
              <a:spcAft>
                <a:spcPts val="0"/>
              </a:spcAft>
              <a:buClr>
                <a:schemeClr val="dk1"/>
              </a:buClr>
              <a:buSzPts val="1100"/>
              <a:buFont typeface="Arial"/>
              <a:buNone/>
            </a:pPr>
            <a:r>
              <a:rPr lang="en"/>
              <a:t>One technique is called smoothing like in the graph show. Each data point has a time stamp and involves averaging each point with all the other data within that sliding window. This smooths out the line to better see the longer-term trends.</a:t>
            </a:r>
            <a:endParaRPr/>
          </a:p>
          <a:p>
            <a:pPr indent="0" lvl="0" marL="0" rtl="0" algn="l">
              <a:lnSpc>
                <a:spcPct val="115000"/>
              </a:lnSpc>
              <a:spcBef>
                <a:spcPts val="1200"/>
              </a:spcBef>
              <a:spcAft>
                <a:spcPts val="0"/>
              </a:spcAft>
              <a:buClr>
                <a:schemeClr val="dk1"/>
              </a:buClr>
              <a:buSzPts val="1100"/>
              <a:buFont typeface="Arial"/>
              <a:buNone/>
            </a:pPr>
            <a:r>
              <a:rPr lang="en"/>
              <a:t>Patterns can be expected over time, making it easier to detect anomalies and make forecasts. People that are in the Marketing or Business Intelligence departments that are </a:t>
            </a:r>
            <a:r>
              <a:rPr lang="en"/>
              <a:t>knowledgeable</a:t>
            </a:r>
            <a:r>
              <a:rPr lang="en"/>
              <a:t> in analyzing data can help with forecasting and improving anomaly detection. </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10bbbd8ad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10bbbd8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Another technique that can be used is the Komogorov-Smirnov test, used to find when data points differ significantly. These graphs show the same data of transaction volume for an e-commerce site, but the first one used the 3 standard deviation method and didn’t throw an alert when the traffic dropped off significantly. The Kolmogorov-Smirnov test in the second graph does highlight that dropoff from the expected pattern of transactions</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covered a handful of statistical techniques that can be used to find and resolve issues faster than ever. Analysing the </a:t>
            </a:r>
            <a:r>
              <a:rPr lang="en"/>
              <a:t>statistical</a:t>
            </a:r>
            <a:r>
              <a:rPr lang="en"/>
              <a:t> data then results in a safer system of work and an increased ability to </a:t>
            </a:r>
            <a:r>
              <a:rPr lang="en"/>
              <a:t>achieve</a:t>
            </a:r>
            <a:r>
              <a:rPr lang="en"/>
              <a:t> our goals.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is an example of how we can mitigate problems through telemetry</a:t>
            </a:r>
            <a:endParaRPr/>
          </a:p>
          <a:p>
            <a:pPr indent="0" lvl="0" marL="0" rtl="0" algn="l">
              <a:spcBef>
                <a:spcPts val="0"/>
              </a:spcBef>
              <a:spcAft>
                <a:spcPts val="0"/>
              </a:spcAft>
              <a:buNone/>
            </a:pPr>
            <a:r>
              <a:rPr lang="en"/>
              <a:t>Outlier detection - when significant performance degradation causes abnormal running conditions</a:t>
            </a:r>
            <a:endParaRPr/>
          </a:p>
          <a:p>
            <a:pPr indent="0" lvl="0" marL="0" rtl="0" algn="l">
              <a:spcBef>
                <a:spcPts val="0"/>
              </a:spcBef>
              <a:spcAft>
                <a:spcPts val="0"/>
              </a:spcAft>
              <a:buNone/>
            </a:pPr>
            <a:r>
              <a:rPr lang="en"/>
              <a:t>MAssively reduced effort and time to find sick servers and fix them, resulting in improved service quality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f130b0a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f130b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 normal or bell curve distribution</a:t>
            </a:r>
            <a:endParaRPr/>
          </a:p>
          <a:p>
            <a:pPr indent="0" lvl="0" marL="0" rtl="0" algn="l">
              <a:spcBef>
                <a:spcPts val="0"/>
              </a:spcBef>
              <a:spcAft>
                <a:spcPts val="0"/>
              </a:spcAft>
              <a:buNone/>
            </a:pPr>
            <a:r>
              <a:rPr lang="en"/>
              <a:t>The middle line is the mean, and the first, second, and third lines represent the standard deviation</a:t>
            </a:r>
            <a:endParaRPr/>
          </a:p>
          <a:p>
            <a:pPr indent="0" lvl="0" marL="0" rtl="0" algn="l">
              <a:spcBef>
                <a:spcPts val="0"/>
              </a:spcBef>
              <a:spcAft>
                <a:spcPts val="0"/>
              </a:spcAft>
              <a:buNone/>
            </a:pPr>
            <a:r>
              <a:rPr lang="en"/>
              <a:t>A common use of sd’s is to inspect for a metric and alert if it has significantly varied from the mean</a:t>
            </a:r>
            <a:endParaRPr/>
          </a:p>
          <a:p>
            <a:pPr indent="0" lvl="0" marL="0" rtl="0" algn="l">
              <a:spcBef>
                <a:spcPts val="0"/>
              </a:spcBef>
              <a:spcAft>
                <a:spcPts val="0"/>
              </a:spcAft>
              <a:buNone/>
            </a:pPr>
            <a:r>
              <a:rPr lang="en"/>
              <a:t>Login attempts - </a:t>
            </a:r>
            <a:r>
              <a:rPr lang="en"/>
              <a:t>set an alert if standard deviation is more than 3.</a:t>
            </a:r>
            <a:endParaRPr/>
          </a:p>
          <a:p>
            <a:pPr indent="0" lvl="0" marL="0" rtl="0" algn="l">
              <a:spcBef>
                <a:spcPts val="0"/>
              </a:spcBef>
              <a:spcAft>
                <a:spcPts val="0"/>
              </a:spcAft>
              <a:buNone/>
            </a:pPr>
            <a:r>
              <a:rPr lang="en"/>
              <a:t>No need to define a static threshold value, which is impossible when tracking thousands of production metrics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55555"/>
                </a:solidFill>
                <a:highlight>
                  <a:srgbClr val="FFFFFF"/>
                </a:highlight>
              </a:rPr>
              <a:t>We don’t want to be bombarded with alerts that don’t help us. Instead we want alerts that help prevent outages and severe incidents</a:t>
            </a:r>
            <a:endParaRPr sz="1050">
              <a:solidFill>
                <a:srgbClr val="555555"/>
              </a:solidFill>
              <a:highlight>
                <a:srgbClr val="FFFFFF"/>
              </a:highlight>
            </a:endParaRPr>
          </a:p>
          <a:p>
            <a:pPr indent="0" lvl="0" marL="0" rtl="0" algn="l">
              <a:spcBef>
                <a:spcPts val="0"/>
              </a:spcBef>
              <a:spcAft>
                <a:spcPts val="0"/>
              </a:spcAft>
              <a:buNone/>
            </a:pPr>
            <a:r>
              <a:rPr lang="en" sz="1050">
                <a:solidFill>
                  <a:srgbClr val="555555"/>
                </a:solidFill>
                <a:highlight>
                  <a:srgbClr val="FFFFFF"/>
                </a:highlight>
              </a:rPr>
              <a:t>Example - if a server stops responding to requests, look at leading indicators that </a:t>
            </a:r>
            <a:r>
              <a:rPr b="1" lang="en" sz="1050">
                <a:solidFill>
                  <a:srgbClr val="555555"/>
                </a:solidFill>
                <a:highlight>
                  <a:srgbClr val="FFFFFF"/>
                </a:highlight>
              </a:rPr>
              <a:t>could have </a:t>
            </a:r>
            <a:r>
              <a:rPr lang="en" sz="1050">
                <a:solidFill>
                  <a:srgbClr val="555555"/>
                </a:solidFill>
                <a:highlight>
                  <a:srgbClr val="FFFFFF"/>
                </a:highlight>
              </a:rPr>
              <a:t>warned us earlier. Look at each level (Application, OS, dataase, network) Such as low space, increased load times, etc.</a:t>
            </a:r>
            <a:endParaRPr sz="1050">
              <a:solidFill>
                <a:srgbClr val="555555"/>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rgbClr val="555555"/>
                </a:solidFill>
                <a:highlight>
                  <a:srgbClr val="FFFFFF"/>
                </a:highlight>
              </a:rPr>
              <a:t>By repeating this process, we find problems ever earlier in the life cycle, resulting in fewer customer-impacting incidents. In other words, doing this prevents problems as well as enables quicker detection and correction</a:t>
            </a:r>
            <a:endParaRPr sz="1050">
              <a:solidFill>
                <a:srgbClr val="555555"/>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Using means and standard </a:t>
            </a:r>
            <a:r>
              <a:rPr lang="en" sz="2400"/>
              <a:t>deviations</a:t>
            </a:r>
            <a:r>
              <a:rPr lang="en" sz="2400"/>
              <a:t> to detect variance can be helpful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But using the techniques  on many of the </a:t>
            </a:r>
            <a:r>
              <a:rPr lang="en" sz="2400"/>
              <a:t>telemetry</a:t>
            </a:r>
            <a:r>
              <a:rPr lang="en" sz="2400"/>
              <a:t> data sets that we use in operations won’t generate desired results</a:t>
            </a:r>
            <a:endParaRPr sz="2400"/>
          </a:p>
          <a:p>
            <a:pPr indent="0" lvl="0" marL="0" rtl="0" algn="l">
              <a:spcBef>
                <a:spcPts val="0"/>
              </a:spcBef>
              <a:spcAft>
                <a:spcPts val="0"/>
              </a:spcAft>
              <a:buNone/>
            </a:pPr>
            <a:r>
              <a:rPr lang="en" sz="2400"/>
              <a:t>In data sets with  ch- squared distribution</a:t>
            </a:r>
            <a:endParaRPr sz="2400"/>
          </a:p>
          <a:p>
            <a:pPr indent="0" lvl="0" marL="0" rtl="0" algn="l">
              <a:spcBef>
                <a:spcPts val="0"/>
              </a:spcBef>
              <a:spcAft>
                <a:spcPts val="0"/>
              </a:spcAft>
              <a:buClr>
                <a:schemeClr val="dk1"/>
              </a:buClr>
              <a:buSzPts val="1100"/>
              <a:buFont typeface="Arial"/>
              <a:buNone/>
            </a:pPr>
            <a:r>
              <a:rPr lang="en" sz="1800">
                <a:solidFill>
                  <a:srgbClr val="434343"/>
                </a:solidFill>
                <a:latin typeface="Roboto Slab"/>
                <a:ea typeface="Roboto Slab"/>
                <a:cs typeface="Roboto Slab"/>
                <a:sym typeface="Roboto Slab"/>
              </a:rPr>
              <a:t>Dr. Nicole Forsgren:  Non-Gaussian Distribution</a:t>
            </a:r>
            <a:endParaRPr sz="2400"/>
          </a:p>
          <a:p>
            <a:pPr indent="0" lvl="0" marL="0" rtl="0" algn="l">
              <a:spcBef>
                <a:spcPts val="0"/>
              </a:spcBef>
              <a:spcAft>
                <a:spcPts val="0"/>
              </a:spcAft>
              <a:buClr>
                <a:schemeClr val="dk1"/>
              </a:buClr>
              <a:buSzPts val="1100"/>
              <a:buFont typeface="Arial"/>
              <a:buNone/>
            </a:pPr>
            <a:r>
              <a:rPr lang="en" sz="1800">
                <a:solidFill>
                  <a:schemeClr val="dk1"/>
                </a:solidFill>
              </a:rPr>
              <a:t>When you compute the number of simultaneous downloads that are three standard deviations below the mean, you end up with a negative number, which obviously doesn’t make sense.”</a:t>
            </a:r>
            <a:endParaRPr sz="1800">
              <a:solidFill>
                <a:schemeClr val="dk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Overalerting Operational engineers happens when the underlying data that we’re monitoring doesnt have gaussain distribution, causes problems bc these engineers will awake in middle of the night with limited actions they can take to solve the problem</a:t>
            </a:r>
            <a:endParaRPr sz="2400"/>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Clr>
                <a:schemeClr val="dk1"/>
              </a:buClr>
              <a:buSzPts val="1100"/>
              <a:buFont typeface="Arial"/>
              <a:buNone/>
            </a:pPr>
            <a:r>
              <a:t/>
            </a:r>
            <a:endParaRPr sz="2400">
              <a:solidFill>
                <a:srgbClr val="434343"/>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Under alerting just as big as a problem, because customers could potentially discover problems before the engineers do, which in turn causes more problems that are harder to solve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shows our number of simultaneous downloads per minute over time, with a bar overlaid on top.When the bar is black, the number of downloads within a given period (sometimes called a “sliding window”) is at least three standard deviations from the average. Otherwise, it is gray.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006fa27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006fa27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To confirm this, when we create a histogram (see figure 31) that shows the frequency of downloads per minute, we can see that it does not have the classic, symmetrical bell curve shape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distribution is skewed toward the lower end, showing that the majority of the time we have very few downloads per minute but that download counts frequently spike three standard deviations higher.</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Fortunately there are techniques we can use to detect anomalies in non-gaussian sets which we will look at with the next case study</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9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98"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9" name="Google Shape;19;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5"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
        <p:nvSpPr>
          <p:cNvPr id="33" name="Google Shape;33;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4"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1" name="Google Shape;41;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2" name="Google Shape;42;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3" name="Google Shape;43;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1" name="Google Shape;51;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2" name="Google Shape;52;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3" name="Google Shape;53;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 name="Google Shape;54;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5"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2" name="Google Shape;62;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3" name="Google Shape;63;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74" name="Google Shape;74;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5" name="Google Shape;75;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78" name="Google Shape;78;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658950" y="1960638"/>
            <a:ext cx="7264500" cy="17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Chapter 15: Analyze Telemetry to Better Anticipate Problems and Achieve Goals</a:t>
            </a:r>
            <a:endParaRPr sz="3600"/>
          </a:p>
        </p:txBody>
      </p:sp>
      <p:grpSp>
        <p:nvGrpSpPr>
          <p:cNvPr id="110" name="Google Shape;110;p13"/>
          <p:cNvGrpSpPr/>
          <p:nvPr/>
        </p:nvGrpSpPr>
        <p:grpSpPr>
          <a:xfrm>
            <a:off x="753267" y="855210"/>
            <a:ext cx="964541" cy="1011307"/>
            <a:chOff x="5961125" y="1623900"/>
            <a:chExt cx="427450" cy="448175"/>
          </a:xfrm>
        </p:grpSpPr>
        <p:sp>
          <p:nvSpPr>
            <p:cNvPr id="111" name="Google Shape;111;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3"/>
          <p:cNvSpPr txBox="1"/>
          <p:nvPr/>
        </p:nvSpPr>
        <p:spPr>
          <a:xfrm>
            <a:off x="658950" y="3719850"/>
            <a:ext cx="44319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ixie One"/>
                <a:ea typeface="Nixie One"/>
                <a:cs typeface="Nixie One"/>
                <a:sym typeface="Nixie One"/>
              </a:rPr>
              <a:t>Presented by Kendall Noble, Amy Zuniga, and Lauren Thorne</a:t>
            </a:r>
            <a:endParaRPr>
              <a:solidFill>
                <a:schemeClr val="lt1"/>
              </a:solidFill>
              <a:latin typeface="Nixie One"/>
              <a:ea typeface="Nixie One"/>
              <a:cs typeface="Nixie One"/>
              <a:sym typeface="Nixie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Scryer</a:t>
            </a:r>
            <a:endParaRPr b="1"/>
          </a:p>
          <a:p>
            <a:pPr indent="0" lvl="0" marL="0" rtl="0" algn="l">
              <a:spcBef>
                <a:spcPts val="600"/>
              </a:spcBef>
              <a:spcAft>
                <a:spcPts val="0"/>
              </a:spcAft>
              <a:buNone/>
            </a:pPr>
            <a:r>
              <a:rPr lang="en"/>
              <a:t>A tool Netflix developed </a:t>
            </a:r>
            <a:endParaRPr/>
          </a:p>
          <a:p>
            <a:pPr indent="0" lvl="0" marL="0" rtl="0" algn="l">
              <a:spcBef>
                <a:spcPts val="600"/>
              </a:spcBef>
              <a:spcAft>
                <a:spcPts val="0"/>
              </a:spcAft>
              <a:buNone/>
            </a:pPr>
            <a:r>
              <a:rPr lang="en"/>
              <a:t>Increased service quality</a:t>
            </a:r>
            <a:endParaRPr/>
          </a:p>
          <a:p>
            <a:pPr indent="0" lvl="0" marL="0" rtl="0" algn="l">
              <a:spcBef>
                <a:spcPts val="600"/>
              </a:spcBef>
              <a:spcAft>
                <a:spcPts val="0"/>
              </a:spcAft>
              <a:buNone/>
            </a:pPr>
            <a:r>
              <a:rPr lang="en"/>
              <a:t>Predicts what customer demands</a:t>
            </a:r>
            <a:endParaRPr/>
          </a:p>
          <a:p>
            <a:pPr indent="0" lvl="0" marL="0" rtl="0" algn="l">
              <a:spcBef>
                <a:spcPts val="600"/>
              </a:spcBef>
              <a:spcAft>
                <a:spcPts val="0"/>
              </a:spcAft>
              <a:buNone/>
            </a:pPr>
            <a:r>
              <a:rPr lang="en"/>
              <a:t>Addressed 3 problems with AAS </a:t>
            </a:r>
            <a:endParaRPr/>
          </a:p>
        </p:txBody>
      </p:sp>
      <p:sp>
        <p:nvSpPr>
          <p:cNvPr id="205" name="Google Shape;205;p2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 Auto-Scaling Capacity at Netflix (2012)</a:t>
            </a:r>
            <a:endParaRPr/>
          </a:p>
        </p:txBody>
      </p:sp>
      <p:sp>
        <p:nvSpPr>
          <p:cNvPr id="206" name="Google Shape;206;p22"/>
          <p:cNvSpPr txBox="1"/>
          <p:nvPr>
            <p:ph idx="2" type="body"/>
          </p:nvPr>
        </p:nvSpPr>
        <p:spPr>
          <a:xfrm>
            <a:off x="3679400" y="1773300"/>
            <a:ext cx="2409900" cy="297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Amazon Auto Scaling (AAS) 3 issues</a:t>
            </a:r>
            <a:endParaRPr/>
          </a:p>
          <a:p>
            <a:pPr indent="0" lvl="0" marL="0" rtl="0" algn="l">
              <a:spcBef>
                <a:spcPts val="600"/>
              </a:spcBef>
              <a:spcAft>
                <a:spcPts val="0"/>
              </a:spcAft>
              <a:buNone/>
            </a:pPr>
            <a:r>
              <a:rPr lang="en"/>
              <a:t>Rapid spikes in demand</a:t>
            </a:r>
            <a:endParaRPr/>
          </a:p>
          <a:p>
            <a:pPr indent="0" lvl="0" marL="0" rtl="0" algn="l">
              <a:spcBef>
                <a:spcPts val="600"/>
              </a:spcBef>
              <a:spcAft>
                <a:spcPts val="0"/>
              </a:spcAft>
              <a:buNone/>
            </a:pPr>
            <a:r>
              <a:rPr lang="en"/>
              <a:t>Removed too much to handle future demand</a:t>
            </a:r>
            <a:endParaRPr/>
          </a:p>
          <a:p>
            <a:pPr indent="0" lvl="0" marL="0" rtl="0" algn="l">
              <a:spcBef>
                <a:spcPts val="600"/>
              </a:spcBef>
              <a:spcAft>
                <a:spcPts val="0"/>
              </a:spcAft>
              <a:buNone/>
            </a:pPr>
            <a:r>
              <a:rPr lang="en"/>
              <a:t>Factoring issues </a:t>
            </a:r>
            <a:endParaRPr/>
          </a:p>
        </p:txBody>
      </p:sp>
      <p:grpSp>
        <p:nvGrpSpPr>
          <p:cNvPr id="207" name="Google Shape;207;p22"/>
          <p:cNvGrpSpPr/>
          <p:nvPr/>
        </p:nvGrpSpPr>
        <p:grpSpPr>
          <a:xfrm>
            <a:off x="333623" y="861852"/>
            <a:ext cx="366458" cy="366437"/>
            <a:chOff x="1923675" y="1633650"/>
            <a:chExt cx="436000" cy="435975"/>
          </a:xfrm>
        </p:grpSpPr>
        <p:sp>
          <p:nvSpPr>
            <p:cNvPr id="208" name="Google Shape;208;p2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5" name="Google Shape;215;p22"/>
          <p:cNvPicPr preferRelativeResize="0"/>
          <p:nvPr/>
        </p:nvPicPr>
        <p:blipFill rotWithShape="1">
          <a:blip r:embed="rId3">
            <a:alphaModFix/>
          </a:blip>
          <a:srcRect b="-18807" l="-4570" r="-23110" t="-8873"/>
          <a:stretch/>
        </p:blipFill>
        <p:spPr>
          <a:xfrm>
            <a:off x="6494206" y="169725"/>
            <a:ext cx="2436611" cy="2976900"/>
          </a:xfrm>
          <a:prstGeom prst="rect">
            <a:avLst/>
          </a:prstGeom>
          <a:noFill/>
          <a:ln>
            <a:noFill/>
          </a:ln>
        </p:spPr>
      </p:pic>
      <p:pic>
        <p:nvPicPr>
          <p:cNvPr id="216" name="Google Shape;216;p22"/>
          <p:cNvPicPr preferRelativeResize="0"/>
          <p:nvPr/>
        </p:nvPicPr>
        <p:blipFill>
          <a:blip r:embed="rId4">
            <a:alphaModFix/>
          </a:blip>
          <a:stretch>
            <a:fillRect/>
          </a:stretch>
        </p:blipFill>
        <p:spPr>
          <a:xfrm>
            <a:off x="6306163" y="2898500"/>
            <a:ext cx="2502750" cy="168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Netflix’s Scryer</a:t>
            </a:r>
            <a:endParaRPr/>
          </a:p>
        </p:txBody>
      </p:sp>
      <p:sp>
        <p:nvSpPr>
          <p:cNvPr id="222" name="Google Shape;222;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3" name="Google Shape;223;p23"/>
          <p:cNvSpPr txBox="1"/>
          <p:nvPr/>
        </p:nvSpPr>
        <p:spPr>
          <a:xfrm>
            <a:off x="461450" y="1734925"/>
            <a:ext cx="4877700" cy="3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ixie One"/>
                <a:ea typeface="Nixie One"/>
                <a:cs typeface="Nixie One"/>
                <a:sym typeface="Nixie One"/>
              </a:rPr>
              <a:t>Used combination of outlier detections to dispose of spurious data points</a:t>
            </a:r>
            <a:endParaRPr>
              <a:latin typeface="Nixie One"/>
              <a:ea typeface="Nixie One"/>
              <a:cs typeface="Nixie One"/>
              <a:sym typeface="Nixie One"/>
            </a:endParaRPr>
          </a:p>
          <a:p>
            <a:pPr indent="0" lvl="0" marL="0" rtl="0" algn="l">
              <a:spcBef>
                <a:spcPts val="0"/>
              </a:spcBef>
              <a:spcAft>
                <a:spcPts val="0"/>
              </a:spcAft>
              <a:buNone/>
            </a:pPr>
            <a:r>
              <a:t/>
            </a:r>
            <a:endParaRPr>
              <a:latin typeface="Nixie One"/>
              <a:ea typeface="Nixie One"/>
              <a:cs typeface="Nixie One"/>
              <a:sym typeface="Nixie One"/>
            </a:endParaRPr>
          </a:p>
          <a:p>
            <a:pPr indent="0" lvl="0" marL="0" rtl="0" algn="l">
              <a:spcBef>
                <a:spcPts val="0"/>
              </a:spcBef>
              <a:spcAft>
                <a:spcPts val="0"/>
              </a:spcAft>
              <a:buNone/>
            </a:pPr>
            <a:r>
              <a:rPr lang="en">
                <a:latin typeface="Nixie One"/>
                <a:ea typeface="Nixie One"/>
                <a:cs typeface="Nixie One"/>
                <a:sym typeface="Nixie One"/>
              </a:rPr>
              <a:t>Used Fast Fourier Transform (FFT) &amp; Linear Regression to smooth the data</a:t>
            </a:r>
            <a:endParaRPr>
              <a:latin typeface="Nixie One"/>
              <a:ea typeface="Nixie One"/>
              <a:cs typeface="Nixie One"/>
              <a:sym typeface="Nixie One"/>
            </a:endParaRPr>
          </a:p>
          <a:p>
            <a:pPr indent="0" lvl="0" marL="0" rtl="0" algn="l">
              <a:spcBef>
                <a:spcPts val="0"/>
              </a:spcBef>
              <a:spcAft>
                <a:spcPts val="0"/>
              </a:spcAft>
              <a:buNone/>
            </a:pPr>
            <a:r>
              <a:t/>
            </a:r>
            <a:endParaRPr>
              <a:latin typeface="Nixie One"/>
              <a:ea typeface="Nixie One"/>
              <a:cs typeface="Nixie One"/>
              <a:sym typeface="Nixie One"/>
            </a:endParaRPr>
          </a:p>
          <a:p>
            <a:pPr indent="0" lvl="0" marL="0" rtl="0" algn="l">
              <a:spcBef>
                <a:spcPts val="0"/>
              </a:spcBef>
              <a:spcAft>
                <a:spcPts val="0"/>
              </a:spcAft>
              <a:buNone/>
            </a:pPr>
            <a:r>
              <a:rPr lang="en">
                <a:latin typeface="Nixie One"/>
                <a:ea typeface="Nixie One"/>
                <a:cs typeface="Nixie One"/>
                <a:sym typeface="Nixie One"/>
              </a:rPr>
              <a:t>Preserved </a:t>
            </a:r>
            <a:r>
              <a:rPr lang="en">
                <a:latin typeface="Nixie One"/>
                <a:ea typeface="Nixie One"/>
                <a:cs typeface="Nixie One"/>
                <a:sym typeface="Nixie One"/>
              </a:rPr>
              <a:t>legitimate</a:t>
            </a:r>
            <a:r>
              <a:rPr lang="en">
                <a:latin typeface="Nixie One"/>
                <a:ea typeface="Nixie One"/>
                <a:cs typeface="Nixie One"/>
                <a:sym typeface="Nixie One"/>
              </a:rPr>
              <a:t> traffic spikes that recur in data</a:t>
            </a:r>
            <a:endParaRPr>
              <a:latin typeface="Nixie One"/>
              <a:ea typeface="Nixie One"/>
              <a:cs typeface="Nixie One"/>
              <a:sym typeface="Nixie One"/>
            </a:endParaRPr>
          </a:p>
          <a:p>
            <a:pPr indent="0" lvl="0" marL="0" rtl="0" algn="l">
              <a:spcBef>
                <a:spcPts val="0"/>
              </a:spcBef>
              <a:spcAft>
                <a:spcPts val="0"/>
              </a:spcAft>
              <a:buNone/>
            </a:pPr>
            <a:r>
              <a:t/>
            </a:r>
            <a:endParaRPr>
              <a:latin typeface="Nixie One"/>
              <a:ea typeface="Nixie One"/>
              <a:cs typeface="Nixie One"/>
              <a:sym typeface="Nixie One"/>
            </a:endParaRPr>
          </a:p>
          <a:p>
            <a:pPr indent="0" lvl="0" marL="0" rtl="0" algn="l">
              <a:spcBef>
                <a:spcPts val="0"/>
              </a:spcBef>
              <a:spcAft>
                <a:spcPts val="0"/>
              </a:spcAft>
              <a:buNone/>
            </a:pPr>
            <a:r>
              <a:rPr b="1" lang="en">
                <a:latin typeface="Nixie One"/>
                <a:ea typeface="Nixie One"/>
                <a:cs typeface="Nixie One"/>
                <a:sym typeface="Nixie One"/>
              </a:rPr>
              <a:t>Benefits:</a:t>
            </a:r>
            <a:endParaRPr b="1">
              <a:latin typeface="Nixie One"/>
              <a:ea typeface="Nixie One"/>
              <a:cs typeface="Nixie One"/>
              <a:sym typeface="Nixie One"/>
            </a:endParaRPr>
          </a:p>
          <a:p>
            <a:pPr indent="0" lvl="0" marL="0" rtl="0" algn="l">
              <a:spcBef>
                <a:spcPts val="0"/>
              </a:spcBef>
              <a:spcAft>
                <a:spcPts val="0"/>
              </a:spcAft>
              <a:buNone/>
            </a:pPr>
            <a:r>
              <a:t/>
            </a:r>
            <a:endParaRPr>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lang="en">
                <a:latin typeface="Nixie One"/>
                <a:ea typeface="Nixie One"/>
                <a:cs typeface="Nixie One"/>
                <a:sym typeface="Nixie One"/>
              </a:rPr>
              <a:t>Netflix forecasted accurate traffic demand</a:t>
            </a:r>
            <a:endParaRPr>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lang="en">
                <a:latin typeface="Nixie One"/>
                <a:ea typeface="Nixie One"/>
                <a:cs typeface="Nixie One"/>
                <a:sym typeface="Nixie One"/>
              </a:rPr>
              <a:t>Improved customer viewing experience</a:t>
            </a:r>
            <a:endParaRPr>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lang="en">
                <a:latin typeface="Nixie One"/>
                <a:ea typeface="Nixie One"/>
                <a:cs typeface="Nixie One"/>
                <a:sym typeface="Nixie One"/>
              </a:rPr>
              <a:t>Improved service availability</a:t>
            </a:r>
            <a:endParaRPr>
              <a:latin typeface="Nixie One"/>
              <a:ea typeface="Nixie One"/>
              <a:cs typeface="Nixie One"/>
              <a:sym typeface="Nixie One"/>
            </a:endParaRPr>
          </a:p>
          <a:p>
            <a:pPr indent="-317500" lvl="0" marL="457200" rtl="0" algn="l">
              <a:spcBef>
                <a:spcPts val="0"/>
              </a:spcBef>
              <a:spcAft>
                <a:spcPts val="0"/>
              </a:spcAft>
              <a:buSzPts val="1400"/>
              <a:buFont typeface="Nixie One"/>
              <a:buChar char="●"/>
            </a:pPr>
            <a:r>
              <a:rPr lang="en">
                <a:latin typeface="Nixie One"/>
                <a:ea typeface="Nixie One"/>
                <a:cs typeface="Nixie One"/>
                <a:sym typeface="Nixie One"/>
              </a:rPr>
              <a:t>Reduced Amazon EC2 costs</a:t>
            </a:r>
            <a:endParaRPr>
              <a:latin typeface="Nixie One"/>
              <a:ea typeface="Nixie One"/>
              <a:cs typeface="Nixie One"/>
              <a:sym typeface="Nixie One"/>
            </a:endParaRPr>
          </a:p>
          <a:p>
            <a:pPr indent="0" lvl="0" marL="0" rtl="0" algn="l">
              <a:spcBef>
                <a:spcPts val="0"/>
              </a:spcBef>
              <a:spcAft>
                <a:spcPts val="0"/>
              </a:spcAft>
              <a:buNone/>
            </a:pPr>
            <a:r>
              <a:t/>
            </a:r>
            <a:endParaRPr>
              <a:latin typeface="Nixie One"/>
              <a:ea typeface="Nixie One"/>
              <a:cs typeface="Nixie One"/>
              <a:sym typeface="Nixie One"/>
            </a:endParaRPr>
          </a:p>
          <a:p>
            <a:pPr indent="0" lvl="0" marL="0" rtl="0" algn="l">
              <a:spcBef>
                <a:spcPts val="0"/>
              </a:spcBef>
              <a:spcAft>
                <a:spcPts val="0"/>
              </a:spcAft>
              <a:buNone/>
            </a:pPr>
            <a:r>
              <a:t/>
            </a:r>
            <a:endParaRPr>
              <a:latin typeface="Nixie One"/>
              <a:ea typeface="Nixie One"/>
              <a:cs typeface="Nixie One"/>
              <a:sym typeface="Nixie One"/>
            </a:endParaRPr>
          </a:p>
        </p:txBody>
      </p:sp>
      <p:pic>
        <p:nvPicPr>
          <p:cNvPr id="224" name="Google Shape;224;p23"/>
          <p:cNvPicPr preferRelativeResize="0"/>
          <p:nvPr/>
        </p:nvPicPr>
        <p:blipFill>
          <a:blip r:embed="rId3">
            <a:alphaModFix/>
          </a:blip>
          <a:stretch>
            <a:fillRect/>
          </a:stretch>
        </p:blipFill>
        <p:spPr>
          <a:xfrm>
            <a:off x="5464730" y="1126325"/>
            <a:ext cx="3450725" cy="369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Anomaly Detection Techniques</a:t>
            </a:r>
            <a:endParaRPr/>
          </a:p>
        </p:txBody>
      </p:sp>
      <p:sp>
        <p:nvSpPr>
          <p:cNvPr id="230" name="Google Shape;230;p24"/>
          <p:cNvSpPr txBox="1"/>
          <p:nvPr>
            <p:ph idx="1" type="body"/>
          </p:nvPr>
        </p:nvSpPr>
        <p:spPr>
          <a:xfrm>
            <a:off x="757275" y="1767275"/>
            <a:ext cx="4049100" cy="3158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Anomaly detection - find anything outside the norm</a:t>
            </a:r>
            <a:endParaRPr sz="1600"/>
          </a:p>
          <a:p>
            <a:pPr indent="-330200" lvl="0" marL="457200" rtl="0" algn="l">
              <a:spcBef>
                <a:spcPts val="0"/>
              </a:spcBef>
              <a:spcAft>
                <a:spcPts val="0"/>
              </a:spcAft>
              <a:buSzPts val="1600"/>
              <a:buChar char="▪"/>
            </a:pPr>
            <a:r>
              <a:rPr lang="en" sz="1600"/>
              <a:t>Use reliable statistical analysis software like Tableau or R</a:t>
            </a:r>
            <a:endParaRPr sz="1600"/>
          </a:p>
          <a:p>
            <a:pPr indent="-330200" lvl="0" marL="457200" rtl="0" algn="l">
              <a:spcBef>
                <a:spcPts val="0"/>
              </a:spcBef>
              <a:spcAft>
                <a:spcPts val="0"/>
              </a:spcAft>
              <a:buSzPts val="1600"/>
              <a:buChar char="▪"/>
            </a:pPr>
            <a:r>
              <a:rPr lang="en" sz="1600"/>
              <a:t>Use smoothing for graphs to see longer-term trends</a:t>
            </a:r>
            <a:endParaRPr sz="1600"/>
          </a:p>
          <a:p>
            <a:pPr indent="-330200" lvl="0" marL="457200" rtl="0" algn="l">
              <a:spcBef>
                <a:spcPts val="0"/>
              </a:spcBef>
              <a:spcAft>
                <a:spcPts val="0"/>
              </a:spcAft>
              <a:buSzPts val="1600"/>
              <a:buChar char="▪"/>
            </a:pPr>
            <a:r>
              <a:rPr lang="en" sz="1600"/>
              <a:t>Over times, patterns will emerge</a:t>
            </a:r>
            <a:endParaRPr sz="1600"/>
          </a:p>
          <a:p>
            <a:pPr indent="-330200" lvl="0" marL="457200" rtl="0" algn="l">
              <a:spcBef>
                <a:spcPts val="0"/>
              </a:spcBef>
              <a:spcAft>
                <a:spcPts val="0"/>
              </a:spcAft>
              <a:buSzPts val="1600"/>
              <a:buChar char="▪"/>
            </a:pPr>
            <a:r>
              <a:rPr lang="en" sz="1600"/>
              <a:t>Use departments familiar with data analysis to help forecast and detect </a:t>
            </a:r>
            <a:r>
              <a:rPr lang="en" sz="1600"/>
              <a:t>anomalies</a:t>
            </a:r>
            <a:r>
              <a:rPr lang="en" sz="1600"/>
              <a:t> in the data</a:t>
            </a:r>
            <a:endParaRPr sz="1600"/>
          </a:p>
        </p:txBody>
      </p:sp>
      <p:sp>
        <p:nvSpPr>
          <p:cNvPr id="231" name="Google Shape;231;p24"/>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32" name="Google Shape;232;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3" name="Google Shape;233;p24"/>
          <p:cNvPicPr preferRelativeResize="0"/>
          <p:nvPr/>
        </p:nvPicPr>
        <p:blipFill>
          <a:blip r:embed="rId3">
            <a:alphaModFix/>
          </a:blip>
          <a:stretch>
            <a:fillRect/>
          </a:stretch>
        </p:blipFill>
        <p:spPr>
          <a:xfrm>
            <a:off x="4968747" y="1851850"/>
            <a:ext cx="4119899" cy="2816300"/>
          </a:xfrm>
          <a:prstGeom prst="rect">
            <a:avLst/>
          </a:prstGeom>
          <a:noFill/>
          <a:ln>
            <a:noFill/>
          </a:ln>
        </p:spPr>
      </p:pic>
      <p:sp>
        <p:nvSpPr>
          <p:cNvPr id="234" name="Google Shape;234;p24"/>
          <p:cNvSpPr txBox="1"/>
          <p:nvPr/>
        </p:nvSpPr>
        <p:spPr>
          <a:xfrm>
            <a:off x="4941050" y="899750"/>
            <a:ext cx="3943800" cy="6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accent3"/>
                </a:solidFill>
                <a:latin typeface="Roboto Slab"/>
                <a:ea typeface="Roboto Slab"/>
                <a:cs typeface="Roboto Slab"/>
                <a:sym typeface="Roboto Slab"/>
              </a:rPr>
              <a:t>Smoothing</a:t>
            </a:r>
            <a:endParaRPr b="1" sz="3600">
              <a:solidFill>
                <a:schemeClr val="accent3"/>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5"/>
          <p:cNvSpPr txBox="1"/>
          <p:nvPr>
            <p:ph type="ctrTitle"/>
          </p:nvPr>
        </p:nvSpPr>
        <p:spPr>
          <a:xfrm>
            <a:off x="183050" y="890425"/>
            <a:ext cx="3265800" cy="157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rPr>
              <a:t>Case Study: Advanced Anomaly Detection</a:t>
            </a:r>
            <a:endParaRPr sz="3000">
              <a:solidFill>
                <a:srgbClr val="FFFFFF"/>
              </a:solidFill>
            </a:endParaRPr>
          </a:p>
        </p:txBody>
      </p:sp>
      <p:sp>
        <p:nvSpPr>
          <p:cNvPr id="240" name="Google Shape;240;p25"/>
          <p:cNvSpPr txBox="1"/>
          <p:nvPr>
            <p:ph idx="1" type="subTitle"/>
          </p:nvPr>
        </p:nvSpPr>
        <p:spPr>
          <a:xfrm>
            <a:off x="183050" y="2927275"/>
            <a:ext cx="2692200" cy="7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Kolmogorov-Smirnov detects more than standard deviation rule</a:t>
            </a:r>
            <a:endParaRPr/>
          </a:p>
        </p:txBody>
      </p:sp>
      <p:sp>
        <p:nvSpPr>
          <p:cNvPr id="241" name="Google Shape;241;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2" name="Google Shape;242;p25"/>
          <p:cNvPicPr preferRelativeResize="0"/>
          <p:nvPr/>
        </p:nvPicPr>
        <p:blipFill>
          <a:blip r:embed="rId3">
            <a:alphaModFix/>
          </a:blip>
          <a:stretch>
            <a:fillRect/>
          </a:stretch>
        </p:blipFill>
        <p:spPr>
          <a:xfrm>
            <a:off x="4638325" y="2511775"/>
            <a:ext cx="3210450" cy="2619200"/>
          </a:xfrm>
          <a:prstGeom prst="rect">
            <a:avLst/>
          </a:prstGeom>
          <a:noFill/>
          <a:ln>
            <a:noFill/>
          </a:ln>
        </p:spPr>
      </p:pic>
      <p:pic>
        <p:nvPicPr>
          <p:cNvPr id="243" name="Google Shape;243;p25"/>
          <p:cNvPicPr preferRelativeResize="0"/>
          <p:nvPr/>
        </p:nvPicPr>
        <p:blipFill>
          <a:blip r:embed="rId4">
            <a:alphaModFix/>
          </a:blip>
          <a:stretch>
            <a:fillRect/>
          </a:stretch>
        </p:blipFill>
        <p:spPr>
          <a:xfrm>
            <a:off x="4784175" y="0"/>
            <a:ext cx="2846095" cy="246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Conclusion</a:t>
            </a:r>
            <a:endParaRPr sz="2400"/>
          </a:p>
        </p:txBody>
      </p:sp>
      <p:sp>
        <p:nvSpPr>
          <p:cNvPr id="249" name="Google Shape;249;p26"/>
          <p:cNvSpPr txBox="1"/>
          <p:nvPr>
            <p:ph idx="1" type="body"/>
          </p:nvPr>
        </p:nvSpPr>
        <p:spPr>
          <a:xfrm>
            <a:off x="801600" y="1781125"/>
            <a:ext cx="7540800" cy="3158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b="1" lang="en"/>
              <a:t>Using any of the several statistical techniques covered can help find and resolve issues even faster</a:t>
            </a:r>
            <a:endParaRPr b="1"/>
          </a:p>
          <a:p>
            <a:pPr indent="-406400" lvl="0" marL="457200" rtl="0" algn="l">
              <a:spcBef>
                <a:spcPts val="0"/>
              </a:spcBef>
              <a:spcAft>
                <a:spcPts val="0"/>
              </a:spcAft>
              <a:buSzPts val="2800"/>
              <a:buChar char="❖"/>
            </a:pPr>
            <a:r>
              <a:rPr b="1" lang="en"/>
              <a:t>Results: System of work is safer and ability to achieve goals is increased</a:t>
            </a:r>
            <a:endParaRPr b="1"/>
          </a:p>
          <a:p>
            <a:pPr indent="-304800" lvl="0" marL="457200" rtl="0" algn="l">
              <a:spcBef>
                <a:spcPts val="0"/>
              </a:spcBef>
              <a:spcAft>
                <a:spcPts val="0"/>
              </a:spcAft>
              <a:buSzPts val="1200"/>
              <a:buChar char="❖"/>
            </a:pPr>
            <a:r>
              <a:t/>
            </a:r>
            <a:endParaRPr sz="1200"/>
          </a:p>
        </p:txBody>
      </p:sp>
      <p:grpSp>
        <p:nvGrpSpPr>
          <p:cNvPr id="250" name="Google Shape;250;p26"/>
          <p:cNvGrpSpPr/>
          <p:nvPr/>
        </p:nvGrpSpPr>
        <p:grpSpPr>
          <a:xfrm>
            <a:off x="333623" y="861852"/>
            <a:ext cx="366458" cy="366437"/>
            <a:chOff x="1923675" y="1633650"/>
            <a:chExt cx="436000" cy="435975"/>
          </a:xfrm>
        </p:grpSpPr>
        <p:sp>
          <p:nvSpPr>
            <p:cNvPr id="251" name="Google Shape;251;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grpSp>
        <p:nvGrpSpPr>
          <p:cNvPr id="124" name="Google Shape;124;p14"/>
          <p:cNvGrpSpPr/>
          <p:nvPr/>
        </p:nvGrpSpPr>
        <p:grpSpPr>
          <a:xfrm>
            <a:off x="333623" y="861852"/>
            <a:ext cx="366458" cy="366437"/>
            <a:chOff x="1923675" y="1633650"/>
            <a:chExt cx="436000" cy="435975"/>
          </a:xfrm>
        </p:grpSpPr>
        <p:sp>
          <p:nvSpPr>
            <p:cNvPr id="125" name="Google Shape;125;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4"/>
          <p:cNvSpPr txBox="1"/>
          <p:nvPr/>
        </p:nvSpPr>
        <p:spPr>
          <a:xfrm>
            <a:off x="1146025" y="1926675"/>
            <a:ext cx="7540800" cy="2892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114454"/>
              </a:buClr>
              <a:buSzPts val="1800"/>
              <a:buFont typeface="Nixie One"/>
              <a:buChar char="❖"/>
            </a:pPr>
            <a:r>
              <a:rPr b="1" lang="en" sz="1800">
                <a:solidFill>
                  <a:srgbClr val="114454"/>
                </a:solidFill>
                <a:latin typeface="Nixie One"/>
                <a:ea typeface="Nixie One"/>
                <a:cs typeface="Nixie One"/>
                <a:sym typeface="Nixie One"/>
              </a:rPr>
              <a:t>How we can analyze telemetry to solve problems faster and cheaper then before</a:t>
            </a:r>
            <a:endParaRPr b="1"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Char char="❖"/>
            </a:pPr>
            <a:r>
              <a:rPr b="1" lang="en" sz="1800">
                <a:solidFill>
                  <a:srgbClr val="114454"/>
                </a:solidFill>
                <a:latin typeface="Nixie One"/>
                <a:ea typeface="Nixie One"/>
                <a:cs typeface="Nixie One"/>
                <a:sym typeface="Nixie One"/>
              </a:rPr>
              <a:t>Using means and standard deviation to detect problems</a:t>
            </a:r>
            <a:endParaRPr b="1"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Char char="❖"/>
            </a:pPr>
            <a:r>
              <a:rPr b="1" lang="en" sz="1800">
                <a:solidFill>
                  <a:srgbClr val="114454"/>
                </a:solidFill>
                <a:latin typeface="Nixie One"/>
                <a:ea typeface="Nixie One"/>
                <a:cs typeface="Nixie One"/>
                <a:sym typeface="Nixie One"/>
              </a:rPr>
              <a:t>How to add meaningful alerts to our </a:t>
            </a:r>
            <a:r>
              <a:rPr b="1" lang="en" sz="1800">
                <a:solidFill>
                  <a:srgbClr val="114454"/>
                </a:solidFill>
                <a:latin typeface="Nixie One"/>
                <a:ea typeface="Nixie One"/>
                <a:cs typeface="Nixie One"/>
                <a:sym typeface="Nixie One"/>
              </a:rPr>
              <a:t>monitoring</a:t>
            </a:r>
            <a:r>
              <a:rPr b="1" lang="en" sz="1800">
                <a:solidFill>
                  <a:srgbClr val="114454"/>
                </a:solidFill>
                <a:latin typeface="Nixie One"/>
                <a:ea typeface="Nixie One"/>
                <a:cs typeface="Nixie One"/>
                <a:sym typeface="Nixie One"/>
              </a:rPr>
              <a:t> system</a:t>
            </a:r>
            <a:endParaRPr b="1"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Char char="❖"/>
            </a:pPr>
            <a:r>
              <a:rPr b="1" lang="en" sz="1800">
                <a:solidFill>
                  <a:srgbClr val="114454"/>
                </a:solidFill>
                <a:latin typeface="Nixie One"/>
                <a:ea typeface="Nixie One"/>
                <a:cs typeface="Nixie One"/>
                <a:sym typeface="Nixie One"/>
              </a:rPr>
              <a:t>Problems when our telemetry data has non-gaussian distribution</a:t>
            </a:r>
            <a:endParaRPr b="1"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Char char="❖"/>
            </a:pPr>
            <a:r>
              <a:rPr b="1" lang="en" sz="1800">
                <a:solidFill>
                  <a:srgbClr val="114454"/>
                </a:solidFill>
                <a:latin typeface="Nixie One"/>
                <a:ea typeface="Nixie One"/>
                <a:cs typeface="Nixie One"/>
                <a:sym typeface="Nixie One"/>
              </a:rPr>
              <a:t>Using a</a:t>
            </a:r>
            <a:r>
              <a:rPr b="1" lang="en" sz="1800">
                <a:solidFill>
                  <a:srgbClr val="114454"/>
                </a:solidFill>
                <a:latin typeface="Nixie One"/>
                <a:ea typeface="Nixie One"/>
                <a:cs typeface="Nixie One"/>
                <a:sym typeface="Nixie One"/>
              </a:rPr>
              <a:t>nomaly</a:t>
            </a:r>
            <a:r>
              <a:rPr b="1" lang="en" sz="1800">
                <a:solidFill>
                  <a:srgbClr val="114454"/>
                </a:solidFill>
                <a:latin typeface="Nixie One"/>
                <a:ea typeface="Nixie One"/>
                <a:cs typeface="Nixie One"/>
                <a:sym typeface="Nixie One"/>
              </a:rPr>
              <a:t> detection techniques</a:t>
            </a:r>
            <a:endParaRPr b="1" sz="1800">
              <a:solidFill>
                <a:srgbClr val="114454"/>
              </a:solidFill>
              <a:latin typeface="Nixie One"/>
              <a:ea typeface="Nixie One"/>
              <a:cs typeface="Nixie One"/>
              <a:sym typeface="Nixie One"/>
            </a:endParaRPr>
          </a:p>
          <a:p>
            <a:pPr indent="-342900" lvl="0" marL="457200" rtl="0" algn="l">
              <a:spcBef>
                <a:spcPts val="0"/>
              </a:spcBef>
              <a:spcAft>
                <a:spcPts val="0"/>
              </a:spcAft>
              <a:buClr>
                <a:srgbClr val="114454"/>
              </a:buClr>
              <a:buSzPts val="1800"/>
              <a:buFont typeface="Nixie One"/>
              <a:buChar char="❖"/>
            </a:pPr>
            <a:r>
              <a:rPr b="1" lang="en" sz="1800">
                <a:solidFill>
                  <a:srgbClr val="114454"/>
                </a:solidFill>
                <a:latin typeface="Nixie One"/>
                <a:ea typeface="Nixie One"/>
                <a:cs typeface="Nixie One"/>
                <a:sym typeface="Nixie One"/>
              </a:rPr>
              <a:t>Case studies to show the use of these techniques</a:t>
            </a:r>
            <a:endParaRPr b="1" sz="1800">
              <a:solidFill>
                <a:srgbClr val="114454"/>
              </a:solidFill>
              <a:latin typeface="Nixie One"/>
              <a:ea typeface="Nixie One"/>
              <a:cs typeface="Nixie One"/>
              <a:sym typeface="Nixie One"/>
            </a:endParaRPr>
          </a:p>
        </p:txBody>
      </p:sp>
      <p:sp>
        <p:nvSpPr>
          <p:cNvPr id="132" name="Google Shape;132;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5"/>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Netflix</a:t>
            </a:r>
            <a:endParaRPr sz="2400"/>
          </a:p>
        </p:txBody>
      </p:sp>
      <p:sp>
        <p:nvSpPr>
          <p:cNvPr id="138" name="Google Shape;138;p15"/>
          <p:cNvSpPr txBox="1"/>
          <p:nvPr>
            <p:ph idx="4294967295" type="subTitle"/>
          </p:nvPr>
        </p:nvSpPr>
        <p:spPr>
          <a:xfrm>
            <a:off x="685800" y="1259025"/>
            <a:ext cx="5200200" cy="2703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FFFFFF"/>
              </a:buClr>
              <a:buSzPts val="1800"/>
              <a:buChar char="❖"/>
            </a:pPr>
            <a:r>
              <a:rPr b="1" lang="en" sz="1800">
                <a:solidFill>
                  <a:srgbClr val="FFFFFF"/>
                </a:solidFill>
              </a:rPr>
              <a:t>Their challenge was finding sick nodes/servers</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Used technique - outlier detection</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This helped them find nodes that didn’t fit their normal pattern</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Massively reduced effort and time</a:t>
            </a:r>
            <a:endParaRPr b="1" sz="1800">
              <a:solidFill>
                <a:srgbClr val="FFFFFF"/>
              </a:solidFill>
            </a:endParaRPr>
          </a:p>
        </p:txBody>
      </p:sp>
      <p:sp>
        <p:nvSpPr>
          <p:cNvPr id="139" name="Google Shape;139;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0" name="Google Shape;140;p15"/>
          <p:cNvPicPr preferRelativeResize="0"/>
          <p:nvPr/>
        </p:nvPicPr>
        <p:blipFill rotWithShape="1">
          <a:blip r:embed="rId3">
            <a:alphaModFix/>
          </a:blip>
          <a:srcRect b="0" l="7839" r="7779" t="0"/>
          <a:stretch/>
        </p:blipFill>
        <p:spPr>
          <a:xfrm>
            <a:off x="6070125" y="1259025"/>
            <a:ext cx="3073875" cy="270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ctrTitle"/>
          </p:nvPr>
        </p:nvSpPr>
        <p:spPr>
          <a:xfrm>
            <a:off x="4086750" y="1123500"/>
            <a:ext cx="4505700" cy="28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simplest statistical techniques to analyze a production metric</a:t>
            </a:r>
            <a:endParaRPr sz="1800"/>
          </a:p>
          <a:p>
            <a:pPr indent="-342900" lvl="0" marL="457200" rtl="0" algn="l">
              <a:spcBef>
                <a:spcPts val="0"/>
              </a:spcBef>
              <a:spcAft>
                <a:spcPts val="0"/>
              </a:spcAft>
              <a:buSzPts val="1800"/>
              <a:buChar char="❖"/>
            </a:pPr>
            <a:r>
              <a:rPr lang="en" sz="1800"/>
              <a:t>Use standard deviations to detect when its significantly different than the norm</a:t>
            </a:r>
            <a:endParaRPr sz="1800"/>
          </a:p>
          <a:p>
            <a:pPr indent="-342900" lvl="0" marL="457200" rtl="0" algn="l">
              <a:spcBef>
                <a:spcPts val="0"/>
              </a:spcBef>
              <a:spcAft>
                <a:spcPts val="0"/>
              </a:spcAft>
              <a:buSzPts val="1800"/>
              <a:buChar char="❖"/>
            </a:pPr>
            <a:r>
              <a:rPr lang="en" sz="1800"/>
              <a:t>Create better alerts by focusing on outliers that matter</a:t>
            </a:r>
            <a:endParaRPr sz="1800"/>
          </a:p>
        </p:txBody>
      </p:sp>
      <p:sp>
        <p:nvSpPr>
          <p:cNvPr id="146" name="Google Shape;146;p1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Roboto Slab"/>
                <a:ea typeface="Roboto Slab"/>
                <a:cs typeface="Roboto Slab"/>
                <a:sym typeface="Roboto Slab"/>
              </a:rPr>
              <a:t>Use Means and Standard Deviations to Detect Potential Problems</a:t>
            </a:r>
            <a:endParaRPr sz="3000">
              <a:solidFill>
                <a:schemeClr val="lt1"/>
              </a:solidFill>
              <a:latin typeface="Roboto Slab"/>
              <a:ea typeface="Roboto Slab"/>
              <a:cs typeface="Roboto Slab"/>
              <a:sym typeface="Roboto Slab"/>
            </a:endParaRPr>
          </a:p>
        </p:txBody>
      </p:sp>
      <p:sp>
        <p:nvSpPr>
          <p:cNvPr id="147" name="Google Shape;147;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48" name="Google Shape;148;p16"/>
          <p:cNvGrpSpPr/>
          <p:nvPr/>
        </p:nvGrpSpPr>
        <p:grpSpPr>
          <a:xfrm>
            <a:off x="1578697" y="823735"/>
            <a:ext cx="313910" cy="227820"/>
            <a:chOff x="3932350" y="3714775"/>
            <a:chExt cx="439650" cy="319075"/>
          </a:xfrm>
        </p:grpSpPr>
        <p:sp>
          <p:nvSpPr>
            <p:cNvPr id="149" name="Google Shape;149;p1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9" name="Google Shape;159;p17"/>
          <p:cNvPicPr preferRelativeResize="0"/>
          <p:nvPr/>
        </p:nvPicPr>
        <p:blipFill rotWithShape="1">
          <a:blip r:embed="rId3">
            <a:alphaModFix/>
          </a:blip>
          <a:srcRect b="8289" l="42546" r="10414" t="32416"/>
          <a:stretch/>
        </p:blipFill>
        <p:spPr>
          <a:xfrm>
            <a:off x="3854275" y="855275"/>
            <a:ext cx="4982348" cy="3432950"/>
          </a:xfrm>
          <a:prstGeom prst="rect">
            <a:avLst/>
          </a:prstGeom>
          <a:noFill/>
          <a:ln>
            <a:noFill/>
          </a:ln>
        </p:spPr>
      </p:pic>
      <p:sp>
        <p:nvSpPr>
          <p:cNvPr id="160" name="Google Shape;160;p1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solidFill>
                  <a:srgbClr val="124057"/>
                </a:solidFill>
              </a:rPr>
              <a:t>Standard Deviation and Mean with Gaussian Distribution</a:t>
            </a:r>
            <a:endParaRPr>
              <a:solidFill>
                <a:srgbClr val="124057"/>
              </a:solidFill>
            </a:endParaRPr>
          </a:p>
        </p:txBody>
      </p:sp>
      <p:sp>
        <p:nvSpPr>
          <p:cNvPr id="161" name="Google Shape;161;p17"/>
          <p:cNvSpPr txBox="1"/>
          <p:nvPr/>
        </p:nvSpPr>
        <p:spPr>
          <a:xfrm>
            <a:off x="752050" y="855275"/>
            <a:ext cx="2860500" cy="326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ixie One"/>
              <a:buChar char="❖"/>
            </a:pPr>
            <a:r>
              <a:rPr lang="en" sz="1800">
                <a:latin typeface="Nixie One"/>
                <a:ea typeface="Nixie One"/>
                <a:cs typeface="Nixie One"/>
                <a:sym typeface="Nixie One"/>
              </a:rPr>
              <a:t>A common use is to inspect and alert</a:t>
            </a:r>
            <a:endParaRPr sz="1800">
              <a:latin typeface="Nixie One"/>
              <a:ea typeface="Nixie One"/>
              <a:cs typeface="Nixie One"/>
              <a:sym typeface="Nixie One"/>
            </a:endParaRPr>
          </a:p>
          <a:p>
            <a:pPr indent="-342900" lvl="0" marL="457200" rtl="0" algn="l">
              <a:spcBef>
                <a:spcPts val="0"/>
              </a:spcBef>
              <a:spcAft>
                <a:spcPts val="0"/>
              </a:spcAft>
              <a:buSzPts val="1800"/>
              <a:buFont typeface="Nixie One"/>
              <a:buChar char="❖"/>
            </a:pPr>
            <a:r>
              <a:rPr lang="en" sz="1800">
                <a:latin typeface="Nixie One"/>
                <a:ea typeface="Nixie One"/>
                <a:cs typeface="Nixie One"/>
                <a:sym typeface="Nixie One"/>
              </a:rPr>
              <a:t>Example: unauthorized login attempts</a:t>
            </a:r>
            <a:endParaRPr sz="1800">
              <a:latin typeface="Nixie One"/>
              <a:ea typeface="Nixie One"/>
              <a:cs typeface="Nixie One"/>
              <a:sym typeface="Nixie One"/>
            </a:endParaRPr>
          </a:p>
          <a:p>
            <a:pPr indent="-342900" lvl="0" marL="457200" rtl="0" algn="l">
              <a:spcBef>
                <a:spcPts val="0"/>
              </a:spcBef>
              <a:spcAft>
                <a:spcPts val="0"/>
              </a:spcAft>
              <a:buSzPts val="1800"/>
              <a:buFont typeface="Nixie One"/>
              <a:buChar char="❖"/>
            </a:pPr>
            <a:r>
              <a:rPr lang="en" sz="1800">
                <a:latin typeface="Nixie One"/>
                <a:ea typeface="Nixie One"/>
                <a:cs typeface="Nixie One"/>
                <a:sym typeface="Nixie One"/>
              </a:rPr>
              <a:t>Very </a:t>
            </a:r>
            <a:r>
              <a:rPr lang="en" sz="1800">
                <a:latin typeface="Nixie One"/>
                <a:ea typeface="Nixie One"/>
                <a:cs typeface="Nixie One"/>
                <a:sym typeface="Nixie One"/>
              </a:rPr>
              <a:t>valuable</a:t>
            </a:r>
            <a:r>
              <a:rPr lang="en" sz="1800">
                <a:latin typeface="Nixie One"/>
                <a:ea typeface="Nixie One"/>
                <a:cs typeface="Nixie One"/>
                <a:sym typeface="Nixie One"/>
              </a:rPr>
              <a:t> - no need to define a static threshold value</a:t>
            </a:r>
            <a:endParaRPr sz="1800">
              <a:latin typeface="Nixie One"/>
              <a:ea typeface="Nixie One"/>
              <a:cs typeface="Nixie One"/>
              <a:sym typeface="Nixie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idx="4294967295" type="body"/>
          </p:nvPr>
        </p:nvSpPr>
        <p:spPr>
          <a:xfrm>
            <a:off x="903000" y="648450"/>
            <a:ext cx="6953400" cy="105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lt1"/>
                </a:solidFill>
                <a:latin typeface="Roboto Slab"/>
                <a:ea typeface="Roboto Slab"/>
                <a:cs typeface="Roboto Slab"/>
                <a:sym typeface="Roboto Slab"/>
              </a:rPr>
              <a:t>Instrument and Alert On Undesired Outcomes</a:t>
            </a:r>
            <a:endParaRPr>
              <a:solidFill>
                <a:schemeClr val="lt1"/>
              </a:solidFill>
              <a:latin typeface="Roboto Slab"/>
              <a:ea typeface="Roboto Slab"/>
              <a:cs typeface="Roboto Slab"/>
              <a:sym typeface="Roboto Slab"/>
            </a:endParaRPr>
          </a:p>
        </p:txBody>
      </p:sp>
      <p:sp>
        <p:nvSpPr>
          <p:cNvPr id="167" name="Google Shape;167;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8" name="Google Shape;168;p18"/>
          <p:cNvSpPr txBox="1"/>
          <p:nvPr/>
        </p:nvSpPr>
        <p:spPr>
          <a:xfrm>
            <a:off x="903000" y="1826425"/>
            <a:ext cx="7338000" cy="245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ixie One"/>
              <a:buChar char="❖"/>
            </a:pPr>
            <a:r>
              <a:rPr lang="en" sz="1800">
                <a:solidFill>
                  <a:schemeClr val="lt1"/>
                </a:solidFill>
                <a:latin typeface="Nixie One"/>
                <a:ea typeface="Nixie One"/>
                <a:cs typeface="Nixie One"/>
                <a:sym typeface="Nixie One"/>
              </a:rPr>
              <a:t>Analyze our most recent severe incidents, add indicators that would have predicted those</a:t>
            </a:r>
            <a:endParaRPr sz="1800">
              <a:solidFill>
                <a:schemeClr val="lt1"/>
              </a:solidFill>
              <a:latin typeface="Nixie One"/>
              <a:ea typeface="Nixie One"/>
              <a:cs typeface="Nixie One"/>
              <a:sym typeface="Nixie One"/>
            </a:endParaRPr>
          </a:p>
          <a:p>
            <a:pPr indent="-342900" lvl="0" marL="457200" rtl="0" algn="l">
              <a:spcBef>
                <a:spcPts val="0"/>
              </a:spcBef>
              <a:spcAft>
                <a:spcPts val="0"/>
              </a:spcAft>
              <a:buClr>
                <a:schemeClr val="lt1"/>
              </a:buClr>
              <a:buSzPts val="1800"/>
              <a:buFont typeface="Nixie One"/>
              <a:buChar char="❖"/>
            </a:pPr>
            <a:r>
              <a:rPr lang="en" sz="1800">
                <a:solidFill>
                  <a:schemeClr val="lt1"/>
                </a:solidFill>
                <a:latin typeface="Nixie One"/>
                <a:ea typeface="Nixie One"/>
                <a:cs typeface="Nixie One"/>
                <a:sym typeface="Nixie One"/>
              </a:rPr>
              <a:t>Configure alerting system to notify when they deviate sufficiently from mean</a:t>
            </a:r>
            <a:endParaRPr sz="1800">
              <a:solidFill>
                <a:schemeClr val="lt1"/>
              </a:solidFill>
              <a:latin typeface="Nixie One"/>
              <a:ea typeface="Nixie One"/>
              <a:cs typeface="Nixie One"/>
              <a:sym typeface="Nixie One"/>
            </a:endParaRPr>
          </a:p>
          <a:p>
            <a:pPr indent="-342900" lvl="0" marL="457200" rtl="0" algn="l">
              <a:spcBef>
                <a:spcPts val="0"/>
              </a:spcBef>
              <a:spcAft>
                <a:spcPts val="0"/>
              </a:spcAft>
              <a:buClr>
                <a:schemeClr val="lt1"/>
              </a:buClr>
              <a:buSzPts val="1800"/>
              <a:buFont typeface="Nixie One"/>
              <a:buChar char="❖"/>
            </a:pPr>
            <a:r>
              <a:rPr lang="en" sz="1800">
                <a:solidFill>
                  <a:schemeClr val="lt1"/>
                </a:solidFill>
                <a:latin typeface="Nixie One"/>
                <a:ea typeface="Nixie One"/>
                <a:cs typeface="Nixie One"/>
                <a:sym typeface="Nixie One"/>
              </a:rPr>
              <a:t>Repeat</a:t>
            </a:r>
            <a:endParaRPr sz="1800">
              <a:solidFill>
                <a:schemeClr val="lt1"/>
              </a:solidFill>
              <a:latin typeface="Nixie One"/>
              <a:ea typeface="Nixie One"/>
              <a:cs typeface="Nixie One"/>
              <a:sym typeface="Nixie One"/>
            </a:endParaRPr>
          </a:p>
        </p:txBody>
      </p:sp>
      <p:pic>
        <p:nvPicPr>
          <p:cNvPr id="169" name="Google Shape;169;p18"/>
          <p:cNvPicPr preferRelativeResize="0"/>
          <p:nvPr/>
        </p:nvPicPr>
        <p:blipFill rotWithShape="1">
          <a:blip r:embed="rId3">
            <a:alphaModFix/>
          </a:blip>
          <a:srcRect b="7539" l="9249" r="9824" t="12428"/>
          <a:stretch/>
        </p:blipFill>
        <p:spPr>
          <a:xfrm>
            <a:off x="7157925" y="2860475"/>
            <a:ext cx="1986075" cy="173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that Arise When our Telemetry Data has Non-Guassian Distribution</a:t>
            </a:r>
            <a:endParaRPr/>
          </a:p>
        </p:txBody>
      </p:sp>
      <p:sp>
        <p:nvSpPr>
          <p:cNvPr id="175" name="Google Shape;175;p19"/>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b="1" lang="en"/>
              <a:t>Using standard </a:t>
            </a:r>
            <a:r>
              <a:rPr b="1" lang="en"/>
              <a:t>deviations</a:t>
            </a:r>
            <a:r>
              <a:rPr b="1" lang="en"/>
              <a:t> results in: </a:t>
            </a:r>
            <a:endParaRPr b="1"/>
          </a:p>
          <a:p>
            <a:pPr indent="-406400" lvl="0" marL="457200" rtl="0" algn="l">
              <a:spcBef>
                <a:spcPts val="600"/>
              </a:spcBef>
              <a:spcAft>
                <a:spcPts val="0"/>
              </a:spcAft>
              <a:buSzPts val="2800"/>
              <a:buChar char="▪"/>
            </a:pPr>
            <a:r>
              <a:rPr lang="en"/>
              <a:t>Nonsensical results (incl. Negative #’s)</a:t>
            </a:r>
            <a:endParaRPr/>
          </a:p>
          <a:p>
            <a:pPr indent="-406400" lvl="0" marL="457200" rtl="0" algn="l">
              <a:spcBef>
                <a:spcPts val="0"/>
              </a:spcBef>
              <a:spcAft>
                <a:spcPts val="0"/>
              </a:spcAft>
              <a:buSzPts val="2800"/>
              <a:buChar char="▪"/>
            </a:pPr>
            <a:r>
              <a:rPr lang="en"/>
              <a:t>Over &amp; under alerting issues</a:t>
            </a:r>
            <a:endParaRPr/>
          </a:p>
          <a:p>
            <a:pPr indent="0" lvl="0" marL="457200" rtl="0" algn="l">
              <a:spcBef>
                <a:spcPts val="600"/>
              </a:spcBef>
              <a:spcAft>
                <a:spcPts val="0"/>
              </a:spcAft>
              <a:buNone/>
            </a:pPr>
            <a:r>
              <a:rPr lang="en"/>
              <a:t>    1. Few actions that will fix issues</a:t>
            </a:r>
            <a:endParaRPr/>
          </a:p>
          <a:p>
            <a:pPr indent="0" lvl="0" marL="457200" rtl="0" algn="l">
              <a:spcBef>
                <a:spcPts val="600"/>
              </a:spcBef>
              <a:spcAft>
                <a:spcPts val="0"/>
              </a:spcAft>
              <a:buNone/>
            </a:pPr>
            <a:r>
              <a:rPr lang="en"/>
              <a:t>    2. Causes hard to solve problems      </a:t>
            </a:r>
            <a:endParaRPr/>
          </a:p>
        </p:txBody>
      </p:sp>
      <p:grpSp>
        <p:nvGrpSpPr>
          <p:cNvPr id="176" name="Google Shape;176;p19"/>
          <p:cNvGrpSpPr/>
          <p:nvPr/>
        </p:nvGrpSpPr>
        <p:grpSpPr>
          <a:xfrm>
            <a:off x="333623" y="861852"/>
            <a:ext cx="366458" cy="366437"/>
            <a:chOff x="1923675" y="1633650"/>
            <a:chExt cx="436000" cy="435975"/>
          </a:xfrm>
        </p:grpSpPr>
        <p:sp>
          <p:nvSpPr>
            <p:cNvPr id="177" name="Google Shape;177;p1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idx="4294967295" type="ctrTitle"/>
          </p:nvPr>
        </p:nvSpPr>
        <p:spPr>
          <a:xfrm>
            <a:off x="685800" y="1583350"/>
            <a:ext cx="4153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94BF6E"/>
                </a:solidFill>
              </a:rPr>
              <a:t>Constant</a:t>
            </a:r>
            <a:r>
              <a:rPr lang="en" sz="6000">
                <a:solidFill>
                  <a:srgbClr val="94BF6E"/>
                </a:solidFill>
              </a:rPr>
              <a:t> ALERTS!</a:t>
            </a:r>
            <a:endParaRPr sz="6000">
              <a:solidFill>
                <a:srgbClr val="94BF6E"/>
              </a:solidFill>
            </a:endParaRPr>
          </a:p>
        </p:txBody>
      </p:sp>
      <p:sp>
        <p:nvSpPr>
          <p:cNvPr id="189" name="Google Shape;189;p20"/>
          <p:cNvSpPr txBox="1"/>
          <p:nvPr>
            <p:ph idx="4294967295" type="subTitle"/>
          </p:nvPr>
        </p:nvSpPr>
        <p:spPr>
          <a:xfrm>
            <a:off x="685800" y="3267950"/>
            <a:ext cx="41532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2400"/>
              <a:t>Graph shows how we have instances when the download count exceeds our three standard </a:t>
            </a:r>
            <a:r>
              <a:rPr lang="en" sz="2400"/>
              <a:t>deviation</a:t>
            </a:r>
            <a:r>
              <a:rPr lang="en" sz="2400"/>
              <a:t> threshold</a:t>
            </a:r>
            <a:endParaRPr sz="2400"/>
          </a:p>
        </p:txBody>
      </p:sp>
      <p:sp>
        <p:nvSpPr>
          <p:cNvPr id="190" name="Google Shape;190;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1" name="Google Shape;191;p20"/>
          <p:cNvPicPr preferRelativeResize="0"/>
          <p:nvPr/>
        </p:nvPicPr>
        <p:blipFill>
          <a:blip r:embed="rId3">
            <a:alphaModFix/>
          </a:blip>
          <a:stretch>
            <a:fillRect/>
          </a:stretch>
        </p:blipFill>
        <p:spPr>
          <a:xfrm>
            <a:off x="4839000" y="894400"/>
            <a:ext cx="3874525" cy="376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ctrTitle"/>
          </p:nvPr>
        </p:nvSpPr>
        <p:spPr>
          <a:xfrm>
            <a:off x="183050" y="890425"/>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rPr>
              <a:t>Non-Gaussian</a:t>
            </a:r>
            <a:endParaRPr sz="3000">
              <a:solidFill>
                <a:srgbClr val="FFFFFF"/>
              </a:solidFill>
            </a:endParaRPr>
          </a:p>
          <a:p>
            <a:pPr indent="0" lvl="0" marL="0" rtl="0" algn="l">
              <a:spcBef>
                <a:spcPts val="0"/>
              </a:spcBef>
              <a:spcAft>
                <a:spcPts val="0"/>
              </a:spcAft>
              <a:buNone/>
            </a:pPr>
            <a:r>
              <a:rPr lang="en" sz="3000">
                <a:solidFill>
                  <a:srgbClr val="FFFFFF"/>
                </a:solidFill>
              </a:rPr>
              <a:t>Distribution </a:t>
            </a:r>
            <a:endParaRPr sz="3000">
              <a:solidFill>
                <a:srgbClr val="FFFFFF"/>
              </a:solidFill>
            </a:endParaRPr>
          </a:p>
          <a:p>
            <a:pPr indent="0" lvl="0" marL="0" rtl="0" algn="l">
              <a:spcBef>
                <a:spcPts val="0"/>
              </a:spcBef>
              <a:spcAft>
                <a:spcPts val="0"/>
              </a:spcAft>
              <a:buNone/>
            </a:pPr>
            <a:r>
              <a:rPr lang="en" sz="3000">
                <a:solidFill>
                  <a:srgbClr val="FFFFFF"/>
                </a:solidFill>
              </a:rPr>
              <a:t>Pattern</a:t>
            </a:r>
            <a:endParaRPr sz="3000">
              <a:solidFill>
                <a:srgbClr val="FFFFFF"/>
              </a:solidFill>
            </a:endParaRPr>
          </a:p>
        </p:txBody>
      </p:sp>
      <p:sp>
        <p:nvSpPr>
          <p:cNvPr id="197" name="Google Shape;197;p21"/>
          <p:cNvSpPr txBox="1"/>
          <p:nvPr>
            <p:ph idx="1" type="subTitle"/>
          </p:nvPr>
        </p:nvSpPr>
        <p:spPr>
          <a:xfrm>
            <a:off x="183050" y="2927275"/>
            <a:ext cx="2692200" cy="7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Graph shows the frequency of downloads per minute.  </a:t>
            </a:r>
            <a:endParaRPr sz="2400"/>
          </a:p>
        </p:txBody>
      </p:sp>
      <p:sp>
        <p:nvSpPr>
          <p:cNvPr id="198" name="Google Shape;198;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9" name="Google Shape;199;p21"/>
          <p:cNvPicPr preferRelativeResize="0"/>
          <p:nvPr/>
        </p:nvPicPr>
        <p:blipFill>
          <a:blip r:embed="rId3">
            <a:alphaModFix/>
          </a:blip>
          <a:stretch>
            <a:fillRect/>
          </a:stretch>
        </p:blipFill>
        <p:spPr>
          <a:xfrm>
            <a:off x="4320825" y="995900"/>
            <a:ext cx="4000200" cy="3412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