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58" r:id="rId7"/>
    <p:sldId id="267" r:id="rId8"/>
    <p:sldId id="259" r:id="rId9"/>
    <p:sldId id="260" r:id="rId10"/>
    <p:sldId id="261" r:id="rId11"/>
    <p:sldId id="263" r:id="rId12"/>
    <p:sldId id="262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9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\ipplan\bp\&#1041;&#1055;%20&#1080;&#1055;&#1055;&#1083;&#1072;&#1085;_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\ipplan\bp\&#1041;&#1055;%20&#1080;&#1055;&#1055;&#1083;&#1072;&#1085;_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5.106382978723404E-2"/>
          <c:y val="0.19615384615384615"/>
          <c:w val="0.42978723404255331"/>
          <c:h val="0.77692307692307749"/>
        </c:manualLayout>
      </c:layout>
      <c:doughnutChart>
        <c:varyColors val="1"/>
        <c:ser>
          <c:idx val="0"/>
          <c:order val="0"/>
          <c:spPr>
            <a:solidFill>
              <a:srgbClr val="9999FF"/>
            </a:solidFill>
            <a:ln w="3175">
              <a:solidFill>
                <a:srgbClr val="000000"/>
              </a:solidFill>
              <a:prstDash val="solid"/>
            </a:ln>
          </c:spPr>
          <c:dPt>
            <c:idx val="0"/>
            <c:spPr>
              <a:gradFill rotWithShape="0">
                <a:gsLst>
                  <a:gs pos="0">
                    <a:srgbClr val="9999FF">
                      <a:gamma/>
                      <a:shade val="64314"/>
                      <a:invGamma/>
                    </a:srgbClr>
                  </a:gs>
                  <a:gs pos="50000">
                    <a:srgbClr val="9999FF"/>
                  </a:gs>
                  <a:gs pos="100000">
                    <a:srgbClr val="9999FF">
                      <a:gamma/>
                      <a:shade val="64314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prstDash val="solid"/>
              </a:ln>
            </c:spPr>
          </c:dPt>
          <c:dPt>
            <c:idx val="1"/>
            <c:spPr>
              <a:gradFill rotWithShape="0">
                <a:gsLst>
                  <a:gs pos="0">
                    <a:srgbClr val="99CC00">
                      <a:gamma/>
                      <a:tint val="50588"/>
                      <a:invGamma/>
                    </a:srgbClr>
                  </a:gs>
                  <a:gs pos="50000">
                    <a:srgbClr val="99CC00"/>
                  </a:gs>
                  <a:gs pos="100000">
                    <a:srgbClr val="99CC00">
                      <a:gamma/>
                      <a:tint val="50588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prstDash val="solid"/>
              </a:ln>
            </c:spPr>
          </c:dPt>
          <c:dPt>
            <c:idx val="2"/>
            <c:spPr>
              <a:gradFill rotWithShape="0">
                <a:gsLst>
                  <a:gs pos="0">
                    <a:srgbClr val="FFFFCC">
                      <a:gamma/>
                      <a:shade val="80392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80392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prstDash val="solid"/>
              </a:ln>
            </c:spPr>
          </c:dPt>
          <c:dPt>
            <c:idx val="3"/>
            <c:spPr>
              <a:gradFill rotWithShape="0">
                <a:gsLst>
                  <a:gs pos="0">
                    <a:srgbClr val="CCFFFF">
                      <a:gamma/>
                      <a:shade val="78039"/>
                      <a:invGamma/>
                    </a:srgbClr>
                  </a:gs>
                  <a:gs pos="50000">
                    <a:srgbClr val="CCFFFF"/>
                  </a:gs>
                  <a:gs pos="100000">
                    <a:srgbClr val="CCFFFF">
                      <a:gamma/>
                      <a:shade val="78039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prstDash val="solid"/>
              </a:ln>
            </c:spPr>
          </c:dPt>
          <c:dPt>
            <c:idx val="4"/>
            <c:spPr>
              <a:gradFill rotWithShape="0">
                <a:gsLst>
                  <a:gs pos="0">
                    <a:srgbClr val="C0C0C0">
                      <a:gamma/>
                      <a:shade val="71373"/>
                      <a:invGamma/>
                    </a:srgbClr>
                  </a:gs>
                  <a:gs pos="50000">
                    <a:srgbClr val="C0C0C0"/>
                  </a:gs>
                  <a:gs pos="100000">
                    <a:srgbClr val="C0C0C0">
                      <a:gamma/>
                      <a:shade val="71373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prstDash val="solid"/>
              </a:ln>
            </c:spPr>
          </c:dPt>
          <c:dLbls>
            <c:dLbl>
              <c:idx val="3"/>
              <c:layout>
                <c:manualLayout>
                  <c:x val="-3.3668397833249562E-2"/>
                  <c:y val="-0.14288956188168786"/>
                </c:manualLayout>
              </c:layout>
              <c:showPercent val="1"/>
            </c:dLbl>
            <c:dLbl>
              <c:idx val="4"/>
              <c:layout>
                <c:manualLayout>
                  <c:x val="5.6777796392472393E-3"/>
                  <c:y val="-0.15742984050070674"/>
                </c:manualLayout>
              </c:layout>
              <c:showPercent val="1"/>
            </c:dLbl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50" b="0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endParaRPr lang="ru-RU"/>
              </a:p>
            </c:txPr>
            <c:showPercent val="1"/>
          </c:dLbls>
          <c:cat>
            <c:strRef>
              <c:f>БП!$S$9:$S$13</c:f>
              <c:strCache>
                <c:ptCount val="5"/>
                <c:pt idx="0">
                  <c:v>Продвижение и маркетинг</c:v>
                </c:pt>
                <c:pt idx="1">
                  <c:v>Персонал</c:v>
                </c:pt>
                <c:pt idx="2">
                  <c:v>Производство</c:v>
                </c:pt>
                <c:pt idx="3">
                  <c:v>Налоги</c:v>
                </c:pt>
                <c:pt idx="4">
                  <c:v>Инфраструктура</c:v>
                </c:pt>
              </c:strCache>
            </c:strRef>
          </c:cat>
          <c:val>
            <c:numRef>
              <c:f>БП!$T$9:$T$13</c:f>
              <c:numCache>
                <c:formatCode>0</c:formatCode>
                <c:ptCount val="5"/>
                <c:pt idx="0">
                  <c:v>22000</c:v>
                </c:pt>
                <c:pt idx="1">
                  <c:v>5780</c:v>
                </c:pt>
                <c:pt idx="2">
                  <c:v>1318</c:v>
                </c:pt>
                <c:pt idx="3">
                  <c:v>4846.33</c:v>
                </c:pt>
                <c:pt idx="4">
                  <c:v>3920</c:v>
                </c:pt>
              </c:numCache>
            </c:numRef>
          </c:val>
        </c:ser>
        <c:dLbls>
          <c:showPercent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53783700551527203"/>
          <c:y val="0.32759908250250502"/>
          <c:w val="0.41960986790769261"/>
          <c:h val="0.41470860730104558"/>
        </c:manualLayout>
      </c:layout>
      <c:spPr>
        <a:noFill/>
        <a:ln w="25400">
          <a:noFill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 Cyr"/>
              <a:ea typeface="Arial Cyr"/>
              <a:cs typeface="Arial Cyr"/>
            </a:defRPr>
          </a:pPr>
          <a:endParaRPr lang="ru-RU"/>
        </a:p>
      </c:txPr>
    </c:legend>
    <c:plotVisOnly val="1"/>
    <c:dispBlanksAs val="zero"/>
  </c:chart>
  <c:spPr>
    <a:noFill/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4"/>
  <c:chart>
    <c:plotArea>
      <c:layout>
        <c:manualLayout>
          <c:layoutTarget val="inner"/>
          <c:xMode val="edge"/>
          <c:yMode val="edge"/>
          <c:x val="3.0164975670020067E-2"/>
          <c:y val="0.11513350005241169"/>
          <c:w val="0.89069108761071891"/>
          <c:h val="0.59378754738990958"/>
        </c:manualLayout>
      </c:layout>
      <c:lineChart>
        <c:grouping val="standard"/>
        <c:ser>
          <c:idx val="3"/>
          <c:order val="3"/>
          <c:cat>
            <c:numRef>
              <c:f>БП!$D$56:$D$60</c:f>
              <c:numCache>
                <c:formatCode>dd/mm/yyyy</c:formatCode>
                <c:ptCount val="5"/>
                <c:pt idx="0">
                  <c:v>41518</c:v>
                </c:pt>
                <c:pt idx="1">
                  <c:v>41640</c:v>
                </c:pt>
                <c:pt idx="2">
                  <c:v>41821</c:v>
                </c:pt>
                <c:pt idx="3">
                  <c:v>42005</c:v>
                </c:pt>
                <c:pt idx="4">
                  <c:v>42186</c:v>
                </c:pt>
              </c:numCache>
            </c:numRef>
          </c:cat>
          <c:val>
            <c:numRef>
              <c:f>БП!$E$56:$E$60</c:f>
              <c:numCache>
                <c:formatCode>General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</c:ser>
        <c:ser>
          <c:idx val="4"/>
          <c:order val="4"/>
          <c:spPr>
            <a:ln w="28575">
              <a:noFill/>
            </a:ln>
          </c:spPr>
          <c:cat>
            <c:numRef>
              <c:f>БП!$D$56:$D$60</c:f>
              <c:numCache>
                <c:formatCode>dd/mm/yyyy</c:formatCode>
                <c:ptCount val="5"/>
                <c:pt idx="0">
                  <c:v>41518</c:v>
                </c:pt>
                <c:pt idx="1">
                  <c:v>41640</c:v>
                </c:pt>
                <c:pt idx="2">
                  <c:v>41821</c:v>
                </c:pt>
                <c:pt idx="3">
                  <c:v>42005</c:v>
                </c:pt>
                <c:pt idx="4">
                  <c:v>42186</c:v>
                </c:pt>
              </c:numCache>
            </c:numRef>
          </c:cat>
          <c:val>
            <c:numRef>
              <c:f>БП!$F$56:$F$60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5"/>
          <c:order val="5"/>
          <c:spPr>
            <a:ln>
              <a:solidFill>
                <a:srgbClr val="1F497D">
                  <a:lumMod val="75000"/>
                  <a:alpha val="63000"/>
                </a:srgbClr>
              </a:solidFill>
            </a:ln>
          </c:spPr>
          <c:cat>
            <c:numRef>
              <c:f>БП!$D$56:$D$60</c:f>
              <c:numCache>
                <c:formatCode>dd/mm/yyyy</c:formatCode>
                <c:ptCount val="5"/>
                <c:pt idx="0">
                  <c:v>41518</c:v>
                </c:pt>
                <c:pt idx="1">
                  <c:v>41640</c:v>
                </c:pt>
                <c:pt idx="2">
                  <c:v>41821</c:v>
                </c:pt>
                <c:pt idx="3">
                  <c:v>42005</c:v>
                </c:pt>
                <c:pt idx="4">
                  <c:v>42186</c:v>
                </c:pt>
              </c:numCache>
            </c:numRef>
          </c:cat>
          <c:val>
            <c:numRef>
              <c:f>БП!$G$56:$G$60</c:f>
              <c:numCache>
                <c:formatCode>#,##0.00</c:formatCode>
                <c:ptCount val="5"/>
                <c:pt idx="0">
                  <c:v>0</c:v>
                </c:pt>
                <c:pt idx="1">
                  <c:v>0.6</c:v>
                </c:pt>
                <c:pt idx="2">
                  <c:v>4.5</c:v>
                </c:pt>
                <c:pt idx="3">
                  <c:v>7.3</c:v>
                </c:pt>
                <c:pt idx="4">
                  <c:v>7.5</c:v>
                </c:pt>
              </c:numCache>
            </c:numRef>
          </c:val>
        </c:ser>
        <c:ser>
          <c:idx val="0"/>
          <c:order val="0"/>
          <c:cat>
            <c:numRef>
              <c:f>БП!$D$56:$D$60</c:f>
              <c:numCache>
                <c:formatCode>dd/mm/yyyy</c:formatCode>
                <c:ptCount val="5"/>
                <c:pt idx="0">
                  <c:v>41518</c:v>
                </c:pt>
                <c:pt idx="1">
                  <c:v>41640</c:v>
                </c:pt>
                <c:pt idx="2">
                  <c:v>41821</c:v>
                </c:pt>
                <c:pt idx="3">
                  <c:v>42005</c:v>
                </c:pt>
                <c:pt idx="4">
                  <c:v>42186</c:v>
                </c:pt>
              </c:numCache>
            </c:numRef>
          </c:cat>
          <c:val>
            <c:numRef>
              <c:f>БП!$E$56:$E$60</c:f>
              <c:numCache>
                <c:formatCode>General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</c:ser>
        <c:ser>
          <c:idx val="1"/>
          <c:order val="1"/>
          <c:spPr>
            <a:ln w="28575">
              <a:noFill/>
            </a:ln>
          </c:spPr>
          <c:dLbls>
            <c:dLbl>
              <c:idx val="0"/>
              <c:layout>
                <c:manualLayout>
                  <c:x val="5.3697897854511338E-2"/>
                  <c:y val="-6.5779828880906499E-2"/>
                </c:manualLayout>
              </c:layout>
              <c:tx>
                <c:strRef>
                  <c:f>БП!$C$56</c:f>
                  <c:strCache>
                    <c:ptCount val="1"/>
                    <c:pt idx="0">
                      <c:v>Начало операционной деятельности</c:v>
                    </c:pt>
                  </c:strCache>
                </c:strRef>
              </c:tx>
              <c:dLblPos val="l"/>
              <c:showVal val="1"/>
            </c:dLbl>
            <c:dLbl>
              <c:idx val="1"/>
              <c:layout>
                <c:manualLayout>
                  <c:x val="0.20387359836901117"/>
                  <c:y val="-0.35448168676800607"/>
                </c:manualLayout>
              </c:layout>
              <c:tx>
                <c:strRef>
                  <c:f>БП!$C$58</c:f>
                  <c:strCache>
                    <c:ptCount val="1"/>
                    <c:pt idx="0">
                      <c:v>Точка безубыточности</c:v>
                    </c:pt>
                  </c:strCache>
                </c:strRef>
              </c:tx>
              <c:dLblPos val="t"/>
              <c:showVal val="1"/>
            </c:dLbl>
            <c:dLbl>
              <c:idx val="2"/>
              <c:layout>
                <c:manualLayout>
                  <c:x val="0.30456243428287089"/>
                  <c:y val="-0.20182949940925063"/>
                </c:manualLayout>
              </c:layout>
              <c:tx>
                <c:strRef>
                  <c:f>БП!$C$59</c:f>
                  <c:strCache>
                    <c:ptCount val="1"/>
                    <c:pt idx="0">
                      <c:v>Точка окупаемости</c:v>
                    </c:pt>
                  </c:strCache>
                </c:strRef>
              </c:tx>
              <c:dLblPos val="l"/>
              <c:showVal val="1"/>
            </c:dLbl>
            <c:dLbl>
              <c:idx val="3"/>
              <c:layout>
                <c:manualLayout>
                  <c:x val="0.21106942085159508"/>
                  <c:y val="-3.0165489973344846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Расчетный </a:t>
                    </a:r>
                  </a:p>
                  <a:p>
                    <a:r>
                      <a:rPr lang="ru-RU"/>
                      <a:t>режим</a:t>
                    </a:r>
                  </a:p>
                </c:rich>
              </c:tx>
              <c:dLblPos val="l"/>
              <c:showVal val="1"/>
            </c:dLbl>
            <c:dLbl>
              <c:idx val="4"/>
              <c:delete val="1"/>
            </c:dLbl>
            <c:dLblPos val="l"/>
            <c:showVal val="1"/>
          </c:dLbls>
          <c:cat>
            <c:numRef>
              <c:f>БП!$D$56:$D$60</c:f>
              <c:numCache>
                <c:formatCode>dd/mm/yyyy</c:formatCode>
                <c:ptCount val="5"/>
                <c:pt idx="0">
                  <c:v>41518</c:v>
                </c:pt>
                <c:pt idx="1">
                  <c:v>41640</c:v>
                </c:pt>
                <c:pt idx="2">
                  <c:v>41821</c:v>
                </c:pt>
                <c:pt idx="3">
                  <c:v>42005</c:v>
                </c:pt>
                <c:pt idx="4">
                  <c:v>42186</c:v>
                </c:pt>
              </c:numCache>
            </c:numRef>
          </c:cat>
          <c:val>
            <c:numRef>
              <c:f>БП!$F$56:$F$60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dropLines/>
        <c:marker val="1"/>
        <c:axId val="214488576"/>
        <c:axId val="214490112"/>
      </c:lineChart>
      <c:lineChart>
        <c:grouping val="standard"/>
        <c:ser>
          <c:idx val="2"/>
          <c:order val="2"/>
          <c:spPr>
            <a:ln>
              <a:solidFill>
                <a:srgbClr val="1F497D">
                  <a:lumMod val="75000"/>
                  <a:alpha val="63000"/>
                </a:srgbClr>
              </a:solidFill>
            </a:ln>
          </c:spPr>
          <c:marker>
            <c:symbol val="none"/>
          </c:marker>
          <c:cat>
            <c:numRef>
              <c:f>БП!$D$56:$D$60</c:f>
              <c:numCache>
                <c:formatCode>dd/mm/yyyy</c:formatCode>
                <c:ptCount val="5"/>
                <c:pt idx="0">
                  <c:v>41518</c:v>
                </c:pt>
                <c:pt idx="1">
                  <c:v>41640</c:v>
                </c:pt>
                <c:pt idx="2">
                  <c:v>41821</c:v>
                </c:pt>
                <c:pt idx="3">
                  <c:v>42005</c:v>
                </c:pt>
                <c:pt idx="4">
                  <c:v>42186</c:v>
                </c:pt>
              </c:numCache>
            </c:numRef>
          </c:cat>
          <c:val>
            <c:numRef>
              <c:f>БП!$G$56:$G$60</c:f>
              <c:numCache>
                <c:formatCode>#,##0.00</c:formatCode>
                <c:ptCount val="5"/>
                <c:pt idx="0">
                  <c:v>0</c:v>
                </c:pt>
                <c:pt idx="1">
                  <c:v>0.6</c:v>
                </c:pt>
                <c:pt idx="2">
                  <c:v>4.5</c:v>
                </c:pt>
                <c:pt idx="3">
                  <c:v>7.3</c:v>
                </c:pt>
                <c:pt idx="4">
                  <c:v>7.5</c:v>
                </c:pt>
              </c:numCache>
            </c:numRef>
          </c:val>
        </c:ser>
        <c:marker val="1"/>
        <c:axId val="211888768"/>
        <c:axId val="211886848"/>
      </c:lineChart>
      <c:dateAx>
        <c:axId val="214488576"/>
        <c:scaling>
          <c:orientation val="minMax"/>
        </c:scaling>
        <c:axPos val="b"/>
        <c:numFmt formatCode="[$-F419]yyyy\,\ mmmm;@" sourceLinked="0"/>
        <c:majorTickMark val="none"/>
        <c:minorTickMark val="out"/>
        <c:tickLblPos val="nextTo"/>
        <c:spPr>
          <a:ln>
            <a:noFill/>
          </a:ln>
        </c:spPr>
        <c:txPr>
          <a:bodyPr rot="3000000" vert="horz"/>
          <a:lstStyle/>
          <a:p>
            <a:pPr>
              <a:defRPr/>
            </a:pPr>
            <a:endParaRPr lang="ru-RU"/>
          </a:p>
        </c:txPr>
        <c:crossAx val="214490112"/>
        <c:crosses val="autoZero"/>
        <c:lblOffset val="100"/>
        <c:baseTimeUnit val="months"/>
        <c:majorUnit val="2"/>
        <c:majorTimeUnit val="months"/>
      </c:dateAx>
      <c:valAx>
        <c:axId val="214490112"/>
        <c:scaling>
          <c:orientation val="minMax"/>
        </c:scaling>
        <c:delete val="1"/>
        <c:axPos val="l"/>
        <c:numFmt formatCode="General" sourceLinked="1"/>
        <c:tickLblPos val="nextTo"/>
        <c:crossAx val="214488576"/>
        <c:crosses val="autoZero"/>
        <c:crossBetween val="between"/>
      </c:valAx>
      <c:valAx>
        <c:axId val="211886848"/>
        <c:scaling>
          <c:orientation val="minMax"/>
        </c:scaling>
        <c:axPos val="r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 b="0" dirty="0" smtClean="0"/>
                  <a:t>Кол-во платных </a:t>
                </a:r>
                <a:endParaRPr lang="ru-RU" b="0" dirty="0"/>
              </a:p>
              <a:p>
                <a:pPr>
                  <a:defRPr/>
                </a:pPr>
                <a:r>
                  <a:rPr lang="ru-RU" b="0" dirty="0" err="1" smtClean="0"/>
                  <a:t>аккаунтов</a:t>
                </a:r>
                <a:r>
                  <a:rPr lang="en-US" b="0" dirty="0" smtClean="0"/>
                  <a:t>,</a:t>
                </a:r>
                <a:r>
                  <a:rPr lang="en-US" b="0" baseline="0" dirty="0" smtClean="0"/>
                  <a:t> </a:t>
                </a:r>
                <a:r>
                  <a:rPr lang="ru-RU" sz="1000" b="0" i="0" u="none" strike="noStrike" baseline="0" dirty="0" smtClean="0"/>
                  <a:t>тыс.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77813866867445836"/>
              <c:y val="3.1520728152772725E-3"/>
            </c:manualLayout>
          </c:layout>
        </c:title>
        <c:numFmt formatCode="#,##0.0" sourceLinked="0"/>
        <c:tickLblPos val="nextTo"/>
        <c:crossAx val="211888768"/>
        <c:crosses val="max"/>
        <c:crossBetween val="between"/>
      </c:valAx>
      <c:dateAx>
        <c:axId val="211888768"/>
        <c:scaling>
          <c:orientation val="minMax"/>
        </c:scaling>
        <c:delete val="1"/>
        <c:axPos val="b"/>
        <c:numFmt formatCode="dd/mm/yyyy" sourceLinked="1"/>
        <c:tickLblPos val="nextTo"/>
        <c:crossAx val="211886848"/>
        <c:crosses val="autoZero"/>
        <c:auto val="1"/>
        <c:lblOffset val="100"/>
      </c:date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8381038-C90D-4542-9C0C-E978BE7BC6FF}" type="datetimeFigureOut">
              <a:rPr lang="ru-RU"/>
              <a:pPr>
                <a:defRPr/>
              </a:pPr>
              <a:t>23.07.2013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B3C474-0AF0-4F91-A40D-B737BCF952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8019EF-987F-4395-A36C-B7AFB6BC0CF1}" type="slidenum">
              <a:rPr lang="ru-RU" smtClean="0"/>
              <a:pPr/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76A545-E02A-486A-821F-D30F94084E26}" type="slidenum">
              <a:rPr lang="ru-RU" smtClean="0"/>
              <a:pPr/>
              <a:t>10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A55965-CBD5-4935-B5A4-DC9BE863990D}" type="slidenum">
              <a:rPr lang="ru-RU" smtClean="0"/>
              <a:pPr/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77852E-9AF4-4AF9-8B83-FFAF94749BF0}" type="slidenum">
              <a:rPr lang="ru-RU" smtClean="0"/>
              <a:pPr/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90163A-C85F-4099-8299-D0C65E22E56F}" type="slidenum">
              <a:rPr lang="ru-RU" smtClean="0"/>
              <a:pPr/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8230CD-0C73-4F30-9B1D-74706923C431}" type="slidenum">
              <a:rPr lang="ru-RU" smtClean="0"/>
              <a:pPr/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13921A-05D1-4C39-BE79-C80D277F9B78}" type="slidenum">
              <a:rPr lang="ru-RU" smtClean="0"/>
              <a:pPr/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EB9254-6BD6-4BFD-A41F-26E598C24E8D}" type="slidenum">
              <a:rPr lang="ru-RU" smtClean="0"/>
              <a:pPr/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7A570F-B6E3-4698-9E46-AA879F782093}" type="slidenum">
              <a:rPr lang="ru-RU" smtClean="0"/>
              <a:pPr/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1CBE450-AF1F-4EF4-AA79-5B1B4FFA0666}" type="slidenum">
              <a:rPr lang="ru-RU" sz="1200"/>
              <a:pPr algn="r"/>
              <a:t>7</a:t>
            </a:fld>
            <a:endParaRPr lang="ru-RU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BD783A-BF15-4CF5-B6AF-A5FE8A1B2E4C}" type="slidenum">
              <a:rPr lang="ru-RU" smtClean="0"/>
              <a:pPr/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598442-113D-4145-BAE5-680EE3177FBD}" type="slidenum">
              <a:rPr lang="ru-RU" smtClean="0"/>
              <a:pPr/>
              <a:t>9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45839-ABD4-46B5-B5C1-8762BB292C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B19F0-81A8-46A8-AAE6-2B6A14C374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F0CC9-51F6-4526-89B7-86B2D0C116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30CFA-9AA8-462E-ACC1-21B6B38253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D2E9F-2B8B-4A67-9766-0F5616A3D6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E443-B72E-41F7-B1CC-6001D24830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44320-324E-4946-ADD7-C789CA610C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2BF2F-8113-4AD9-A98E-B35672EC02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190B8-4809-4EC4-96D0-2550740B0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26B3B-CDA1-4559-986D-C89245A19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02B-66B1-4AC8-B06D-B13CE44AB1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1DFB8-B959-4D03-B5C6-D1FF344EE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2B36E6A-DCBD-47CF-B706-9B032035A1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ja-JP" dirty="0" smtClean="0"/>
              <a:t>планирование и контроль </a:t>
            </a:r>
            <a:r>
              <a:rPr lang="ru-RU" altLang="ja-JP" dirty="0" smtClean="0"/>
              <a:t>сделок </a:t>
            </a:r>
            <a:r>
              <a:rPr lang="ru-RU" altLang="ja-JP" dirty="0" smtClean="0"/>
              <a:t>предпринимателя</a:t>
            </a:r>
            <a:endParaRPr lang="ru-RU" dirty="0" smtClean="0"/>
          </a:p>
        </p:txBody>
      </p:sp>
      <p:pic>
        <p:nvPicPr>
          <p:cNvPr id="6" name="Рисунок 5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714488"/>
            <a:ext cx="3000396" cy="5868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5786" y="2643182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www.ipplan.ru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268288"/>
            <a:ext cx="4860925" cy="121602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: </a:t>
            </a:r>
            <a:r>
              <a:rPr lang="ru-RU" sz="3600" dirty="0" smtClean="0"/>
              <a:t>стратегия выхода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Продажа доли заинтересованному инвестору. Консервативная оценка</a:t>
            </a:r>
            <a:r>
              <a:rPr lang="en-US" dirty="0" smtClean="0"/>
              <a:t> (</a:t>
            </a:r>
            <a:r>
              <a:rPr lang="ru-RU" dirty="0" smtClean="0">
                <a:latin typeface="Arial" charset="0"/>
              </a:rPr>
              <a:t>с мультипликатором 2</a:t>
            </a:r>
            <a:r>
              <a:rPr lang="en-US" dirty="0" smtClean="0"/>
              <a:t>)</a:t>
            </a:r>
            <a:r>
              <a:rPr lang="ru-RU" dirty="0" smtClean="0"/>
              <a:t> стоимости 40%-ой доли через 2.5 года составляет </a:t>
            </a:r>
            <a:r>
              <a:rPr lang="ru-RU" dirty="0" smtClean="0"/>
              <a:t>35 </a:t>
            </a:r>
            <a:r>
              <a:rPr lang="ru-RU" dirty="0" smtClean="0"/>
              <a:t>млн.руб.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999B8-04E0-4826-AAC2-2495EDE9564F}" type="slidenum">
              <a:rPr lang="ru-RU">
                <a:solidFill>
                  <a:schemeClr val="accent6"/>
                </a:solidFill>
              </a:rPr>
              <a:pPr>
                <a:defRPr/>
              </a:pPr>
              <a:t>10</a:t>
            </a:fld>
            <a:endParaRPr lang="ru-RU">
              <a:solidFill>
                <a:schemeClr val="accent6"/>
              </a:solidFill>
            </a:endParaRPr>
          </a:p>
        </p:txBody>
      </p:sp>
      <p:pic>
        <p:nvPicPr>
          <p:cNvPr id="6" name="Рисунок 5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25" y="257175"/>
            <a:ext cx="4860925" cy="1216025"/>
          </a:xfrm>
        </p:spPr>
        <p:txBody>
          <a:bodyPr/>
          <a:lstStyle/>
          <a:p>
            <a:pPr eaLnBrk="1" hangingPunct="1"/>
            <a:r>
              <a:rPr lang="en-US" smtClean="0"/>
              <a:t>: </a:t>
            </a:r>
            <a:r>
              <a:rPr lang="ru-RU" smtClean="0"/>
              <a:t>команда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7B081-0C80-48F4-A4C4-62883820AC7F}" type="slidenum">
              <a:rPr lang="ru-RU">
                <a:solidFill>
                  <a:schemeClr val="accent6"/>
                </a:solidFill>
              </a:rPr>
              <a:pPr>
                <a:defRPr/>
              </a:pPr>
              <a:t>11</a:t>
            </a:fld>
            <a:endParaRPr lang="ru-RU">
              <a:solidFill>
                <a:schemeClr val="accent6"/>
              </a:solidFill>
            </a:endParaRPr>
          </a:p>
        </p:txBody>
      </p:sp>
      <p:pic>
        <p:nvPicPr>
          <p:cNvPr id="5" name="Рисунок 4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767013"/>
            <a:ext cx="8001000" cy="3090862"/>
          </a:xfrm>
        </p:spPr>
        <p:txBody>
          <a:bodyPr/>
          <a:lstStyle/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ru-RU" dirty="0" smtClean="0"/>
              <a:t>Спасибо за внимание!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643042" y="1785926"/>
            <a:ext cx="7010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altLang="ja-JP" sz="2000" kern="0" dirty="0">
                <a:latin typeface="+mn-lt"/>
              </a:rPr>
              <a:t>планирование и контроль </a:t>
            </a:r>
            <a:r>
              <a:rPr lang="ru-RU" altLang="ja-JP" sz="2000" kern="0" dirty="0" smtClean="0">
                <a:latin typeface="+mn-lt"/>
              </a:rPr>
              <a:t>сделок </a:t>
            </a:r>
            <a:r>
              <a:rPr lang="ru-RU" altLang="ja-JP" sz="2000" kern="0" dirty="0">
                <a:latin typeface="+mn-lt"/>
              </a:rPr>
              <a:t>предпринимателя</a:t>
            </a:r>
            <a:endParaRPr lang="ru-RU" sz="2000" kern="0" dirty="0">
              <a:latin typeface="+mn-lt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32CED-37CE-4FB4-BD55-516233DF09EC}" type="slidenum">
              <a:rPr lang="ru-RU">
                <a:solidFill>
                  <a:schemeClr val="accent6"/>
                </a:solidFill>
              </a:rPr>
              <a:pPr>
                <a:defRPr/>
              </a:pPr>
              <a:t>12</a:t>
            </a:fld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7" name="Рисунок 6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175" y="1810718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www.ipplan.ru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8388" y="738188"/>
            <a:ext cx="5218112" cy="763587"/>
          </a:xfrm>
        </p:spPr>
        <p:txBody>
          <a:bodyPr/>
          <a:lstStyle/>
          <a:p>
            <a:pPr eaLnBrk="1" hangingPunct="1"/>
            <a:r>
              <a:rPr lang="en-US" smtClean="0"/>
              <a:t>: </a:t>
            </a:r>
            <a:r>
              <a:rPr lang="ru-RU" smtClean="0"/>
              <a:t>проблема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Когда количество сделок, совершаемое предпринимателем, становится более 5 в месяц</a:t>
            </a:r>
          </a:p>
          <a:p>
            <a:pPr lvl="1" eaLnBrk="1" hangingPunct="1"/>
            <a:r>
              <a:rPr lang="ru-RU" dirty="0" smtClean="0"/>
              <a:t>ключевые события по сделке забываются</a:t>
            </a:r>
          </a:p>
          <a:p>
            <a:pPr lvl="1" eaLnBrk="1" hangingPunct="1"/>
            <a:r>
              <a:rPr lang="ru-RU" dirty="0" smtClean="0"/>
              <a:t>контроль за финансовыми показателями сделок утерян</a:t>
            </a:r>
          </a:p>
          <a:p>
            <a:pPr lvl="1" eaLnBrk="1" hangingPunct="1"/>
            <a:r>
              <a:rPr lang="ru-RU" dirty="0" smtClean="0"/>
              <a:t>изменения условий сделок, например сроков и стоимости, не учитываются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F19D6-FCBA-43DC-90BA-BF99FF923579}" type="slidenum">
              <a:rPr lang="ru-RU">
                <a:solidFill>
                  <a:schemeClr val="accent6"/>
                </a:solidFill>
              </a:rPr>
              <a:pPr>
                <a:defRPr/>
              </a:pPr>
              <a:t>2</a:t>
            </a:fld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6" name="Рисунок 5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86188" y="785813"/>
            <a:ext cx="4789487" cy="663575"/>
          </a:xfrm>
        </p:spPr>
        <p:txBody>
          <a:bodyPr/>
          <a:lstStyle/>
          <a:p>
            <a:pPr eaLnBrk="1" hangingPunct="1"/>
            <a:r>
              <a:rPr lang="en-US" sz="3200" smtClean="0"/>
              <a:t>: </a:t>
            </a:r>
            <a:r>
              <a:rPr lang="ru-RU" sz="3200" smtClean="0"/>
              <a:t>типичное решение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973263" eaLnBrk="1" hangingPunct="1"/>
            <a:r>
              <a:rPr lang="ru-RU" smtClean="0"/>
              <a:t>Записывать в блокнот</a:t>
            </a:r>
          </a:p>
          <a:p>
            <a:pPr marL="1085850" lvl="1" defTabSz="1973263" eaLnBrk="1" hangingPunct="1"/>
            <a:r>
              <a:rPr lang="ru-RU" smtClean="0"/>
              <a:t>расчеты вручную</a:t>
            </a:r>
          </a:p>
          <a:p>
            <a:pPr marL="1085850" lvl="1" defTabSz="1973263" eaLnBrk="1" hangingPunct="1"/>
            <a:r>
              <a:rPr lang="ru-RU" smtClean="0"/>
              <a:t>изменения в условиях не отследить</a:t>
            </a:r>
          </a:p>
          <a:p>
            <a:pPr marL="1085850" lvl="1" defTabSz="1973263" eaLnBrk="1" hangingPunct="1"/>
            <a:r>
              <a:rPr lang="ru-RU" smtClean="0"/>
              <a:t>небезопасно, можно потерять</a:t>
            </a:r>
          </a:p>
          <a:p>
            <a:pPr defTabSz="1973263" eaLnBrk="1" hangingPunct="1"/>
            <a:r>
              <a:rPr lang="ru-RU" smtClean="0"/>
              <a:t>Нанять сотрудников</a:t>
            </a:r>
          </a:p>
          <a:p>
            <a:pPr marL="1085850" lvl="1" defTabSz="1973263" eaLnBrk="1" hangingPunct="1"/>
            <a:r>
              <a:rPr lang="ru-RU" smtClean="0"/>
              <a:t>увеличение затрат</a:t>
            </a:r>
          </a:p>
          <a:p>
            <a:pPr marL="1085850" lvl="1" defTabSz="1973263" eaLnBrk="1" hangingPunct="1"/>
            <a:r>
              <a:rPr lang="ru-RU" smtClean="0"/>
              <a:t>сделки сотрудников также нужно контролировать</a:t>
            </a:r>
          </a:p>
          <a:p>
            <a:pPr marL="1085850" lvl="1" defTabSz="1973263" eaLnBrk="1" hangingPunct="1"/>
            <a:endParaRPr lang="ru-RU" smtClean="0"/>
          </a:p>
        </p:txBody>
      </p:sp>
      <p:pic>
        <p:nvPicPr>
          <p:cNvPr id="7172" name="Picture 5" descr="dow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0" y="1357313"/>
            <a:ext cx="685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B096-FDA0-466E-AD01-E44199987ABC}" type="slidenum">
              <a:rPr lang="ru-RU">
                <a:solidFill>
                  <a:schemeClr val="accent6"/>
                </a:solidFill>
              </a:rPr>
              <a:pPr>
                <a:defRPr/>
              </a:pPr>
              <a:t>3</a:t>
            </a:fld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7" name="Рисунок 6" descr="log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3313" y="785813"/>
            <a:ext cx="4789487" cy="663575"/>
          </a:xfrm>
        </p:spPr>
        <p:txBody>
          <a:bodyPr/>
          <a:lstStyle/>
          <a:p>
            <a:pPr eaLnBrk="1" hangingPunct="1"/>
            <a:r>
              <a:rPr lang="en-US" sz="2800" smtClean="0"/>
              <a:t>: </a:t>
            </a:r>
            <a:r>
              <a:rPr lang="ru-RU" sz="2800" smtClean="0"/>
              <a:t>современное решение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617663" eaLnBrk="1" hangingPunct="1"/>
            <a:r>
              <a:rPr lang="en-US" sz="2600" smtClean="0"/>
              <a:t>Online </a:t>
            </a:r>
            <a:r>
              <a:rPr lang="ru-RU" sz="2600" smtClean="0"/>
              <a:t>сервис, контролирующий все сделки предпринимателя</a:t>
            </a:r>
          </a:p>
          <a:p>
            <a:pPr lvl="1" defTabSz="1617663" eaLnBrk="1" hangingPunct="1"/>
            <a:r>
              <a:rPr lang="ru-RU" sz="2200" smtClean="0"/>
              <a:t>автоматически рассчитывает и хранит финансовые показатели, такие как</a:t>
            </a:r>
            <a:r>
              <a:rPr lang="en-US" sz="2200" smtClean="0"/>
              <a:t>: </a:t>
            </a:r>
            <a:r>
              <a:rPr lang="ru-RU" sz="2200" smtClean="0"/>
              <a:t>выручка, расходы, аванс, прибыль, налог, штрафы и пени</a:t>
            </a:r>
          </a:p>
          <a:p>
            <a:pPr lvl="1" defTabSz="1617663" eaLnBrk="1" hangingPunct="1"/>
            <a:r>
              <a:rPr lang="ru-RU" sz="2200" smtClean="0"/>
              <a:t>напоминает предпринимателю об ключевых событиях, которые требуют вмешательства </a:t>
            </a:r>
          </a:p>
          <a:p>
            <a:pPr lvl="1" defTabSz="1617663" eaLnBrk="1" hangingPunct="1"/>
            <a:r>
              <a:rPr lang="ru-RU" sz="2200" smtClean="0"/>
              <a:t>хранит все версии сделок и показывает отклонения, которые произошли в результате изменения условий</a:t>
            </a:r>
          </a:p>
          <a:p>
            <a:pPr lvl="1" defTabSz="1617663" eaLnBrk="1" hangingPunct="1"/>
            <a:endParaRPr lang="ru-RU" sz="2200" smtClean="0"/>
          </a:p>
        </p:txBody>
      </p:sp>
      <p:pic>
        <p:nvPicPr>
          <p:cNvPr id="8196" name="Picture 4" descr="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3" y="1143000"/>
            <a:ext cx="685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6EA00-B08F-472E-9914-6E2BC2BEA50D}" type="slidenum">
              <a:rPr lang="ru-RU">
                <a:solidFill>
                  <a:schemeClr val="accent6"/>
                </a:solidFill>
              </a:rPr>
              <a:pPr>
                <a:defRPr/>
              </a:pPr>
              <a:t>4</a:t>
            </a:fld>
            <a:endParaRPr lang="ru-RU">
              <a:solidFill>
                <a:schemeClr val="accent6"/>
              </a:solidFill>
            </a:endParaRPr>
          </a:p>
        </p:txBody>
      </p:sp>
      <p:pic>
        <p:nvPicPr>
          <p:cNvPr id="7" name="Рисунок 6" descr="log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Online </a:t>
            </a:r>
            <a:r>
              <a:rPr lang="ru-RU" sz="2600" smtClean="0"/>
              <a:t>сервис, контролирующий сделки наемного персонала</a:t>
            </a:r>
          </a:p>
          <a:p>
            <a:pPr lvl="1" eaLnBrk="1" hangingPunct="1"/>
            <a:r>
              <a:rPr lang="ru-RU" sz="2200" smtClean="0"/>
              <a:t>контролирует все параметры сделок наемного персонала</a:t>
            </a:r>
          </a:p>
          <a:p>
            <a:pPr lvl="1" eaLnBrk="1" hangingPunct="1"/>
            <a:r>
              <a:rPr lang="ru-RU" sz="2200" smtClean="0"/>
              <a:t>рассчитывает суммарный финансовый результат и другие параметры за месяц</a:t>
            </a:r>
            <a:r>
              <a:rPr lang="en-US" sz="2200" smtClean="0"/>
              <a:t>/</a:t>
            </a:r>
            <a:r>
              <a:rPr lang="ru-RU" sz="2200" smtClean="0"/>
              <a:t>год</a:t>
            </a:r>
          </a:p>
          <a:p>
            <a:pPr lvl="1" eaLnBrk="1" hangingPunct="1"/>
            <a:r>
              <a:rPr lang="ru-RU" altLang="ja-JP" sz="2200" smtClean="0"/>
              <a:t>анализирует поток сделок за определенный период и выдает рекомендации, основанные на самых прогрессивных экономических теориях</a:t>
            </a:r>
            <a:endParaRPr lang="en-US" altLang="ja-JP" sz="2200" smtClean="0">
              <a:ea typeface="ＭＳ Ｐゴシック" charset="-128"/>
            </a:endParaRPr>
          </a:p>
          <a:p>
            <a:pPr lvl="1" eaLnBrk="1" hangingPunct="1"/>
            <a:r>
              <a:rPr lang="ru-RU" altLang="ja-JP" sz="2200" smtClean="0"/>
              <a:t>рассчитывает рейтинг продавцов </a:t>
            </a:r>
            <a:endParaRPr lang="ru-RU" sz="2200" smtClean="0"/>
          </a:p>
          <a:p>
            <a:pPr lvl="1" eaLnBrk="1" hangingPunct="1"/>
            <a:endParaRPr lang="ru-RU" sz="2200" smtClean="0"/>
          </a:p>
          <a:p>
            <a:pPr lvl="1" eaLnBrk="1" hangingPunct="1"/>
            <a:endParaRPr lang="ru-RU" sz="2200" smtClean="0"/>
          </a:p>
        </p:txBody>
      </p:sp>
      <p:pic>
        <p:nvPicPr>
          <p:cNvPr id="9219" name="Picture 4" descr="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5325" y="1157288"/>
            <a:ext cx="685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643313" y="785813"/>
            <a:ext cx="4789487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28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ru-RU" sz="28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современное решение</a:t>
            </a:r>
            <a:endParaRPr lang="ru-RU" sz="2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F8D62-7230-4410-B169-A1425D9BEBCA}" type="slidenum">
              <a:rPr lang="ru-RU">
                <a:solidFill>
                  <a:schemeClr val="accent6"/>
                </a:solidFill>
              </a:rPr>
              <a:pPr>
                <a:defRPr/>
              </a:pPr>
              <a:t>5</a:t>
            </a:fld>
            <a:endParaRPr lang="ru-RU">
              <a:solidFill>
                <a:schemeClr val="accent6"/>
              </a:solidFill>
            </a:endParaRPr>
          </a:p>
        </p:txBody>
      </p:sp>
      <p:pic>
        <p:nvPicPr>
          <p:cNvPr id="7" name="Рисунок 6" descr="log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8563" y="271463"/>
            <a:ext cx="4789487" cy="1216025"/>
          </a:xfrm>
        </p:spPr>
        <p:txBody>
          <a:bodyPr/>
          <a:lstStyle/>
          <a:p>
            <a:pPr eaLnBrk="1" hangingPunct="1"/>
            <a:r>
              <a:rPr lang="en-US" smtClean="0"/>
              <a:t>:</a:t>
            </a:r>
            <a:r>
              <a:rPr lang="ru-RU" smtClean="0"/>
              <a:t>сегмент рынка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600" dirty="0" smtClean="0"/>
              <a:t>Потенциальный потребитель – индивидуальный предприниматель или </a:t>
            </a:r>
            <a:r>
              <a:rPr lang="ru-RU" sz="2600" dirty="0" err="1" smtClean="0"/>
              <a:t>микропредприятие</a:t>
            </a:r>
            <a:r>
              <a:rPr lang="ru-RU" sz="2600" dirty="0" smtClean="0"/>
              <a:t>, работающее в сфере торговли на территории РФ</a:t>
            </a:r>
          </a:p>
          <a:p>
            <a:pPr lvl="1" eaLnBrk="1" hangingPunct="1"/>
            <a:r>
              <a:rPr lang="ru-RU" sz="2200" dirty="0" smtClean="0"/>
              <a:t>700 тыс. пользователей – оценка основанная на анализе статистических </a:t>
            </a:r>
            <a:r>
              <a:rPr lang="ru-RU" sz="2200" dirty="0" smtClean="0"/>
              <a:t>данных</a:t>
            </a:r>
            <a:r>
              <a:rPr lang="en-US" sz="2200" dirty="0" smtClean="0"/>
              <a:t> </a:t>
            </a:r>
            <a:r>
              <a:rPr lang="ru-RU" sz="2200" dirty="0" smtClean="0"/>
              <a:t>Росстат РФ</a:t>
            </a:r>
            <a:endParaRPr lang="ru-RU" sz="2200" dirty="0" smtClean="0"/>
          </a:p>
          <a:p>
            <a:pPr lvl="1" eaLnBrk="1" hangingPunct="1"/>
            <a:r>
              <a:rPr lang="ru-RU" sz="2200" dirty="0" smtClean="0"/>
              <a:t>750 тыс. пользователей – суммарное количество пользователей сервисов </a:t>
            </a:r>
            <a:r>
              <a:rPr lang="ru-RU" altLang="ja-JP" sz="2200" dirty="0" smtClean="0"/>
              <a:t>«Мое дело» и «</a:t>
            </a:r>
            <a:r>
              <a:rPr lang="ru-RU" altLang="ja-JP" sz="2200" dirty="0" err="1" smtClean="0"/>
              <a:t>Бухгалтерия.Контур</a:t>
            </a:r>
            <a:r>
              <a:rPr lang="ru-RU" altLang="ja-JP" sz="2200" dirty="0" smtClean="0"/>
              <a:t>» </a:t>
            </a:r>
          </a:p>
          <a:p>
            <a:pPr lvl="1" eaLnBrk="1" hangingPunct="1"/>
            <a:r>
              <a:rPr lang="ru-RU" sz="2200" b="1" dirty="0" smtClean="0"/>
              <a:t>21 тыс.</a:t>
            </a:r>
            <a:r>
              <a:rPr lang="ru-RU" sz="2200" dirty="0" smtClean="0"/>
              <a:t> - консервативная оценка количества платных </a:t>
            </a:r>
            <a:r>
              <a:rPr lang="ru-RU" sz="2200" dirty="0" err="1" smtClean="0"/>
              <a:t>аккаунтов</a:t>
            </a:r>
            <a:r>
              <a:rPr lang="ru-RU" sz="2200" dirty="0" smtClean="0"/>
              <a:t> (конверсия 3</a:t>
            </a:r>
            <a:r>
              <a:rPr lang="en-US" sz="2200" dirty="0" smtClean="0"/>
              <a:t>%</a:t>
            </a:r>
            <a:r>
              <a:rPr lang="ru-RU" sz="2200" dirty="0" smtClean="0"/>
              <a:t>)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E6714-315E-4950-BCF0-0ECB4D90E587}" type="slidenum">
              <a:rPr lang="ru-RU">
                <a:solidFill>
                  <a:schemeClr val="accent6"/>
                </a:solidFill>
              </a:rPr>
              <a:pPr>
                <a:defRPr/>
              </a:pPr>
              <a:t>6</a:t>
            </a:fld>
            <a:endParaRPr lang="ru-RU">
              <a:solidFill>
                <a:schemeClr val="accent6"/>
              </a:solidFill>
            </a:endParaRPr>
          </a:p>
        </p:txBody>
      </p:sp>
      <p:pic>
        <p:nvPicPr>
          <p:cNvPr id="6" name="Рисунок 5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8563" y="271463"/>
            <a:ext cx="4789487" cy="1216025"/>
          </a:xfrm>
        </p:spPr>
        <p:txBody>
          <a:bodyPr/>
          <a:lstStyle/>
          <a:p>
            <a:pPr eaLnBrk="1" hangingPunct="1"/>
            <a:r>
              <a:rPr lang="en-US" smtClean="0"/>
              <a:t>:</a:t>
            </a:r>
            <a:r>
              <a:rPr lang="ru-RU" smtClean="0">
                <a:latin typeface="Arial" charset="0"/>
              </a:rPr>
              <a:t>конкуренты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/>
            <a:r>
              <a:rPr lang="ru-RU" b="1" dirty="0" smtClean="0">
                <a:latin typeface="Arial" charset="0"/>
              </a:rPr>
              <a:t> </a:t>
            </a:r>
            <a:r>
              <a:rPr lang="en-US" b="1" dirty="0" err="1" smtClean="0"/>
              <a:t>amoCRM</a:t>
            </a:r>
            <a:endParaRPr lang="ru-RU" b="1" dirty="0" smtClean="0">
              <a:latin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800" dirty="0" smtClean="0">
                <a:latin typeface="Arial" charset="0"/>
              </a:rPr>
              <a:t>Функциональный аналог  в части продаж. Вопросы </a:t>
            </a:r>
            <a:r>
              <a:rPr lang="ru-RU" sz="1800" dirty="0" smtClean="0">
                <a:latin typeface="Arial" charset="0"/>
              </a:rPr>
              <a:t>исполнения контракта не автоматизированы. Обзор </a:t>
            </a:r>
            <a:r>
              <a:rPr lang="en-US" sz="1800" dirty="0" smtClean="0">
                <a:latin typeface="Arial" charset="0"/>
              </a:rPr>
              <a:t>http://habrahabr.ru/post/144135/</a:t>
            </a:r>
          </a:p>
          <a:p>
            <a:pPr marL="0" indent="0" eaLnBrk="1" hangingPunct="1"/>
            <a:r>
              <a:rPr lang="ru-RU" dirty="0" smtClean="0"/>
              <a:t> </a:t>
            </a:r>
            <a:r>
              <a:rPr lang="en-US" dirty="0" err="1" smtClean="0"/>
              <a:t>ASoft</a:t>
            </a:r>
            <a:r>
              <a:rPr lang="en-US" dirty="0" smtClean="0"/>
              <a:t> </a:t>
            </a:r>
            <a:r>
              <a:rPr lang="en-US" dirty="0" smtClean="0"/>
              <a:t>CRM</a:t>
            </a:r>
            <a:endParaRPr lang="ru-RU" dirty="0" smtClean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ru-RU" sz="1800" dirty="0" smtClean="0">
                <a:latin typeface="Arial" charset="0"/>
              </a:rPr>
              <a:t>Полнофункциональная </a:t>
            </a:r>
            <a:r>
              <a:rPr lang="en-US" sz="1800" dirty="0" smtClean="0">
                <a:latin typeface="Arial" charset="0"/>
              </a:rPr>
              <a:t>CRM </a:t>
            </a:r>
            <a:r>
              <a:rPr lang="ru-RU" sz="1800" dirty="0" smtClean="0">
                <a:latin typeface="Arial" charset="0"/>
              </a:rPr>
              <a:t>система</a:t>
            </a:r>
            <a:r>
              <a:rPr lang="ru-RU" sz="1800" dirty="0" smtClean="0">
                <a:latin typeface="Arial" charset="0"/>
              </a:rPr>
              <a:t>. </a:t>
            </a:r>
            <a:r>
              <a:rPr lang="ru-RU" sz="1800" dirty="0" smtClean="0">
                <a:latin typeface="Arial" charset="0"/>
              </a:rPr>
              <a:t>Вопросы исполнения контракта не автоматизированы. </a:t>
            </a:r>
            <a:r>
              <a:rPr lang="ru-RU" sz="1800" dirty="0" smtClean="0">
                <a:latin typeface="Arial" charset="0"/>
              </a:rPr>
              <a:t>Обзор </a:t>
            </a:r>
            <a:r>
              <a:rPr lang="en-US" sz="1800" dirty="0" smtClean="0">
                <a:latin typeface="Arial" charset="0"/>
              </a:rPr>
              <a:t>http://habrahabr.ru/post/144135/</a:t>
            </a:r>
          </a:p>
          <a:p>
            <a:pPr marL="0" indent="0" eaLnBrk="1" hangingPunct="1"/>
            <a:r>
              <a:rPr lang="ru-RU" dirty="0" smtClean="0">
                <a:latin typeface="Arial" charset="0"/>
              </a:rPr>
              <a:t> </a:t>
            </a:r>
            <a:r>
              <a:rPr lang="ru-RU" dirty="0" err="1" smtClean="0">
                <a:latin typeface="Arial" charset="0"/>
              </a:rPr>
              <a:t>Мегаплан</a:t>
            </a:r>
            <a:endParaRPr lang="ru-RU" dirty="0" smtClean="0">
              <a:latin typeface="Arial" charset="0"/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r>
              <a:rPr lang="ru-RU" sz="1800" dirty="0" smtClean="0">
                <a:solidFill>
                  <a:srgbClr val="004276"/>
                </a:solidFill>
                <a:latin typeface="Arial" charset="0"/>
              </a:rPr>
              <a:t>Система автоматизации бизнеса, управление и автоматизация бизнес-процессов для малых предприятий.</a:t>
            </a:r>
            <a:endParaRPr lang="en-US" sz="1800" dirty="0" smtClean="0">
              <a:solidFill>
                <a:srgbClr val="004276"/>
              </a:solidFill>
              <a:latin typeface="Arial" charset="0"/>
            </a:endParaRPr>
          </a:p>
          <a:p>
            <a:pPr marL="0" indent="0" eaLnBrk="1" hangingPunct="1"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7" name="Номер слайда 6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AA94E04-0CAA-46C9-A3DE-28F2CC399391}" type="slidenum">
              <a:rPr lang="ru-RU" sz="1200">
                <a:solidFill>
                  <a:schemeClr val="accent6"/>
                </a:solidFill>
              </a:rPr>
              <a:pPr algn="r">
                <a:defRPr/>
              </a:pPr>
              <a:t>7</a:t>
            </a:fld>
            <a:endParaRPr lang="ru-RU" sz="1200">
              <a:solidFill>
                <a:schemeClr val="accent6"/>
              </a:solidFill>
            </a:endParaRPr>
          </a:p>
        </p:txBody>
      </p:sp>
      <p:pic>
        <p:nvPicPr>
          <p:cNvPr id="6" name="Рисунок 5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212725"/>
            <a:ext cx="5072063" cy="1216025"/>
          </a:xfrm>
        </p:spPr>
        <p:txBody>
          <a:bodyPr/>
          <a:lstStyle/>
          <a:p>
            <a:pPr eaLnBrk="1" hangingPunct="1"/>
            <a:r>
              <a:rPr lang="en-US" sz="2800" smtClean="0"/>
              <a:t>: </a:t>
            </a:r>
            <a:r>
              <a:rPr lang="ru-RU" sz="2800" smtClean="0"/>
              <a:t>требуемые инвестиции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566738" y="1752600"/>
            <a:ext cx="77501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ru-RU" sz="2600" dirty="0"/>
              <a:t>Объем необходимых инвестиций – </a:t>
            </a:r>
            <a:r>
              <a:rPr lang="ru-RU" sz="2600" dirty="0" smtClean="0"/>
              <a:t>6</a:t>
            </a:r>
            <a:r>
              <a:rPr lang="ru-RU" sz="2600" dirty="0" smtClean="0">
                <a:latin typeface="Arial" charset="0"/>
              </a:rPr>
              <a:t>.7</a:t>
            </a:r>
            <a:r>
              <a:rPr lang="ru-RU" sz="2600" dirty="0" smtClean="0"/>
              <a:t> </a:t>
            </a:r>
            <a:r>
              <a:rPr lang="ru-RU" sz="2600" dirty="0"/>
              <a:t>млн.руб.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709613" y="5157788"/>
            <a:ext cx="7750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ru-RU" sz="2600"/>
              <a:t>Предлагаемая доля –</a:t>
            </a:r>
            <a:r>
              <a:rPr lang="en-US" sz="2600"/>
              <a:t> 40%</a:t>
            </a:r>
            <a:endParaRPr lang="ru-RU" sz="260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24A-8191-40D6-927D-740AC289C2FF}" type="slidenum">
              <a:rPr lang="ru-RU">
                <a:solidFill>
                  <a:schemeClr val="accent6"/>
                </a:solidFill>
              </a:rPr>
              <a:pPr>
                <a:defRPr/>
              </a:pPr>
              <a:t>8</a:t>
            </a:fld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8" name="Рисунок 7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  <p:graphicFrame>
        <p:nvGraphicFramePr>
          <p:cNvPr id="13" name="Chart 4"/>
          <p:cNvGraphicFramePr>
            <a:graphicFrameLocks/>
          </p:cNvGraphicFramePr>
          <p:nvPr/>
        </p:nvGraphicFramePr>
        <p:xfrm>
          <a:off x="2500298" y="2000240"/>
          <a:ext cx="5572164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260350"/>
            <a:ext cx="5429250" cy="1216025"/>
          </a:xfrm>
        </p:spPr>
        <p:txBody>
          <a:bodyPr/>
          <a:lstStyle/>
          <a:p>
            <a:pPr eaLnBrk="1" hangingPunct="1"/>
            <a:r>
              <a:rPr lang="en-US" sz="3600" smtClean="0"/>
              <a:t>:</a:t>
            </a:r>
            <a:r>
              <a:rPr lang="ru-RU" sz="2800" smtClean="0"/>
              <a:t>финансовые показатели</a:t>
            </a:r>
            <a:endParaRPr lang="ru-RU" sz="360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4929198"/>
            <a:ext cx="7966075" cy="142083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NPV(12% </a:t>
            </a:r>
            <a:r>
              <a:rPr lang="ru-RU" sz="2400" dirty="0" smtClean="0"/>
              <a:t>дисконт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400" dirty="0" smtClean="0"/>
              <a:t>-</a:t>
            </a:r>
            <a:r>
              <a:rPr lang="ru-RU" sz="2400" dirty="0" smtClean="0"/>
              <a:t> </a:t>
            </a:r>
            <a:r>
              <a:rPr lang="en-US" sz="2400" b="1" dirty="0" smtClean="0"/>
              <a:t>2</a:t>
            </a:r>
            <a:r>
              <a:rPr lang="ru-RU" sz="2400" b="1" dirty="0" smtClean="0"/>
              <a:t>1 </a:t>
            </a:r>
            <a:r>
              <a:rPr lang="ru-RU" sz="2400" b="1" dirty="0" smtClean="0"/>
              <a:t>млн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IRR </a:t>
            </a:r>
            <a:r>
              <a:rPr lang="en-US" sz="2400" dirty="0" smtClean="0"/>
              <a:t>–</a:t>
            </a:r>
            <a:r>
              <a:rPr lang="ru-RU" sz="2400" dirty="0" smtClean="0"/>
              <a:t> </a:t>
            </a:r>
            <a:r>
              <a:rPr lang="en-US" sz="2400" b="1" dirty="0" smtClean="0"/>
              <a:t>10</a:t>
            </a:r>
            <a:r>
              <a:rPr lang="ru-RU" sz="2400" b="1" dirty="0" smtClean="0"/>
              <a:t>7</a:t>
            </a:r>
            <a:r>
              <a:rPr lang="en-US" sz="2400" b="1" dirty="0" smtClean="0"/>
              <a:t>%</a:t>
            </a:r>
            <a:endParaRPr 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ROI – </a:t>
            </a:r>
            <a:r>
              <a:rPr lang="ru-RU" sz="2400" b="1" dirty="0" smtClean="0"/>
              <a:t>310</a:t>
            </a:r>
            <a:r>
              <a:rPr lang="en-US" sz="2400" b="1" dirty="0" smtClean="0"/>
              <a:t>%</a:t>
            </a:r>
            <a:endParaRPr lang="ru-RU" sz="2400" b="1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FD8F3-4183-4F1C-8EBC-9846CE8D1BF9}" type="slidenum">
              <a:rPr lang="ru-RU">
                <a:solidFill>
                  <a:schemeClr val="accent6"/>
                </a:solidFill>
              </a:rPr>
              <a:pPr>
                <a:defRPr/>
              </a:pPr>
              <a:t>9</a:t>
            </a:fld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7" name="Рисунок 6" descr="log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3000396" cy="586854"/>
          </a:xfrm>
          <a:prstGeom prst="rect">
            <a:avLst/>
          </a:prstGeom>
        </p:spPr>
      </p:pic>
      <p:graphicFrame>
        <p:nvGraphicFramePr>
          <p:cNvPr id="9" name="Диаграмма 8"/>
          <p:cNvGraphicFramePr/>
          <p:nvPr/>
        </p:nvGraphicFramePr>
        <p:xfrm>
          <a:off x="1214414" y="1643050"/>
          <a:ext cx="6715172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филь">
  <a:themeElements>
    <a:clrScheme name="ipplan">
      <a:dk1>
        <a:srgbClr val="004276"/>
      </a:dk1>
      <a:lt1>
        <a:srgbClr val="FFFFFF"/>
      </a:lt1>
      <a:dk2>
        <a:srgbClr val="004276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634</TotalTime>
  <Words>396</Words>
  <Application>Microsoft Office PowerPoint</Application>
  <PresentationFormat>Экран (4:3)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Verdana</vt:lpstr>
      <vt:lpstr>Arial</vt:lpstr>
      <vt:lpstr>Wingdings</vt:lpstr>
      <vt:lpstr>Calibri</vt:lpstr>
      <vt:lpstr>Times New Roman</vt:lpstr>
      <vt:lpstr>ＭＳ Ｐゴシック</vt:lpstr>
      <vt:lpstr>Профиль</vt:lpstr>
      <vt:lpstr> </vt:lpstr>
      <vt:lpstr>: проблема</vt:lpstr>
      <vt:lpstr>: типичное решение</vt:lpstr>
      <vt:lpstr>: современное решение</vt:lpstr>
      <vt:lpstr>Слайд 5</vt:lpstr>
      <vt:lpstr>:сегмент рынка</vt:lpstr>
      <vt:lpstr>:конкуренты</vt:lpstr>
      <vt:lpstr>: требуемые инвестиции</vt:lpstr>
      <vt:lpstr>:финансовые показатели</vt:lpstr>
      <vt:lpstr>: стратегия выхода</vt:lpstr>
      <vt:lpstr>: команда</vt:lpstr>
      <vt:lpstr>Слайд 12</vt:lpstr>
    </vt:vector>
  </TitlesOfParts>
  <Company>Gelicon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kav</dc:creator>
  <cp:lastModifiedBy>Kluev Andrey</cp:lastModifiedBy>
  <cp:revision>81</cp:revision>
  <dcterms:created xsi:type="dcterms:W3CDTF">2013-04-02T11:04:04Z</dcterms:created>
  <dcterms:modified xsi:type="dcterms:W3CDTF">2013-07-23T11:49:31Z</dcterms:modified>
</cp:coreProperties>
</file>