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haBPOZn3gCV0sgJcXw2JSqfcVW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59027" y="683740"/>
            <a:ext cx="9144000" cy="1738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Unconstrained ordination (PCA, CA, and NMDS)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659027" y="3031524"/>
            <a:ext cx="9144000" cy="331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400"/>
              <a:t>Multivariate Stats Seminar, UCSB 2021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400"/>
              <a:t>Robert Fitch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 sz="3100"/>
              <a:t>Based on:</a:t>
            </a:r>
            <a:endParaRPr i="1" sz="3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 sz="3100"/>
              <a:t>UMass Landscape Ecology Lab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 sz="3100"/>
              <a:t>McGarigal et al 2000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 sz="3100"/>
              <a:t>Wikipedia</a:t>
            </a:r>
            <a:endParaRPr i="1"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4608" y="1674976"/>
            <a:ext cx="6198844" cy="270962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How it’s Done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838201" y="1825625"/>
            <a:ext cx="55378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Deriving the PCs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 startAt="2"/>
            </a:pPr>
            <a:r>
              <a:rPr lang="en-US"/>
              <a:t>Eigen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43" name="Google Shape;143;p10"/>
          <p:cNvGrpSpPr/>
          <p:nvPr/>
        </p:nvGrpSpPr>
        <p:grpSpPr>
          <a:xfrm>
            <a:off x="3151970" y="4825506"/>
            <a:ext cx="7631360" cy="1561829"/>
            <a:chOff x="3151970" y="4825506"/>
            <a:chExt cx="7631360" cy="1561829"/>
          </a:xfrm>
        </p:grpSpPr>
        <p:pic>
          <p:nvPicPr>
            <p:cNvPr id="144" name="Google Shape;14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70024" y="5626865"/>
              <a:ext cx="2892768" cy="7604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0"/>
            <p:cNvCxnSpPr/>
            <p:nvPr/>
          </p:nvCxnSpPr>
          <p:spPr>
            <a:xfrm>
              <a:off x="3868662" y="5367047"/>
              <a:ext cx="1046205" cy="64005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6" name="Google Shape;146;p10"/>
            <p:cNvCxnSpPr/>
            <p:nvPr/>
          </p:nvCxnSpPr>
          <p:spPr>
            <a:xfrm flipH="1">
              <a:off x="6528645" y="5168692"/>
              <a:ext cx="834146" cy="656529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7" name="Google Shape;147;p10"/>
            <p:cNvSpPr txBox="1"/>
            <p:nvPr/>
          </p:nvSpPr>
          <p:spPr>
            <a:xfrm>
              <a:off x="3151970" y="5061964"/>
              <a:ext cx="18947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Correlation matrix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 txBox="1"/>
            <p:nvPr/>
          </p:nvSpPr>
          <p:spPr>
            <a:xfrm>
              <a:off x="7262652" y="4825506"/>
              <a:ext cx="35206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Eigen value (non zero, real number)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How it’s Done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1" y="1825625"/>
            <a:ext cx="55378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Deriving the PCs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 startAt="2"/>
            </a:pPr>
            <a:r>
              <a:rPr lang="en-US"/>
              <a:t>Eigen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Scale factor, the magnitude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937" y="2257652"/>
            <a:ext cx="2892768" cy="760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1"/>
          <p:cNvCxnSpPr/>
          <p:nvPr/>
        </p:nvCxnSpPr>
        <p:spPr>
          <a:xfrm>
            <a:off x="5112575" y="1997834"/>
            <a:ext cx="1046205" cy="64005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11"/>
          <p:cNvCxnSpPr/>
          <p:nvPr/>
        </p:nvCxnSpPr>
        <p:spPr>
          <a:xfrm flipH="1">
            <a:off x="7772558" y="1799479"/>
            <a:ext cx="834146" cy="65652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1"/>
          <p:cNvSpPr txBox="1"/>
          <p:nvPr/>
        </p:nvSpPr>
        <p:spPr>
          <a:xfrm>
            <a:off x="4395883" y="1692751"/>
            <a:ext cx="1894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matrix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8506565" y="1456293"/>
            <a:ext cx="3520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 value (non zero number)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How it’s Done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838200" y="1825625"/>
            <a:ext cx="670418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Deriving the PCs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  Eigen vector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linear transformation of </a:t>
            </a:r>
            <a:r>
              <a:rPr i="1" lang="en-US"/>
              <a:t>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How are the Eigen values calculated?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82276"/>
            <a:ext cx="2892768" cy="760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2"/>
          <p:cNvCxnSpPr/>
          <p:nvPr/>
        </p:nvCxnSpPr>
        <p:spPr>
          <a:xfrm flipH="1">
            <a:off x="8480582" y="1813478"/>
            <a:ext cx="864972" cy="44903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12"/>
          <p:cNvSpPr txBox="1"/>
          <p:nvPr/>
        </p:nvSpPr>
        <p:spPr>
          <a:xfrm>
            <a:off x="9345554" y="1640959"/>
            <a:ext cx="14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 vector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6561" y="4112868"/>
            <a:ext cx="65817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709" y="687677"/>
            <a:ext cx="8428723" cy="5162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How it’s Done</a:t>
            </a:r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838200" y="1825625"/>
            <a:ext cx="94343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Deriving the PCs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Matrix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Correlation</a:t>
            </a:r>
            <a:r>
              <a:rPr lang="en-US"/>
              <a:t> matrix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Eigen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Variance</a:t>
            </a:r>
            <a:r>
              <a:rPr lang="en-US"/>
              <a:t> explained by the PC (larger values have more explanatory power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Eigen vectors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importance of original variables in the PC, the </a:t>
            </a:r>
            <a:r>
              <a:rPr lang="en-US" u="sng"/>
              <a:t>weights</a:t>
            </a:r>
            <a:r>
              <a:rPr lang="en-US"/>
              <a:t> </a:t>
            </a:r>
            <a:r>
              <a:rPr lang="en-US" u="sng"/>
              <a:t>of the variables</a:t>
            </a:r>
            <a:r>
              <a:rPr lang="en-US"/>
              <a:t> in the linear equations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How it’s Done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838200" y="1825625"/>
            <a:ext cx="94343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Deriving the PCs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PC Scores?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Location</a:t>
            </a:r>
            <a:r>
              <a:rPr lang="en-US"/>
              <a:t> of the samples on the PC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data for subsequent analyses!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Sum 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124" y="2607866"/>
            <a:ext cx="4801756" cy="3287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5"/>
          <p:cNvCxnSpPr/>
          <p:nvPr/>
        </p:nvCxnSpPr>
        <p:spPr>
          <a:xfrm>
            <a:off x="2619632" y="4399005"/>
            <a:ext cx="4267200" cy="77435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" name="Google Shape;191;p15"/>
          <p:cNvSpPr txBox="1"/>
          <p:nvPr/>
        </p:nvSpPr>
        <p:spPr>
          <a:xfrm>
            <a:off x="6982564" y="4804030"/>
            <a:ext cx="1894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 vectors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Assessing the Importance of PCs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How many PCs should be kept and interpreted?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Latent Root Criterion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Drop any with Eigen values &lt;1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Scree Plot/Broken Stick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 PC before becoming linear after sharp decline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Percent Variance Criterion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Want first 3 PCs to explain 70% of variation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Significance Test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Jackknife, bootstrapping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1644" y="1690688"/>
            <a:ext cx="361950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/>
        </p:nvSpPr>
        <p:spPr>
          <a:xfrm>
            <a:off x="9588843" y="5590143"/>
            <a:ext cx="1927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Ordination Axes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 rot="-5400000">
            <a:off x="7556157" y="3155478"/>
            <a:ext cx="1927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 Values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9769818" y="1611698"/>
            <a:ext cx="1927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 Plot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Interpretation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Structure Coefficients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Component “loadings”- correlation of variables to PCs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they approach 1, carry similar data as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square of the loading is the %of total variance accounted for by that component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490" y="1595953"/>
            <a:ext cx="70675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Interpretation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838200" y="1825624"/>
            <a:ext cx="10515600" cy="45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Structure Coefficients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 of Thumb “significance”: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Depends on sample size…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use jackknifing and bootstrapping for testing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761" y="3075629"/>
            <a:ext cx="58959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2" y="646284"/>
            <a:ext cx="7953375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Ordination-</a:t>
            </a:r>
            <a:r>
              <a:rPr lang="en-US"/>
              <a:t> simplify complex data by organizing samples along a gradient of interrelated variables, </a:t>
            </a:r>
            <a:r>
              <a:rPr i="1" lang="en-US"/>
              <a:t>account for major patterns and minimize information loss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Unconstrained</a:t>
            </a:r>
            <a:r>
              <a:rPr i="1" lang="en-US"/>
              <a:t>- </a:t>
            </a:r>
            <a:r>
              <a:rPr lang="en-US"/>
              <a:t>determines patterns without relationships to variables outside of the data set. Analyzing a single set of data, </a:t>
            </a:r>
            <a:r>
              <a:rPr i="1" lang="en-US"/>
              <a:t>does not determine mechanism.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 </a:t>
            </a:r>
            <a:r>
              <a:rPr lang="en-US" u="sng"/>
              <a:t>family of related technique's, </a:t>
            </a:r>
            <a:r>
              <a:rPr lang="en-US"/>
              <a:t>method used needs to be critically evaluated for use and desired outcome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Interpretation</a:t>
            </a:r>
            <a:endParaRPr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Communality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Highly recommended to use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proportion of the variable’s variance explained by PC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0 &lt; c &lt;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“how well the original variables are accounted for”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823" y="1690688"/>
            <a:ext cx="17907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Interpretation- Graphing PC Scores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648" y="2542402"/>
            <a:ext cx="8333748" cy="321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Assumptions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Multivariate normality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Indep. And random samples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Linearity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Outliers*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Sample Size*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6812692" y="2183027"/>
            <a:ext cx="39953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goal?-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Descriptive vs inferential?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Assumptions</a:t>
            </a:r>
            <a:endParaRPr/>
          </a:p>
        </p:txBody>
      </p:sp>
      <p:sp>
        <p:nvSpPr>
          <p:cNvPr id="248" name="Google Shape;248;p23"/>
          <p:cNvSpPr txBox="1"/>
          <p:nvPr>
            <p:ph idx="1" type="body"/>
          </p:nvPr>
        </p:nvSpPr>
        <p:spPr>
          <a:xfrm>
            <a:off x="838200" y="1825625"/>
            <a:ext cx="461524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Multivariate normality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are hyper-ellipsoid and the density of the data is anchored in a centroid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Diagnostics?- QQ plots, boxplots, histograms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Each variable </a:t>
            </a:r>
            <a:r>
              <a:rPr b="1" lang="en-US" u="sng"/>
              <a:t>and</a:t>
            </a:r>
            <a:r>
              <a:rPr lang="en-US"/>
              <a:t> the PC scores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Univariate normal does ensure MVN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Checking for skewness, kurtosis, normal dist. For each variable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6529" y="1825625"/>
            <a:ext cx="5746535" cy="387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Assumptions</a:t>
            </a:r>
            <a:endParaRPr/>
          </a:p>
        </p:txBody>
      </p:sp>
      <p:sp>
        <p:nvSpPr>
          <p:cNvPr id="255" name="Google Shape;25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  Indep. And random samples (addressed by conducting an appropriate study design, random stratified sampling)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Assumptions</a:t>
            </a:r>
            <a:endParaRPr/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838199" y="1825625"/>
            <a:ext cx="97556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 startAt="3"/>
            </a:pPr>
            <a:r>
              <a:rPr lang="en-US"/>
              <a:t>Linearity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variables change linearly across the gradients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Scatter plots of variables vs PC scores and PC scores for each PC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293494"/>
            <a:ext cx="5136981" cy="346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3389" y="3293494"/>
            <a:ext cx="5140411" cy="346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Assumptions</a:t>
            </a:r>
            <a:endParaRPr/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 startAt="4"/>
            </a:pPr>
            <a:r>
              <a:rPr lang="en-US"/>
              <a:t>Outliers*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have large effects on analysis, and should be removed &gt;&gt; </a:t>
            </a:r>
            <a:r>
              <a:rPr b="1" lang="en-US" u="sng"/>
              <a:t>data screening</a:t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</a:t>
            </a:r>
            <a:br>
              <a:rPr lang="en-US"/>
            </a:br>
            <a:r>
              <a:rPr lang="en-US"/>
              <a:t>Assumptions</a:t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 startAt="5"/>
            </a:pPr>
            <a:r>
              <a:rPr lang="en-US"/>
              <a:t>Sample Size*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 Rules of Thumb: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More sample than variables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Should always be large enough to adequately describe your study/questions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Specific calculation: N &gt; 3 * P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Eliminate unimportant variables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PCA and Limitations</a:t>
            </a:r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Long/large gradients can result in patterns being distorted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used in narrow range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Could miss information if dismissing PCs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Redundant variables increase variance explained but could be totally ignorant of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recommended for community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PCA Terminology Summary</a:t>
            </a:r>
            <a:endParaRPr/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0465" y="1465573"/>
            <a:ext cx="7631070" cy="517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data sets: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plant community composition w/ environmental factors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Abundance of animals w/ plant structure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Animal community data w/ landscape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Species data and niche parameters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159" y="714503"/>
            <a:ext cx="73818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Correspondence Analysis (CA)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Overview: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Simultaneous ordination of samples to </a:t>
            </a:r>
            <a:r>
              <a:rPr lang="en-US" u="sng"/>
              <a:t>maximize correlation </a:t>
            </a:r>
            <a:r>
              <a:rPr lang="en-US"/>
              <a:t>between samples and species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Still uses Eigen values/vectors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PCs are a linear combination of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Except uses </a:t>
            </a:r>
            <a:r>
              <a:rPr b="1" lang="en-US" u="sng"/>
              <a:t>two sets </a:t>
            </a:r>
            <a:r>
              <a:rPr lang="en-US"/>
              <a:t>one calculated from the species and one for the sample (not Euclidean, uses Chi-square distances- inertia)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Correspondence Analysis (CA)</a:t>
            </a:r>
            <a:endParaRPr/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838200" y="1825625"/>
            <a:ext cx="545550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Overview: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Estimates the optima if X has a uniform and symmetric distribution.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Unbiased estimate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8452" y="3385751"/>
            <a:ext cx="4788362" cy="324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3708" y="1595266"/>
            <a:ext cx="56578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Correspondence Analysis (CA)</a:t>
            </a:r>
            <a:endParaRPr/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838200" y="1825625"/>
            <a:ext cx="55790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Assumptions: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Species are unimodal, optima are equal, have equal tolerances, and are evenly spaced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5" name="Google Shape;3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276" y="1690688"/>
            <a:ext cx="5504747" cy="357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Correspondence Analysis (CA)</a:t>
            </a:r>
            <a:endParaRPr/>
          </a:p>
        </p:txBody>
      </p:sp>
      <p:sp>
        <p:nvSpPr>
          <p:cNvPr id="321" name="Google Shape;32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Limitations: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Species’ responses must be unimodal and similarly scaled…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Extreme values are compressed towards center (compression)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Ordination is done sequentially appearing as an arch (no ecological basis) – arching effect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resolve issue of compression and arch by detrending CA, however methods are criticized…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Chi square distance is heavily criticized for community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NMDS</a:t>
            </a:r>
            <a:endParaRPr/>
          </a:p>
        </p:txBody>
      </p:sp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Non-metric multidimensional scaling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Eigen analysis but of a </a:t>
            </a:r>
            <a:r>
              <a:rPr lang="en-US" u="sng"/>
              <a:t>dissimilarity matrix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linear assumptions (</a:t>
            </a:r>
            <a:r>
              <a:rPr lang="en-US" u="sng"/>
              <a:t>uses rank order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NMDS</a:t>
            </a:r>
            <a:endParaRPr/>
          </a:p>
        </p:txBody>
      </p:sp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Searches for best positions of k dimensions (axes) in order to minimize stress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Stress = departure from monotonicity (only increasing/decreasing, preserving order) i.e., representation of original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Euclidean distances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NMDS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Algorithm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Calculates dissimilarity matrix (Bray-Curtis)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Assigns random configuration (of axes and samples in p-space)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Calculate Euclidean distances, rank elements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Calculate stress (goodness-of-fit)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Reconfigure to minimize stress until stable solution is reached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NMDS</a:t>
            </a:r>
            <a:endParaRPr/>
          </a:p>
        </p:txBody>
      </p:sp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Checking validity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# of dimensions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Fit based R2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Influential samples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Stable solution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NMDS</a:t>
            </a:r>
            <a:endParaRPr/>
          </a:p>
        </p:txBody>
      </p:sp>
      <p:sp>
        <p:nvSpPr>
          <p:cNvPr id="351" name="Google Shape;351;p39"/>
          <p:cNvSpPr txBox="1"/>
          <p:nvPr>
            <p:ph idx="1" type="body"/>
          </p:nvPr>
        </p:nvSpPr>
        <p:spPr>
          <a:xfrm>
            <a:off x="838200" y="1825625"/>
            <a:ext cx="36760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1. Choosing #of Dimensions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Changes solutions! (not unique)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206" y="1603203"/>
            <a:ext cx="71342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Important Characteristics: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Continuous </a:t>
            </a:r>
            <a:r>
              <a:rPr lang="en-US" u="sng"/>
              <a:t>gradients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Single set </a:t>
            </a:r>
            <a:r>
              <a:rPr lang="en-US"/>
              <a:t>of variables (i.e., no inherent dep. Or indep.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Emphasizes </a:t>
            </a:r>
            <a:r>
              <a:rPr lang="en-US" u="sng"/>
              <a:t>variation</a:t>
            </a:r>
            <a:r>
              <a:rPr lang="en-US"/>
              <a:t> among samples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Reduces dimensionality from many variables to few composites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Summarizes redundancy and reduce noise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Either all categorical or all continuous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Full rank (no NA’s, and more rows than columns preferred)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NMDS</a:t>
            </a: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838200" y="1825625"/>
            <a:ext cx="36760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2. Fit Based R2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Should be a </a:t>
            </a:r>
            <a:r>
              <a:rPr lang="en-US"/>
              <a:t>staircase</a:t>
            </a:r>
            <a:endParaRPr/>
          </a:p>
        </p:txBody>
      </p:sp>
      <p:pic>
        <p:nvPicPr>
          <p:cNvPr id="359" name="Google Shape;3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292" y="1245844"/>
            <a:ext cx="4765203" cy="449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NMDS</a:t>
            </a:r>
            <a:endParaRPr/>
          </a:p>
        </p:txBody>
      </p:sp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838200" y="1825625"/>
            <a:ext cx="36760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3. Influential samples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6" name="Google Shape;3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874" y="2492890"/>
            <a:ext cx="75628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NMDS</a:t>
            </a:r>
            <a:endParaRPr/>
          </a:p>
        </p:txBody>
      </p: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838200" y="1825625"/>
            <a:ext cx="36760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4. Stable Solution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3" name="Google Shape;3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6240" y="2398240"/>
            <a:ext cx="73818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NMDS</a:t>
            </a:r>
            <a:endParaRPr/>
          </a:p>
        </p:txBody>
      </p:sp>
      <p:sp>
        <p:nvSpPr>
          <p:cNvPr id="379" name="Google Shape;379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Strengths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assumptions of linearity or distribution of species or responses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Unbiased and faithful to original data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suitable of community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Weaknesses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based on an ecological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Sensitive to misspecification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Axes do not contain inherent information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825" y="685800"/>
            <a:ext cx="813435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Overview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Condensing information into its principle components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Creating </a:t>
            </a:r>
            <a:r>
              <a:rPr lang="en-US" u="sng"/>
              <a:t>new axes </a:t>
            </a:r>
            <a:r>
              <a:rPr lang="en-US"/>
              <a:t>of composite variables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Weighted linear combinations -&gt; maximize variation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Ecological meaning (the importance of each component is defined by the samples)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Generates fully uncorrelated variables that can be used in multiple regression, and MANANOVA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How it’s Done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43845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Deriving the PCs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</a:t>
            </a:r>
            <a:r>
              <a:rPr baseline="30000" lang="en-US"/>
              <a:t>st</a:t>
            </a:r>
            <a:r>
              <a:rPr lang="en-US"/>
              <a:t> PC is drawn </a:t>
            </a:r>
            <a:r>
              <a:rPr lang="en-US"/>
              <a:t>through</a:t>
            </a:r>
            <a:r>
              <a:rPr lang="en-US"/>
              <a:t> the longest portion of the data cloud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</a:t>
            </a:r>
            <a:r>
              <a:rPr baseline="30000" lang="en-US"/>
              <a:t>nd</a:t>
            </a:r>
            <a:r>
              <a:rPr lang="en-US"/>
              <a:t> is drawn orthogonally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subsequent PC…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631" y="1825625"/>
            <a:ext cx="6161001" cy="421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How it’s Done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43845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Deriving the PCs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Matrix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Eigen values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Eigen vectors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631" y="1825625"/>
            <a:ext cx="6161001" cy="421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How it’s Done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20874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Deriving the PCs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Matrix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options- </a:t>
            </a:r>
            <a:r>
              <a:rPr lang="en-US" u="sng"/>
              <a:t>correlation matrix </a:t>
            </a:r>
            <a:r>
              <a:rPr lang="en-US"/>
              <a:t>or the covariance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Correlation is almost always most appropriate (equal weight to variances)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Will give different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Principal</a:t>
            </a:r>
            <a:r>
              <a:rPr lang="en-US"/>
              <a:t> Components Analysis- How it’s Done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1" y="1825625"/>
            <a:ext cx="98792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Deriving the PCs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 startAt="2"/>
            </a:pPr>
            <a:r>
              <a:rPr lang="en-US"/>
              <a:t>Eigen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is happening?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-Taking a matrix and conducting a linear transformation into a vector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2021-07-27T14:26:47Z</dcterms:created>
  <dc:creator>Robert Fitch</dc:creator>
</cp:coreProperties>
</file>