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80" r:id="rId3"/>
    <p:sldId id="259" r:id="rId4"/>
    <p:sldId id="257" r:id="rId5"/>
    <p:sldId id="258" r:id="rId6"/>
    <p:sldId id="281" r:id="rId7"/>
    <p:sldId id="277" r:id="rId8"/>
    <p:sldId id="278" r:id="rId9"/>
    <p:sldId id="276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F17D-D6C0-AE46-81E9-478EF25BF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FA5EC-22C8-9B4A-A611-D5CE4C1C3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FA14A-87F4-444F-950D-ACB7D52B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14DB-8545-E843-BDCF-BCB1923BE705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ACB6C-2495-AE42-9500-BF281459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A1534-E958-0741-A890-EC467819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1F8C-89B9-E14A-B20D-F20AE7037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0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AE68-4263-D942-B1AB-14F88254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DB058-C4A1-6744-B081-FE9297860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A5934-B0CD-1D4B-8EB2-AB09D8C9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14DB-8545-E843-BDCF-BCB1923BE705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40889-3DE9-9844-A7F6-A0CFC4F8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D30FB-BF03-4D45-BC18-C853D257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1F8C-89B9-E14A-B20D-F20AE7037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2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7FDF5-45A2-944F-BD79-48C86D016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1C267-3042-6B47-8A97-72BBBB3D1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A17D4-2D8F-C04B-88DD-C5A936A2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14DB-8545-E843-BDCF-BCB1923BE705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D5102-A35E-FB44-9984-A3210B2C2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A95C3-4F93-B842-B7D9-9B2D3874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1F8C-89B9-E14A-B20D-F20AE7037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2B22B-EB3A-5B4B-B33C-876AD197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B9CC7-9D31-E640-B17C-7AFA4ED3C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BB404-E159-B34D-BEB6-DBD80E79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14DB-8545-E843-BDCF-BCB1923BE705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22F6E-E738-C64A-B6EC-03761C54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6CA34-D2DE-AE46-984F-BE812EC3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1F8C-89B9-E14A-B20D-F20AE7037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2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1CCB-CAA3-C044-9043-DC2F8A845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21F56-E88B-344E-B59A-CF5150EB4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03741-17C6-9C4F-A87F-0B478300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14DB-8545-E843-BDCF-BCB1923BE705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1FE7A-A0A6-B446-B01E-5F5C0571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CBBF9-9950-6945-8D91-E171F6AD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1F8C-89B9-E14A-B20D-F20AE7037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1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C98B1-569A-C144-84F0-CB0FB90F2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EC871-41C8-7A41-9D6F-F87104695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2A0C5-658A-0E4A-A868-9965825B4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3E658-5C87-344B-95E2-69D5FD88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14DB-8545-E843-BDCF-BCB1923BE705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329F1-7CA6-6A45-86FA-65E4B427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71E37-A2D8-E344-952E-73CB4E3F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1F8C-89B9-E14A-B20D-F20AE7037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2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2DC2-FB8A-2A43-9F07-A430F556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F954B-18CE-8941-AE70-84AC7F1B8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8F014-94BE-F740-A3DA-A97B194C2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749C34-7D7F-5948-B177-809CAE98D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42017F-78F2-514F-952F-288A9595A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29AA4E-6BF2-3F42-8B8B-25E0FCB0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14DB-8545-E843-BDCF-BCB1923BE705}" type="datetimeFigureOut">
              <a:rPr lang="en-US" smtClean="0"/>
              <a:t>5/21/20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95212-64FD-984A-9D8B-E2C27D4A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18F29D-3EE4-9243-AEDB-6D789D995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1F8C-89B9-E14A-B20D-F20AE7037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5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F075-6E64-D749-845B-66FB9B17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E3735-8480-3C43-8702-572DBC6F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14DB-8545-E843-BDCF-BCB1923BE705}" type="datetimeFigureOut">
              <a:rPr lang="en-US" smtClean="0"/>
              <a:t>5/21/20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C40913-651F-9F4D-A9AF-626BF89D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DF02C-8F52-B643-844F-AC62BD18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1F8C-89B9-E14A-B20D-F20AE7037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4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5FA13E-025C-0446-81C7-A1824360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14DB-8545-E843-BDCF-BCB1923BE705}" type="datetimeFigureOut">
              <a:rPr lang="en-US" smtClean="0"/>
              <a:t>5/21/20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24965-B200-C340-B5E1-CE5D6497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7CC3E-21F8-B341-92D3-A2692A5E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1F8C-89B9-E14A-B20D-F20AE7037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6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9E05-15E4-7345-B28E-D77727734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1BA82-7E9A-5349-AC4F-9C6763D3C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C9087-8B17-E840-985D-6EC1678CF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72B59-D2E8-7C4A-851C-C4E8B361C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14DB-8545-E843-BDCF-BCB1923BE705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65853-6E46-DE4A-AF48-D425E8A3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540AC-8C43-324B-9284-33140650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1F8C-89B9-E14A-B20D-F20AE7037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6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CB1D-8449-764D-A385-38DD40A5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668F4-C80E-B245-B3BE-AAA79AB65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F1998-BE49-A34B-ACB9-CA7BFD502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5E260-55E4-A240-BF56-5FF721D52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14DB-8545-E843-BDCF-BCB1923BE705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494CC-B344-CA45-9E2E-AB088B3C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26A11-C50A-874A-9044-DDEF36D3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1F8C-89B9-E14A-B20D-F20AE7037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9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360C1A-250C-8B4B-9D7F-41C66785E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051D2-4798-254C-954C-CCADE06BA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9DE8-680B-D442-AB9A-3BA60D74D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C14DB-8545-E843-BDCF-BCB1923BE705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9CA50-38DC-784E-B446-DECBE4923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C064B-CB64-9D41-892B-365799C02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A1F8C-89B9-E14A-B20D-F20AE7037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7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9A5B-BB95-2D46-B00D-0E3F829E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77876-400D-7945-A6B0-2C1B371ED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08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951F-1A33-E840-8F6E-CD443ABA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Taxonomic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CD3FFE-4BF8-724C-B590-725AACE85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98890" y="1690688"/>
            <a:ext cx="8268538" cy="4486275"/>
          </a:xfrm>
        </p:spPr>
      </p:pic>
    </p:spTree>
    <p:extLst>
      <p:ext uri="{BB962C8B-B14F-4D97-AF65-F5344CB8AC3E}">
        <p14:creationId xmlns:p14="http://schemas.microsoft.com/office/powerpoint/2010/main" val="154394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66635-E121-BB49-9E42-90199E0E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main ways to treat stable isotopes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1094B-EE99-A64F-92A6-70C4D668A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Trophic position: How high on the food chain?</a:t>
            </a:r>
          </a:p>
          <a:p>
            <a:endParaRPr lang="en-US" dirty="0"/>
          </a:p>
          <a:p>
            <a:r>
              <a:rPr lang="en-US" dirty="0"/>
              <a:t>Niche space: What resources are they using?</a:t>
            </a:r>
          </a:p>
        </p:txBody>
      </p:sp>
    </p:spTree>
    <p:extLst>
      <p:ext uri="{BB962C8B-B14F-4D97-AF65-F5344CB8AC3E}">
        <p14:creationId xmlns:p14="http://schemas.microsoft.com/office/powerpoint/2010/main" val="141775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683B-002E-6842-BFB4-319B5EF2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high on the food chain?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A04A942-64EA-F943-BFB1-F24BAD482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3660" y="1825625"/>
            <a:ext cx="6084680" cy="4351338"/>
          </a:xfrm>
        </p:spPr>
      </p:pic>
    </p:spTree>
    <p:extLst>
      <p:ext uri="{BB962C8B-B14F-4D97-AF65-F5344CB8AC3E}">
        <p14:creationId xmlns:p14="http://schemas.microsoft.com/office/powerpoint/2010/main" val="410046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9D25-AA2A-B04A-8A37-362778A2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resources coming from?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FB96B5DD-36CD-A647-929D-B29156FF9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274" y="1825625"/>
            <a:ext cx="6249452" cy="4351338"/>
          </a:xfrm>
        </p:spPr>
      </p:pic>
    </p:spTree>
    <p:extLst>
      <p:ext uri="{BB962C8B-B14F-4D97-AF65-F5344CB8AC3E}">
        <p14:creationId xmlns:p14="http://schemas.microsoft.com/office/powerpoint/2010/main" val="52162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0CEC-B510-104E-836D-E9BE441C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for trophic position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83E5E3-6871-9740-A500-C992CBD8B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050" y="2233042"/>
            <a:ext cx="8089900" cy="2197100"/>
          </a:xfrm>
        </p:spPr>
      </p:pic>
    </p:spTree>
    <p:extLst>
      <p:ext uri="{BB962C8B-B14F-4D97-AF65-F5344CB8AC3E}">
        <p14:creationId xmlns:p14="http://schemas.microsoft.com/office/powerpoint/2010/main" val="141767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BBBF-CA49-5745-BC9A-76F60F11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Trophic position varies by island on Palmyra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72F73-20E4-3B48-9411-0D067B626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F82F1063-5233-6143-9480-056BCE5BB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573" y="1855721"/>
            <a:ext cx="82677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9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2D42-00C8-5048-B2B7-A06FA49D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resources are they using?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607AFE-83AE-0F4E-A330-4432877D2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136" y="1690688"/>
            <a:ext cx="7485047" cy="5044493"/>
          </a:xfrm>
        </p:spPr>
      </p:pic>
    </p:spTree>
    <p:extLst>
      <p:ext uri="{BB962C8B-B14F-4D97-AF65-F5344CB8AC3E}">
        <p14:creationId xmlns:p14="http://schemas.microsoft.com/office/powerpoint/2010/main" val="407440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D0B3-582D-114F-AEB2-8E6ED628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Niche space of crabs on Palmyra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05B929E-6E73-8547-BCD8-31433BED2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405" y="1825625"/>
            <a:ext cx="9943189" cy="4351338"/>
          </a:xfrm>
        </p:spPr>
      </p:pic>
    </p:spTree>
    <p:extLst>
      <p:ext uri="{BB962C8B-B14F-4D97-AF65-F5344CB8AC3E}">
        <p14:creationId xmlns:p14="http://schemas.microsoft.com/office/powerpoint/2010/main" val="1545579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5F751EA-BF8A-B645-8E7D-29CCC2E30FC5}"/>
              </a:ext>
            </a:extLst>
          </p:cNvPr>
          <p:cNvCxnSpPr>
            <a:cxnSpLocks/>
          </p:cNvCxnSpPr>
          <p:nvPr/>
        </p:nvCxnSpPr>
        <p:spPr>
          <a:xfrm>
            <a:off x="6113426" y="4428157"/>
            <a:ext cx="0" cy="7236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2CA1EC-683C-6840-86CF-CBF135E586D8}"/>
              </a:ext>
            </a:extLst>
          </p:cNvPr>
          <p:cNvCxnSpPr>
            <a:cxnSpLocks/>
          </p:cNvCxnSpPr>
          <p:nvPr/>
        </p:nvCxnSpPr>
        <p:spPr>
          <a:xfrm>
            <a:off x="6116905" y="2968326"/>
            <a:ext cx="0" cy="7236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D715CA-2116-6146-85E0-AB581AA9AC47}"/>
              </a:ext>
            </a:extLst>
          </p:cNvPr>
          <p:cNvCxnSpPr>
            <a:cxnSpLocks/>
          </p:cNvCxnSpPr>
          <p:nvPr/>
        </p:nvCxnSpPr>
        <p:spPr>
          <a:xfrm>
            <a:off x="6095999" y="1231336"/>
            <a:ext cx="0" cy="106380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A538C6-1A3F-F84D-96FF-2ED45C61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1"/>
          </a:xfrm>
        </p:spPr>
        <p:txBody>
          <a:bodyPr/>
          <a:lstStyle/>
          <a:p>
            <a:r>
              <a:rPr lang="en-US" dirty="0"/>
              <a:t>DNA metabarcoding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06961-18A2-394A-BFD0-C9770A0BDD91}"/>
              </a:ext>
            </a:extLst>
          </p:cNvPr>
          <p:cNvSpPr txBox="1"/>
          <p:nvPr/>
        </p:nvSpPr>
        <p:spPr>
          <a:xfrm>
            <a:off x="2425005" y="1971978"/>
            <a:ext cx="1788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COI Primer + </a:t>
            </a:r>
          </a:p>
          <a:p>
            <a:pPr algn="ctr"/>
            <a:r>
              <a:rPr lang="en-US" i="1" dirty="0"/>
              <a:t>Illumina Tag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271C3-D5F4-6541-928C-DE5C585F5307}"/>
              </a:ext>
            </a:extLst>
          </p:cNvPr>
          <p:cNvSpPr txBox="1"/>
          <p:nvPr/>
        </p:nvSpPr>
        <p:spPr>
          <a:xfrm>
            <a:off x="2037909" y="3493271"/>
            <a:ext cx="1788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Tag + Index + P5/P7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1E2D1D-B393-D641-81EE-B533B7D41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654" y="1912164"/>
            <a:ext cx="5976689" cy="37487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CD93F5-0F88-184D-A2A6-26446FB57221}"/>
              </a:ext>
            </a:extLst>
          </p:cNvPr>
          <p:cNvSpPr txBox="1"/>
          <p:nvPr/>
        </p:nvSpPr>
        <p:spPr>
          <a:xfrm>
            <a:off x="5222825" y="1429260"/>
            <a:ext cx="1788160" cy="646331"/>
          </a:xfrm>
          <a:prstGeom prst="rect">
            <a:avLst/>
          </a:prstGeom>
          <a:solidFill>
            <a:srgbClr val="BDD79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Bead cleaned DNA @ 10 ng/</a:t>
            </a:r>
            <a:r>
              <a:rPr lang="en-US" dirty="0" err="1"/>
              <a:t>uL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01B739-6CEB-6641-B0DB-D5E5C9C567DE}"/>
              </a:ext>
            </a:extLst>
          </p:cNvPr>
          <p:cNvSpPr txBox="1"/>
          <p:nvPr/>
        </p:nvSpPr>
        <p:spPr>
          <a:xfrm>
            <a:off x="4755465" y="3089233"/>
            <a:ext cx="2722880" cy="369332"/>
          </a:xfrm>
          <a:prstGeom prst="rect">
            <a:avLst/>
          </a:prstGeom>
          <a:solidFill>
            <a:srgbClr val="BDD79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Bead cleaned PCR1 (0.8x)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D3C9BC-FF35-814D-B6C3-474805B7EA37}"/>
              </a:ext>
            </a:extLst>
          </p:cNvPr>
          <p:cNvSpPr txBox="1"/>
          <p:nvPr/>
        </p:nvSpPr>
        <p:spPr>
          <a:xfrm>
            <a:off x="4755465" y="4540835"/>
            <a:ext cx="2722880" cy="369332"/>
          </a:xfrm>
          <a:prstGeom prst="rect">
            <a:avLst/>
          </a:prstGeom>
          <a:solidFill>
            <a:srgbClr val="BDD79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Bead cleaned PCR2 (0.7x)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DFE930-CE19-1140-945F-86D183124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0761" y="4716206"/>
            <a:ext cx="1020974" cy="17102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F9F5F7E-7929-574D-8A5F-9DE992F06B91}"/>
              </a:ext>
            </a:extLst>
          </p:cNvPr>
          <p:cNvSpPr txBox="1"/>
          <p:nvPr/>
        </p:nvSpPr>
        <p:spPr>
          <a:xfrm>
            <a:off x="10319747" y="4267200"/>
            <a:ext cx="1592262" cy="369332"/>
          </a:xfrm>
          <a:prstGeom prst="rect">
            <a:avLst/>
          </a:prstGeom>
          <a:solidFill>
            <a:srgbClr val="BDD79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Pooled at 5nM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10D95C-BFED-4244-BA5D-2FABD24F3280}"/>
              </a:ext>
            </a:extLst>
          </p:cNvPr>
          <p:cNvSpPr txBox="1"/>
          <p:nvPr/>
        </p:nvSpPr>
        <p:spPr>
          <a:xfrm>
            <a:off x="963703" y="2273177"/>
            <a:ext cx="178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PCR1: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46BBB1-16AE-1042-AEBD-4E3DA4CD6622}"/>
              </a:ext>
            </a:extLst>
          </p:cNvPr>
          <p:cNvSpPr txBox="1"/>
          <p:nvPr/>
        </p:nvSpPr>
        <p:spPr>
          <a:xfrm>
            <a:off x="963703" y="3691966"/>
            <a:ext cx="178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PCR2: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33BD1D-C6D9-A04C-887A-D15D73674C21}"/>
              </a:ext>
            </a:extLst>
          </p:cNvPr>
          <p:cNvSpPr txBox="1"/>
          <p:nvPr/>
        </p:nvSpPr>
        <p:spPr>
          <a:xfrm>
            <a:off x="963703" y="5291565"/>
            <a:ext cx="178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PCR2 Product: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F9CAFB8-9B52-4140-9550-B6FED097E633}"/>
              </a:ext>
            </a:extLst>
          </p:cNvPr>
          <p:cNvGrpSpPr/>
          <p:nvPr/>
        </p:nvGrpSpPr>
        <p:grpSpPr>
          <a:xfrm>
            <a:off x="6113426" y="5768472"/>
            <a:ext cx="4482856" cy="482904"/>
            <a:chOff x="6113426" y="5768472"/>
            <a:chExt cx="4482856" cy="482904"/>
          </a:xfrm>
        </p:grpSpPr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19B603C8-7748-D343-B93A-D68F653C7A9D}"/>
                </a:ext>
              </a:extLst>
            </p:cNvPr>
            <p:cNvCxnSpPr>
              <a:cxnSpLocks/>
            </p:cNvCxnSpPr>
            <p:nvPr/>
          </p:nvCxnSpPr>
          <p:spPr>
            <a:xfrm>
              <a:off x="6113426" y="5992437"/>
              <a:ext cx="4482856" cy="258939"/>
            </a:xfrm>
            <a:prstGeom prst="bentConnector3">
              <a:avLst>
                <a:gd name="adj1" fmla="val 50000"/>
              </a:avLst>
            </a:prstGeom>
            <a:ln w="50800" cap="sq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66407A5-79C7-1841-B5AE-078EE6C6DD5A}"/>
                </a:ext>
              </a:extLst>
            </p:cNvPr>
            <p:cNvCxnSpPr/>
            <p:nvPr/>
          </p:nvCxnSpPr>
          <p:spPr>
            <a:xfrm flipV="1">
              <a:off x="6113426" y="5768472"/>
              <a:ext cx="0" cy="22709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0576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108</Words>
  <Application>Microsoft Macintosh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Two main ways to treat stable isotopes</vt:lpstr>
      <vt:lpstr>How high on the food chain?</vt:lpstr>
      <vt:lpstr>Where are resources coming from?</vt:lpstr>
      <vt:lpstr>MATH for trophic position</vt:lpstr>
      <vt:lpstr>Trophic position varies by island on Palmyra</vt:lpstr>
      <vt:lpstr>What resources are they using?</vt:lpstr>
      <vt:lpstr>Niche space of crabs on Palmyra</vt:lpstr>
      <vt:lpstr>DNA metabarcoding</vt:lpstr>
      <vt:lpstr>Taxonomic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Miller-Ter Kuile</dc:creator>
  <cp:lastModifiedBy>Ana Miller-Ter Kuile</cp:lastModifiedBy>
  <cp:revision>2</cp:revision>
  <dcterms:created xsi:type="dcterms:W3CDTF">2020-05-21T23:14:16Z</dcterms:created>
  <dcterms:modified xsi:type="dcterms:W3CDTF">2020-05-21T23:27:55Z</dcterms:modified>
</cp:coreProperties>
</file>