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73" r:id="rId3"/>
    <p:sldId id="265" r:id="rId4"/>
    <p:sldId id="266" r:id="rId5"/>
    <p:sldId id="257" r:id="rId6"/>
    <p:sldId id="258" r:id="rId7"/>
    <p:sldId id="272" r:id="rId8"/>
    <p:sldId id="262" r:id="rId9"/>
    <p:sldId id="267" r:id="rId10"/>
    <p:sldId id="269" r:id="rId11"/>
    <p:sldId id="271" r:id="rId12"/>
    <p:sldId id="259" r:id="rId13"/>
    <p:sldId id="261" r:id="rId14"/>
    <p:sldId id="270" r:id="rId15"/>
    <p:sldId id="260" r:id="rId16"/>
    <p:sldId id="263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A3C16-117E-4BEB-9F3B-DE8EF342A1AB}" v="396" dt="2020-11-23T14:57:22.237"/>
    <p1510:client id="{4CC8216D-B05A-41C7-B2B7-79E387659716}" v="82" dt="2020-11-23T15:06:03.667"/>
    <p1510:client id="{737758F2-1FF6-4DA1-9387-CF5E1EBF0595}" v="177" dt="2020-11-23T14:09:22.990"/>
    <p1510:client id="{82981D98-635B-1E4D-0A9E-A56E3D216448}" v="1020" dt="2020-11-23T15:10:45.020"/>
    <p1510:client id="{BE401E90-0FCC-3B3D-101E-AF2F8903A2C0}" v="63" dt="2020-11-23T15:25:25.791"/>
    <p1510:client id="{E9B6A98F-D1C8-4A15-BB91-3C46AA2080D3}" v="2317" dt="2020-11-23T16:12:40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044" y="320707"/>
            <a:ext cx="5961593" cy="1507155"/>
          </a:xfrm>
        </p:spPr>
        <p:txBody>
          <a:bodyPr>
            <a:normAutofit fontScale="90000"/>
          </a:bodyPr>
          <a:lstStyle/>
          <a:p>
            <a:r>
              <a:rPr lang="ru-RU">
                <a:cs typeface="Calibri Light"/>
              </a:rPr>
              <a:t>Анализ данных в </a:t>
            </a:r>
            <a:r>
              <a:rPr lang="ru-RU" err="1">
                <a:cs typeface="Calibri Light"/>
              </a:rPr>
              <a:t>AirB&amp;b</a:t>
            </a:r>
            <a:endParaRPr lang="ru-RU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7129" y="3849728"/>
            <a:ext cx="4805143" cy="2947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i="1">
                <a:cs typeface="Calibri"/>
              </a:rPr>
              <a:t>Команда:</a:t>
            </a:r>
          </a:p>
          <a:p>
            <a:pPr algn="r"/>
            <a:r>
              <a:rPr lang="ru-RU" err="1">
                <a:cs typeface="Calibri" panose="020F0502020204030204"/>
              </a:rPr>
              <a:t>Сабирьянов</a:t>
            </a:r>
            <a:r>
              <a:rPr lang="ru-RU">
                <a:cs typeface="Calibri"/>
              </a:rPr>
              <a:t> Артур</a:t>
            </a:r>
          </a:p>
          <a:p>
            <a:pPr algn="r"/>
            <a:r>
              <a:rPr lang="ru-RU">
                <a:cs typeface="Calibri"/>
              </a:rPr>
              <a:t>Савельев Александр</a:t>
            </a:r>
          </a:p>
          <a:p>
            <a:pPr algn="r"/>
            <a:r>
              <a:rPr lang="ru-RU">
                <a:cs typeface="Calibri"/>
              </a:rPr>
              <a:t>Карпов Андрей</a:t>
            </a:r>
            <a:endParaRPr lang="ru-RU" dirty="0">
              <a:cs typeface="Calibri"/>
            </a:endParaRPr>
          </a:p>
          <a:p>
            <a:pPr algn="r"/>
            <a:r>
              <a:rPr lang="ru-RU" dirty="0">
                <a:cs typeface="Calibri"/>
              </a:rPr>
              <a:t>Блохин </a:t>
            </a:r>
            <a:r>
              <a:rPr lang="ru-RU">
                <a:cs typeface="Calibri"/>
              </a:rPr>
              <a:t>Антон</a:t>
            </a:r>
            <a:endParaRPr lang="ru-RU" dirty="0">
              <a:cs typeface="Calibri"/>
            </a:endParaRPr>
          </a:p>
          <a:p>
            <a:pPr algn="r"/>
            <a:r>
              <a:rPr lang="ru-RU">
                <a:cs typeface="Calibri"/>
              </a:rPr>
              <a:t>Новикова Светлана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C6D6099-EA71-4B2A-B2D3-F4EEF1414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1" b="1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281A357-D22A-4762-946B-3B392376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357" y="1893095"/>
            <a:ext cx="1937027" cy="19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FAA0CC-CBC8-4170-8D9A-1799ADB0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4" y="1804200"/>
            <a:ext cx="10701621" cy="3049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7B957-0591-44BB-AF70-6DF64F42AAAD}"/>
              </a:ext>
            </a:extLst>
          </p:cNvPr>
          <p:cNvSpPr txBox="1"/>
          <p:nvPr/>
        </p:nvSpPr>
        <p:spPr>
          <a:xfrm>
            <a:off x="3577558" y="695164"/>
            <a:ext cx="50296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i="1"/>
              <a:t>Занятость объекта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77E41-F75B-4FB2-83BF-C63F520BE25C}"/>
              </a:ext>
            </a:extLst>
          </p:cNvPr>
          <p:cNvSpPr txBox="1"/>
          <p:nvPr/>
        </p:nvSpPr>
        <p:spPr>
          <a:xfrm>
            <a:off x="1991734" y="5369981"/>
            <a:ext cx="83259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>
                <a:cs typeface="Calibri"/>
              </a:rPr>
              <a:t>Чем меньше простаивает объект - тем лучше!</a:t>
            </a:r>
          </a:p>
        </p:txBody>
      </p:sp>
    </p:spTree>
    <p:extLst>
      <p:ext uri="{BB962C8B-B14F-4D97-AF65-F5344CB8AC3E}">
        <p14:creationId xmlns:p14="http://schemas.microsoft.com/office/powerpoint/2010/main" val="346612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E350346-6B42-405A-A9E8-0732CC68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85034"/>
            <a:ext cx="9486900" cy="580223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A3A62C-4B09-48CC-ABBC-06AEAEF26043}"/>
              </a:ext>
            </a:extLst>
          </p:cNvPr>
          <p:cNvSpPr/>
          <p:nvPr/>
        </p:nvSpPr>
        <p:spPr>
          <a:xfrm>
            <a:off x="6902450" y="1835150"/>
            <a:ext cx="2844800" cy="462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B560D1A-C686-4BBD-ABCC-34EC33D74B51}"/>
              </a:ext>
            </a:extLst>
          </p:cNvPr>
          <p:cNvCxnSpPr/>
          <p:nvPr/>
        </p:nvCxnSpPr>
        <p:spPr>
          <a:xfrm flipH="1">
            <a:off x="9804400" y="1828800"/>
            <a:ext cx="762000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9A222D-7562-45E7-A679-7798F26CFD02}"/>
              </a:ext>
            </a:extLst>
          </p:cNvPr>
          <p:cNvSpPr txBox="1"/>
          <p:nvPr/>
        </p:nvSpPr>
        <p:spPr>
          <a:xfrm>
            <a:off x="10340975" y="371475"/>
            <a:ext cx="18415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b="1">
                <a:cs typeface="Calibri"/>
              </a:rPr>
              <a:t>Цена</a:t>
            </a:r>
          </a:p>
          <a:p>
            <a:pPr marL="285750" indent="-285750">
              <a:buFont typeface="Arial"/>
              <a:buChar char="•"/>
            </a:pPr>
            <a:r>
              <a:rPr lang="ru-RU" b="1">
                <a:cs typeface="Calibri"/>
              </a:rPr>
              <a:t>Давность </a:t>
            </a:r>
          </a:p>
          <a:p>
            <a:r>
              <a:rPr lang="ru-RU" b="1">
                <a:cs typeface="Calibri"/>
              </a:rPr>
              <a:t>     последнего </a:t>
            </a:r>
            <a:endParaRPr lang="ru-RU">
              <a:cs typeface="Calibri"/>
            </a:endParaRPr>
          </a:p>
          <a:p>
            <a:r>
              <a:rPr lang="ru-RU" b="1">
                <a:cs typeface="Calibri"/>
              </a:rPr>
              <a:t>     обзора</a:t>
            </a:r>
            <a:endParaRPr lang="ru-RU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>
                <a:cs typeface="Calibri"/>
              </a:rPr>
              <a:t>Занятость</a:t>
            </a:r>
            <a:br>
              <a:rPr lang="ru-RU">
                <a:cs typeface="Calibri"/>
              </a:rPr>
            </a:br>
            <a:endParaRPr lang="ru-RU">
              <a:cs typeface="Calibri"/>
            </a:endParaRPr>
          </a:p>
        </p:txBody>
      </p:sp>
      <p:sp>
        <p:nvSpPr>
          <p:cNvPr id="8" name="Стрелка: изогнутая вниз 7">
            <a:extLst>
              <a:ext uri="{FF2B5EF4-FFF2-40B4-BE49-F238E27FC236}">
                <a16:creationId xmlns:a16="http://schemas.microsoft.com/office/drawing/2014/main" id="{196F6296-621D-4863-8612-F71FEDF81BA7}"/>
              </a:ext>
            </a:extLst>
          </p:cNvPr>
          <p:cNvSpPr/>
          <p:nvPr/>
        </p:nvSpPr>
        <p:spPr>
          <a:xfrm flipH="1">
            <a:off x="6224524" y="980440"/>
            <a:ext cx="1828800" cy="800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14404-090E-4864-9C6E-ECD75DBC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54" y="30260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Распределение рейтинга по типу сдаваемого жилья</a:t>
            </a:r>
            <a:endParaRPr lang="ru-RU" sz="36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F0C51AF-85A2-4BEC-9413-670F1CEA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3" y="1708373"/>
            <a:ext cx="11656391" cy="3793145"/>
          </a:xfrm>
        </p:spPr>
      </p:pic>
    </p:spTree>
    <p:extLst>
      <p:ext uri="{BB962C8B-B14F-4D97-AF65-F5344CB8AC3E}">
        <p14:creationId xmlns:p14="http://schemas.microsoft.com/office/powerpoint/2010/main" val="149654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966CF-2ECD-4EDF-8F01-758A37B23865}"/>
              </a:ext>
            </a:extLst>
          </p:cNvPr>
          <p:cNvSpPr txBox="1"/>
          <p:nvPr/>
        </p:nvSpPr>
        <p:spPr>
          <a:xfrm>
            <a:off x="258401" y="2068830"/>
            <a:ext cx="3770089" cy="225322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Итоговый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рейтинг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пользователей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0112ED8-5B7B-4003-9A29-935AF6BFE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3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E1E85-25E9-498B-8A78-F275181E01BF}"/>
              </a:ext>
            </a:extLst>
          </p:cNvPr>
          <p:cNvSpPr txBox="1"/>
          <p:nvPr/>
        </p:nvSpPr>
        <p:spPr>
          <a:xfrm>
            <a:off x="2044700" y="203200"/>
            <a:ext cx="101981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b="1"/>
              <a:t>Итоговый отбор: выбираем нужное кол-во пользователей </a:t>
            </a:r>
            <a:endParaRPr lang="ru-RU" sz="2500" b="1">
              <a:cs typeface="Calibri"/>
            </a:endParaRPr>
          </a:p>
          <a:p>
            <a:r>
              <a:rPr lang="ru-RU" sz="2500" b="1"/>
              <a:t>(макс. кол-во &lt; 8% от общего числа)</a:t>
            </a:r>
            <a:endParaRPr lang="ru-RU" sz="2500" b="1"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2B115F-66B2-41A8-B5B6-A4DD2726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275777"/>
            <a:ext cx="9575800" cy="5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97D42D1-B740-4EA6-848E-FFE6A7AA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8" y="3038670"/>
            <a:ext cx="5805146" cy="17291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cs typeface="Calibri" panose="020F0502020204030204"/>
              </a:rPr>
              <a:t>В </a:t>
            </a:r>
            <a:r>
              <a:rPr lang="en-US" sz="4000" dirty="0" err="1">
                <a:cs typeface="Calibri" panose="020F0502020204030204"/>
              </a:rPr>
              <a:t>результате</a:t>
            </a:r>
            <a:r>
              <a:rPr lang="en-US" sz="4000" dirty="0">
                <a:cs typeface="Calibri" panose="020F0502020204030204"/>
              </a:rPr>
              <a:t> </a:t>
            </a:r>
            <a:r>
              <a:rPr lang="en-US" sz="4000" dirty="0" err="1">
                <a:cs typeface="Calibri" panose="020F0502020204030204"/>
              </a:rPr>
              <a:t>акции</a:t>
            </a:r>
            <a:r>
              <a:rPr lang="en-US" sz="4000" dirty="0">
                <a:cs typeface="Calibri" panose="020F0502020204030204"/>
              </a:rPr>
              <a:t> </a:t>
            </a:r>
            <a:r>
              <a:rPr lang="en-US" sz="4000" dirty="0" err="1">
                <a:cs typeface="Calibri" panose="020F0502020204030204"/>
              </a:rPr>
              <a:t>скидку</a:t>
            </a:r>
            <a:r>
              <a:rPr lang="en-US" sz="4000" dirty="0">
                <a:cs typeface="Calibri" panose="020F0502020204030204"/>
              </a:rPr>
              <a:t> </a:t>
            </a:r>
            <a:r>
              <a:rPr lang="en-US" sz="4000" dirty="0" err="1">
                <a:cs typeface="Calibri" panose="020F0502020204030204"/>
              </a:rPr>
              <a:t>получают</a:t>
            </a:r>
            <a:r>
              <a:rPr lang="en-US" sz="4000" dirty="0">
                <a:cs typeface="Calibri" panose="020F0502020204030204"/>
              </a:rPr>
              <a:t> 6.63% </a:t>
            </a:r>
            <a:r>
              <a:rPr lang="en-US" sz="4000" dirty="0" err="1">
                <a:cs typeface="Calibri" panose="020F0502020204030204"/>
              </a:rPr>
              <a:t>пользователей</a:t>
            </a:r>
            <a:r>
              <a:rPr lang="en-US" sz="4000" dirty="0">
                <a:cs typeface="Calibri" panose="020F0502020204030204"/>
              </a:rPr>
              <a:t>.</a:t>
            </a:r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BEE73BC-5B90-4779-B9FE-0DD0553E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97B26C6-1B3C-443D-81D5-25E9A1CDF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7279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988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8126F-C59B-46C0-AD4B-B232F8B2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2" y="-56099"/>
            <a:ext cx="10515600" cy="1325563"/>
          </a:xfrm>
        </p:spPr>
        <p:txBody>
          <a:bodyPr/>
          <a:lstStyle/>
          <a:p>
            <a:pPr algn="ctr"/>
            <a:r>
              <a:rPr lang="ru-RU" b="1">
                <a:cs typeface="Calibri Light"/>
              </a:rPr>
              <a:t>Воронка клиентов для LA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A0591D0-56C6-42E5-BE57-1493BBAC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49" y="910348"/>
            <a:ext cx="10686620" cy="59389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EE98F-9063-4BC9-A109-85C5C28FE8DE}"/>
              </a:ext>
            </a:extLst>
          </p:cNvPr>
          <p:cNvSpPr txBox="1"/>
          <p:nvPr/>
        </p:nvSpPr>
        <p:spPr>
          <a:xfrm>
            <a:off x="3048000" y="1270000"/>
            <a:ext cx="6667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При условии: процент пользователей со скидкой - не более 8%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9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кот, ноутбук, сиди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B4F38283-9C38-4202-A3AA-E36126216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1" r="29331" b="16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543E0-F630-420A-AEDF-33D95565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Спасибо за внимание!</a:t>
            </a:r>
            <a:br>
              <a:rPr lang="en-US" sz="4800"/>
            </a:br>
            <a:endParaRPr lang="en-US" sz="48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3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47B2C-E9A6-4060-AC2B-1A8F2C7F97E7}"/>
              </a:ext>
            </a:extLst>
          </p:cNvPr>
          <p:cNvSpPr txBox="1"/>
          <p:nvPr/>
        </p:nvSpPr>
        <p:spPr>
          <a:xfrm>
            <a:off x="1181100" y="927100"/>
            <a:ext cx="76581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/>
              <a:t>Задача:</a:t>
            </a:r>
            <a:endParaRPr lang="en-US" sz="4000" b="1" i="1">
              <a:cs typeface="Calibri"/>
            </a:endParaRPr>
          </a:p>
          <a:p>
            <a:r>
              <a:rPr lang="en-US" sz="3200" i="1"/>
              <a:t>сегментировать ваших клиентов, которые размещают объявления о</a:t>
            </a:r>
            <a:endParaRPr lang="en-US" sz="3200" i="1">
              <a:cs typeface="Calibri"/>
            </a:endParaRPr>
          </a:p>
          <a:p>
            <a:r>
              <a:rPr lang="en-US" sz="3200" i="1"/>
              <a:t>сдаче перед введением акции по снижению комиссии для VIP</a:t>
            </a:r>
            <a:endParaRPr lang="en-US" sz="3200" i="1">
              <a:cs typeface="Calibri"/>
            </a:endParaRPr>
          </a:p>
          <a:p>
            <a:r>
              <a:rPr lang="en-US" sz="3200" i="1"/>
              <a:t>арендодателей</a:t>
            </a:r>
            <a:endParaRPr lang="en-US" sz="32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1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90B000-C261-4079-87CF-0345113A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6" y="4872403"/>
            <a:ext cx="9976979" cy="964943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8717ED-2B32-4394-B49E-EFC6234D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5" y="1802660"/>
            <a:ext cx="11824567" cy="2125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72E1B-3620-4046-8A24-CA482D186FE2}"/>
              </a:ext>
            </a:extLst>
          </p:cNvPr>
          <p:cNvSpPr txBox="1"/>
          <p:nvPr/>
        </p:nvSpPr>
        <p:spPr>
          <a:xfrm>
            <a:off x="462290" y="796316"/>
            <a:ext cx="114905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/>
              <a:t>Рассмотрим датасет </a:t>
            </a:r>
            <a:r>
              <a:rPr lang="ru-RU" sz="4000" b="1">
                <a:ea typeface="+mn-lt"/>
                <a:cs typeface="+mn-lt"/>
              </a:rPr>
              <a:t>LA_Listings.csv (Лос Анджелес)</a:t>
            </a:r>
            <a:endParaRPr lang="ru-RU" sz="4000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2F2CC-716E-481F-824B-B67BF3BBE889}"/>
              </a:ext>
            </a:extLst>
          </p:cNvPr>
          <p:cNvSpPr txBox="1"/>
          <p:nvPr/>
        </p:nvSpPr>
        <p:spPr>
          <a:xfrm>
            <a:off x="183715" y="4285989"/>
            <a:ext cx="10770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i="1" dirty="0">
                <a:cs typeface="Calibri"/>
              </a:rPr>
              <a:t>Разобьем данные на объявления </a:t>
            </a:r>
            <a:r>
              <a:rPr lang="ru-RU" sz="2400" b="1" i="1">
                <a:cs typeface="Calibri"/>
              </a:rPr>
              <a:t>суперхозяев</a:t>
            </a:r>
            <a:r>
              <a:rPr lang="ru-RU" sz="2400" b="1" i="1" dirty="0">
                <a:cs typeface="Calibri"/>
              </a:rPr>
              <a:t> и обычных пользователей:</a:t>
            </a:r>
          </a:p>
        </p:txBody>
      </p:sp>
    </p:spTree>
    <p:extLst>
      <p:ext uri="{BB962C8B-B14F-4D97-AF65-F5344CB8AC3E}">
        <p14:creationId xmlns:p14="http://schemas.microsoft.com/office/powerpoint/2010/main" val="370062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1C844-F8E2-406F-960A-3CAE3340DAA0}"/>
              </a:ext>
            </a:extLst>
          </p:cNvPr>
          <p:cNvSpPr txBox="1"/>
          <p:nvPr/>
        </p:nvSpPr>
        <p:spPr>
          <a:xfrm>
            <a:off x="1188244" y="176210"/>
            <a:ext cx="105298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>
                <a:cs typeface="Calibri"/>
              </a:rPr>
              <a:t>Распределение пользователей по рейтингу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EF9802C5-FC9F-46FD-A74B-3630050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19" y="1412221"/>
            <a:ext cx="5462828" cy="4621621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B091754-E5D6-4421-9A20-0060A8EA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0" y="1409438"/>
            <a:ext cx="5905430" cy="461907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26F31D-9B58-45BA-B484-3DBA56741383}"/>
              </a:ext>
            </a:extLst>
          </p:cNvPr>
          <p:cNvSpPr/>
          <p:nvPr/>
        </p:nvSpPr>
        <p:spPr>
          <a:xfrm>
            <a:off x="393149" y="1260061"/>
            <a:ext cx="11407909" cy="509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1ECBAE2-9127-4CF0-AA84-856AA45C1555}"/>
              </a:ext>
            </a:extLst>
          </p:cNvPr>
          <p:cNvCxnSpPr/>
          <p:nvPr/>
        </p:nvCxnSpPr>
        <p:spPr>
          <a:xfrm flipH="1">
            <a:off x="6344892" y="1259371"/>
            <a:ext cx="22085" cy="509104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5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C27E744A-3CFA-4EA8-8EF0-04E2D780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" y="1143347"/>
            <a:ext cx="12125323" cy="4115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EFAB5-56A4-4AB3-8F97-24F893E68908}"/>
              </a:ext>
            </a:extLst>
          </p:cNvPr>
          <p:cNvSpPr txBox="1"/>
          <p:nvPr/>
        </p:nvSpPr>
        <p:spPr>
          <a:xfrm>
            <a:off x="622127" y="5382017"/>
            <a:ext cx="11323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i="1">
                <a:cs typeface="Calibri"/>
              </a:rPr>
              <a:t>Видим, что в среднем оценка от проживающих у </a:t>
            </a:r>
            <a:r>
              <a:rPr lang="ru-RU" sz="2000" b="1" i="1" err="1">
                <a:cs typeface="Calibri"/>
              </a:rPr>
              <a:t>суперхозяев</a:t>
            </a:r>
            <a:r>
              <a:rPr lang="ru-RU" sz="2000" b="1" i="1">
                <a:cs typeface="Calibri"/>
              </a:rPr>
              <a:t> выше, чем у обычных пользователей, однако достаточно много обычных пользователей имеют высокую оценку.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3CB17-7574-436F-A79D-1C21F794411B}"/>
              </a:ext>
            </a:extLst>
          </p:cNvPr>
          <p:cNvSpPr txBox="1"/>
          <p:nvPr/>
        </p:nvSpPr>
        <p:spPr>
          <a:xfrm>
            <a:off x="4880975" y="423797"/>
            <a:ext cx="37870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>
                <a:cs typeface="Calibri"/>
              </a:rPr>
              <a:t>Review Rating</a:t>
            </a:r>
            <a:endParaRPr lang="ru-RU" sz="3600" b="1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1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FB0B2-4DC5-4198-99F2-696B67F6CA37}"/>
              </a:ext>
            </a:extLst>
          </p:cNvPr>
          <p:cNvSpPr txBox="1"/>
          <p:nvPr/>
        </p:nvSpPr>
        <p:spPr>
          <a:xfrm>
            <a:off x="281538" y="1245629"/>
            <a:ext cx="496346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i="1">
                <a:ea typeface="+mn-lt"/>
                <a:cs typeface="+mn-lt"/>
              </a:rPr>
              <a:t>Статус "</a:t>
            </a:r>
            <a:r>
              <a:rPr lang="ru-RU" sz="2000" i="1" err="1">
                <a:ea typeface="+mn-lt"/>
                <a:cs typeface="+mn-lt"/>
              </a:rPr>
              <a:t>Суперхозяин</a:t>
            </a:r>
            <a:r>
              <a:rPr lang="ru-RU" sz="2000" i="1">
                <a:ea typeface="+mn-lt"/>
                <a:cs typeface="+mn-lt"/>
              </a:rPr>
              <a:t>" дает преимущество при сдаче квартиры на AirB&amp;B. Следовательно, клиенты, имеющие такой статус, заинтересованы продолжать работать с нами. Будем стимулировать обычных пользователей с большим рейтингом (потенциальных "</a:t>
            </a:r>
            <a:r>
              <a:rPr lang="ru-RU" sz="2000" i="1" err="1">
                <a:ea typeface="+mn-lt"/>
                <a:cs typeface="+mn-lt"/>
              </a:rPr>
              <a:t>суперхозяинов</a:t>
            </a:r>
            <a:r>
              <a:rPr lang="ru-RU" sz="2000" i="1">
                <a:ea typeface="+mn-lt"/>
                <a:cs typeface="+mn-lt"/>
              </a:rPr>
              <a:t>"), а также "</a:t>
            </a:r>
            <a:r>
              <a:rPr lang="ru-RU" sz="2000" i="1" err="1">
                <a:ea typeface="+mn-lt"/>
                <a:cs typeface="+mn-lt"/>
              </a:rPr>
              <a:t>суперхозяинов</a:t>
            </a:r>
            <a:r>
              <a:rPr lang="ru-RU" sz="2000" i="1">
                <a:ea typeface="+mn-lt"/>
                <a:cs typeface="+mn-lt"/>
              </a:rPr>
              <a:t>" с низким рейтингом пользоваться нашими услугами.</a:t>
            </a:r>
          </a:p>
          <a:p>
            <a:endParaRPr lang="ru-RU" sz="2000" i="1">
              <a:cs typeface="Calibri"/>
            </a:endParaRPr>
          </a:p>
          <a:p>
            <a:r>
              <a:rPr lang="ru-RU" sz="2000" i="1">
                <a:cs typeface="Calibri"/>
              </a:rPr>
              <a:t>Давать скидку "суперхозяинам" с высоким рейтингом нет смысла, так как они  и так активно пользуются нашим сервисом.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BF49D03-B627-49E0-9AA1-31121003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03" y="651671"/>
            <a:ext cx="6360708" cy="5298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A9FA9-4FB3-4981-92DF-5A9933A8F48A}"/>
              </a:ext>
            </a:extLst>
          </p:cNvPr>
          <p:cNvSpPr txBox="1"/>
          <p:nvPr/>
        </p:nvSpPr>
        <p:spPr>
          <a:xfrm>
            <a:off x="303234" y="470074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i="1"/>
              <a:t>Идея :</a:t>
            </a:r>
            <a:endParaRPr lang="ru-RU" sz="4400" b="1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5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26037-B4A9-4638-964A-607B5E09635F}"/>
              </a:ext>
            </a:extLst>
          </p:cNvPr>
          <p:cNvSpPr txBox="1"/>
          <p:nvPr/>
        </p:nvSpPr>
        <p:spPr>
          <a:xfrm>
            <a:off x="874734" y="830371"/>
            <a:ext cx="95803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>
                <a:cs typeface="Calibri"/>
              </a:rPr>
              <a:t>Зададим процент пользователей, которым хотим предоставить скидку (например, 8%). Отберем в соответствии с идеей интересующих нас хостов :</a:t>
            </a:r>
            <a:endParaRPr lang="ru-RU" sz="2800">
              <a:cs typeface="Calibri"/>
            </a:endParaRPr>
          </a:p>
        </p:txBody>
      </p:sp>
      <p:pic>
        <p:nvPicPr>
          <p:cNvPr id="5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29FF2C-63C8-4C15-8AB2-55ED8179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7" y="2844669"/>
            <a:ext cx="11814134" cy="1186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93F32-7EF0-4DA9-9C4F-09060A973502}"/>
              </a:ext>
            </a:extLst>
          </p:cNvPr>
          <p:cNvSpPr txBox="1"/>
          <p:nvPr/>
        </p:nvSpPr>
        <p:spPr>
          <a:xfrm>
            <a:off x="876300" y="4838700"/>
            <a:ext cx="104394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/>
              <a:t>Берем больше 8 процентов, чтобы выбрать лучших из них.</a:t>
            </a:r>
          </a:p>
          <a:p>
            <a:r>
              <a:rPr lang="ru-RU" sz="3200">
                <a:cs typeface="Calibri"/>
              </a:rPr>
              <a:t>Как же выбрать наилучших?</a:t>
            </a:r>
          </a:p>
        </p:txBody>
      </p:sp>
    </p:spTree>
    <p:extLst>
      <p:ext uri="{BB962C8B-B14F-4D97-AF65-F5344CB8AC3E}">
        <p14:creationId xmlns:p14="http://schemas.microsoft.com/office/powerpoint/2010/main" val="11431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6AD8-F224-45C1-BCF1-0BF51C39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RFM-анализ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1ADE7-6BC1-4782-BD95-DBAA574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46" y="1386010"/>
            <a:ext cx="9945260" cy="2421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>
              <a:cs typeface="Calibri"/>
            </a:endParaRPr>
          </a:p>
          <a:p>
            <a:r>
              <a:rPr lang="ru-RU" dirty="0" err="1">
                <a:cs typeface="Calibri"/>
              </a:rPr>
              <a:t>Recency</a:t>
            </a:r>
            <a:r>
              <a:rPr lang="ru-RU" dirty="0">
                <a:cs typeface="Calibri"/>
              </a:rPr>
              <a:t> - </a:t>
            </a:r>
            <a:r>
              <a:rPr lang="ru-RU" dirty="0" err="1">
                <a:ea typeface="+mn-lt"/>
                <a:cs typeface="+mn-lt"/>
              </a:rPr>
              <a:t>Last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Date</a:t>
            </a:r>
            <a:r>
              <a:rPr lang="ru-RU" dirty="0">
                <a:ea typeface="+mn-lt"/>
                <a:cs typeface="+mn-lt"/>
              </a:rPr>
              <a:t> (Дата последнего отзыва) </a:t>
            </a:r>
            <a:endParaRPr lang="ru-RU" dirty="0" err="1">
              <a:ea typeface="+mn-lt"/>
              <a:cs typeface="+mn-lt"/>
            </a:endParaRPr>
          </a:p>
          <a:p>
            <a:r>
              <a:rPr lang="ru-RU" dirty="0" err="1">
                <a:cs typeface="Calibri"/>
              </a:rPr>
              <a:t>Freqiency</a:t>
            </a:r>
            <a:r>
              <a:rPr lang="ru-RU" dirty="0">
                <a:cs typeface="Calibri"/>
              </a:rPr>
              <a:t> – </a:t>
            </a:r>
            <a:r>
              <a:rPr lang="ru-RU" dirty="0" err="1">
                <a:cs typeface="Calibri"/>
              </a:rPr>
              <a:t>Occupancy</a:t>
            </a:r>
            <a:r>
              <a:rPr lang="ru-RU" dirty="0">
                <a:cs typeface="Calibri"/>
              </a:rPr>
              <a:t> (Заполняемость</a:t>
            </a:r>
            <a:r>
              <a:rPr lang="ru-RU">
                <a:cs typeface="Calibri"/>
              </a:rPr>
              <a:t>)*</a:t>
            </a:r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Money</a:t>
            </a:r>
            <a:r>
              <a:rPr lang="ru-RU" dirty="0">
                <a:cs typeface="Calibri"/>
              </a:rPr>
              <a:t> – </a:t>
            </a:r>
            <a:r>
              <a:rPr lang="ru-RU" dirty="0" err="1">
                <a:cs typeface="Calibri"/>
              </a:rPr>
              <a:t>Price</a:t>
            </a:r>
            <a:r>
              <a:rPr lang="ru-RU" dirty="0">
                <a:cs typeface="Calibri"/>
              </a:rPr>
              <a:t> (Цена)</a:t>
            </a:r>
          </a:p>
          <a:p>
            <a:endParaRPr lang="ru-RU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58DD-34D0-4B18-A09A-7154DA507CF3}"/>
              </a:ext>
            </a:extLst>
          </p:cNvPr>
          <p:cNvSpPr txBox="1"/>
          <p:nvPr/>
        </p:nvSpPr>
        <p:spPr>
          <a:xfrm>
            <a:off x="973931" y="6034087"/>
            <a:ext cx="10113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* Occupancy</a:t>
            </a:r>
            <a:r>
              <a:rPr lang="ru-RU" sz="2400" dirty="0">
                <a:ea typeface="+mn-lt"/>
                <a:cs typeface="+mn-lt"/>
              </a:rPr>
              <a:t> = ((</a:t>
            </a:r>
            <a:r>
              <a:rPr lang="ru-RU" sz="2400" dirty="0" err="1">
                <a:ea typeface="+mn-lt"/>
                <a:cs typeface="+mn-lt"/>
              </a:rPr>
              <a:t>Reviews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per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month</a:t>
            </a:r>
            <a:r>
              <a:rPr lang="ru-RU" sz="2400" dirty="0">
                <a:ea typeface="+mn-lt"/>
                <a:cs typeface="+mn-lt"/>
              </a:rPr>
              <a:t> * </a:t>
            </a:r>
            <a:r>
              <a:rPr lang="ru-RU" sz="2400" dirty="0" err="1">
                <a:ea typeface="+mn-lt"/>
                <a:cs typeface="+mn-lt"/>
              </a:rPr>
              <a:t>Min</a:t>
            </a:r>
            <a:r>
              <a:rPr lang="ru-RU" sz="2400" dirty="0">
                <a:ea typeface="+mn-lt"/>
                <a:cs typeface="+mn-lt"/>
              </a:rPr>
              <a:t>. </a:t>
            </a:r>
            <a:r>
              <a:rPr lang="ru-RU" sz="2400" dirty="0" err="1">
                <a:ea typeface="+mn-lt"/>
                <a:cs typeface="+mn-lt"/>
              </a:rPr>
              <a:t>nights</a:t>
            </a:r>
            <a:r>
              <a:rPr lang="ru-RU" sz="2400" dirty="0">
                <a:ea typeface="+mn-lt"/>
                <a:cs typeface="+mn-lt"/>
              </a:rPr>
              <a:t>) * 12) / Availability_365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B8C06-9DD9-48CE-9957-736B9599104C}"/>
              </a:ext>
            </a:extLst>
          </p:cNvPr>
          <p:cNvSpPr txBox="1"/>
          <p:nvPr/>
        </p:nvSpPr>
        <p:spPr>
          <a:xfrm>
            <a:off x="1041400" y="4318000"/>
            <a:ext cx="100457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>
                <a:cs typeface="Calibri"/>
              </a:rPr>
              <a:t>Используем RFM-анализ чтобы понять, какие пользователи для нас наиболее "выгодны"</a:t>
            </a:r>
          </a:p>
        </p:txBody>
      </p:sp>
    </p:spTree>
    <p:extLst>
      <p:ext uri="{BB962C8B-B14F-4D97-AF65-F5344CB8AC3E}">
        <p14:creationId xmlns:p14="http://schemas.microsoft.com/office/powerpoint/2010/main" val="320060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887F54-7364-41E5-8D45-AB362BAA7FBA}"/>
              </a:ext>
            </a:extLst>
          </p:cNvPr>
          <p:cNvSpPr txBox="1"/>
          <p:nvPr/>
        </p:nvSpPr>
        <p:spPr>
          <a:xfrm>
            <a:off x="622300" y="1155700"/>
            <a:ext cx="11303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/>
              <a:t>Объединяем data1 и data2. Выбираем</a:t>
            </a:r>
            <a:r>
              <a:rPr lang="ru-RU" sz="2800" b="1">
                <a:ea typeface="+mn-lt"/>
                <a:cs typeface="+mn-lt"/>
              </a:rPr>
              <a:t> интересующие нас данные, которые влияют на потенциальную "доходность" клиента:</a:t>
            </a:r>
            <a:endParaRPr lang="ru-RU" sz="2800" b="1"/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73B51B8-59A1-4CFA-BFCE-C47304D7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459011"/>
            <a:ext cx="10947400" cy="23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Анализ данных в AirB&amp;b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RFM-анализ </vt:lpstr>
      <vt:lpstr>Презентация PowerPoint</vt:lpstr>
      <vt:lpstr>Презентация PowerPoint</vt:lpstr>
      <vt:lpstr>Презентация PowerPoint</vt:lpstr>
      <vt:lpstr>Распределение рейтинга по типу сдаваемого жилья</vt:lpstr>
      <vt:lpstr>Презентация PowerPoint</vt:lpstr>
      <vt:lpstr>Презентация PowerPoint</vt:lpstr>
      <vt:lpstr>Презентация PowerPoint</vt:lpstr>
      <vt:lpstr>Воронка клиентов для LA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508</cp:revision>
  <dcterms:created xsi:type="dcterms:W3CDTF">2020-11-23T13:06:29Z</dcterms:created>
  <dcterms:modified xsi:type="dcterms:W3CDTF">2020-11-23T16:15:53Z</dcterms:modified>
</cp:coreProperties>
</file>