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24"/>
  </p:notesMasterIdLst>
  <p:sldIdLst>
    <p:sldId id="256" r:id="rId3"/>
    <p:sldId id="257" r:id="rId4"/>
    <p:sldId id="317" r:id="rId5"/>
    <p:sldId id="318" r:id="rId6"/>
    <p:sldId id="319" r:id="rId7"/>
    <p:sldId id="330" r:id="rId8"/>
    <p:sldId id="320" r:id="rId9"/>
    <p:sldId id="321" r:id="rId10"/>
    <p:sldId id="329" r:id="rId11"/>
    <p:sldId id="331" r:id="rId12"/>
    <p:sldId id="323" r:id="rId13"/>
    <p:sldId id="324" r:id="rId14"/>
    <p:sldId id="332" r:id="rId15"/>
    <p:sldId id="333" r:id="rId16"/>
    <p:sldId id="335" r:id="rId17"/>
    <p:sldId id="334" r:id="rId18"/>
    <p:sldId id="336" r:id="rId19"/>
    <p:sldId id="337" r:id="rId20"/>
    <p:sldId id="338" r:id="rId21"/>
    <p:sldId id="272" r:id="rId22"/>
    <p:sldId id="313" r:id="rId23"/>
  </p:sldIdLst>
  <p:sldSz cx="9144000" cy="5143500" type="screen16x9"/>
  <p:notesSz cx="6858000" cy="9144000"/>
  <p:embeddedFontLst>
    <p:embeddedFont>
      <p:font typeface="Exo" panose="020B0604020202020204" charset="0"/>
      <p:regular r:id="rId25"/>
      <p:bold r:id="rId26"/>
      <p:italic r:id="rId27"/>
      <p:boldItalic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Proxima Nova Semibold" panose="020B0604020202020204" charset="0"/>
      <p:regular r:id="rId33"/>
      <p:bold r:id="rId34"/>
      <p:boldItalic r:id="rId35"/>
    </p:embeddedFont>
    <p:embeddedFont>
      <p:font typeface="PT Sans" panose="020B0503020203020204" pitchFamily="34" charset="0"/>
      <p:regular r:id="rId36"/>
      <p:bold r:id="rId37"/>
      <p:italic r:id="rId38"/>
      <p:boldItalic r:id="rId39"/>
    </p:embeddedFont>
    <p:embeddedFont>
      <p:font typeface="Roboto Condensed Light" panose="02000000000000000000" pitchFamily="2" charset="0"/>
      <p:regular r:id="rId4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44C06B-1AFE-44A8-A136-5A777B092C13}">
  <a:tblStyle styleId="{0F44C06B-1AFE-44A8-A136-5A777B092C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8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866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47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393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648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649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741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736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600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541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95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edfa3e31c0_2_20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edfa3e31c0_2_20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1" name="Google Shape;12681;gedfa3e31c0_2_19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2" name="Google Shape;12682;gedfa3e31c0_2_19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572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616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16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20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817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902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57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74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51" name="Google Shape;2651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Terabytes</a:t>
            </a:r>
            <a:endParaRPr b="1" dirty="0">
              <a:solidFill>
                <a:schemeClr val="tx1"/>
              </a:solidFill>
            </a:endParaRPr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Escalonadores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2000" dirty="0"/>
              <a:t>SJF, SRTF, Prioridades e RR</a:t>
            </a:r>
            <a:endParaRPr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786E9-1F1C-4D69-278F-BAE24A515754}"/>
              </a:ext>
            </a:extLst>
          </p:cNvPr>
          <p:cNvSpPr txBox="1">
            <a:spLocks/>
          </p:cNvSpPr>
          <p:nvPr/>
        </p:nvSpPr>
        <p:spPr>
          <a:xfrm>
            <a:off x="569953" y="1200965"/>
            <a:ext cx="7391493" cy="12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Utiliza duas funções, </a:t>
            </a:r>
            <a:r>
              <a:rPr lang="pt-BR" sz="1800" dirty="0" err="1"/>
              <a:t>findMenorProc</a:t>
            </a:r>
            <a:r>
              <a:rPr lang="pt-BR" sz="1800" dirty="0"/>
              <a:t> e SRTF.</a:t>
            </a:r>
          </a:p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A primeira passa por todos os processos e encontra qual tem o menor tempo restante</a:t>
            </a:r>
          </a:p>
        </p:txBody>
      </p:sp>
      <p:sp>
        <p:nvSpPr>
          <p:cNvPr id="5" name="Google Shape;2724;p34">
            <a:extLst>
              <a:ext uri="{FF2B5EF4-FFF2-40B4-BE49-F238E27FC236}">
                <a16:creationId xmlns:a16="http://schemas.microsoft.com/office/drawing/2014/main" id="{83078D0D-0D2E-FD16-826F-99A79417E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1" y="465048"/>
            <a:ext cx="7248345" cy="668674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SRTF</a:t>
            </a:r>
            <a:endParaRPr sz="2800" dirty="0">
              <a:solidFill>
                <a:schemeClr val="accent2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29F39FD-A128-461D-0D2F-469ADC096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1" y="2496140"/>
            <a:ext cx="7248346" cy="1915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095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786E9-1F1C-4D69-278F-BAE24A515754}"/>
              </a:ext>
            </a:extLst>
          </p:cNvPr>
          <p:cNvSpPr txBox="1">
            <a:spLocks/>
          </p:cNvSpPr>
          <p:nvPr/>
        </p:nvSpPr>
        <p:spPr>
          <a:xfrm>
            <a:off x="569952" y="895268"/>
            <a:ext cx="7860945" cy="179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Na função SRTF</a:t>
            </a:r>
          </a:p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Usamos uma cópia do vetor de </a:t>
            </a:r>
            <a:r>
              <a:rPr lang="pt-BR" sz="1800" dirty="0" err="1"/>
              <a:t>burst</a:t>
            </a:r>
            <a:r>
              <a:rPr lang="pt-BR" sz="1800" dirty="0"/>
              <a:t> time.</a:t>
            </a:r>
          </a:p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Criamos um laço que ocorre enquanto houver processos não concluídos.</a:t>
            </a:r>
          </a:p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Em cada iteração reduzimos o tempo do processo selecionado pela função anterior.</a:t>
            </a:r>
          </a:p>
        </p:txBody>
      </p:sp>
      <p:sp>
        <p:nvSpPr>
          <p:cNvPr id="5" name="Google Shape;2724;p34">
            <a:extLst>
              <a:ext uri="{FF2B5EF4-FFF2-40B4-BE49-F238E27FC236}">
                <a16:creationId xmlns:a16="http://schemas.microsoft.com/office/drawing/2014/main" id="{83078D0D-0D2E-FD16-826F-99A79417E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797" cy="668674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SRTF</a:t>
            </a:r>
            <a:endParaRPr sz="2800" dirty="0">
              <a:solidFill>
                <a:schemeClr val="accent2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FFC9146-2AE6-76BD-A847-227CAD211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351" y="2276548"/>
            <a:ext cx="5209297" cy="2700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120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724;p34">
            <a:extLst>
              <a:ext uri="{FF2B5EF4-FFF2-40B4-BE49-F238E27FC236}">
                <a16:creationId xmlns:a16="http://schemas.microsoft.com/office/drawing/2014/main" id="{83078D0D-0D2E-FD16-826F-99A79417E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3115" y="663640"/>
            <a:ext cx="2980270" cy="970739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SRTF</a:t>
            </a:r>
            <a:br>
              <a:rPr lang="en" sz="2800" dirty="0"/>
            </a:br>
            <a:r>
              <a:rPr lang="en" sz="2800" dirty="0"/>
              <a:t>Teste</a:t>
            </a:r>
            <a:endParaRPr sz="28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74593-CDD7-3A84-C6C9-09E801FBF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2" r="68537"/>
          <a:stretch/>
        </p:blipFill>
        <p:spPr bwMode="auto">
          <a:xfrm>
            <a:off x="4646308" y="241818"/>
            <a:ext cx="3074577" cy="4577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908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6413389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Prioridades (fixa)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41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pt-BR" sz="1800" dirty="0"/>
              <a:t>Atribui valores de prioridade para os processos;</a:t>
            </a:r>
          </a:p>
          <a:p>
            <a:pPr marL="0" lvl="0" indent="-241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pt-BR" sz="1800" dirty="0"/>
              <a:t>Executa em ordem de prioridade;</a:t>
            </a: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704704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14AC1A-B89B-2ACB-7834-35252AD09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0" y="2132537"/>
            <a:ext cx="5072743" cy="1735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095B801-47D8-402F-E4B0-02D4134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1" y="2758425"/>
            <a:ext cx="3468565" cy="11099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942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786E9-1F1C-4D69-278F-BAE24A515754}"/>
              </a:ext>
            </a:extLst>
          </p:cNvPr>
          <p:cNvSpPr txBox="1">
            <a:spLocks/>
          </p:cNvSpPr>
          <p:nvPr/>
        </p:nvSpPr>
        <p:spPr>
          <a:xfrm>
            <a:off x="569953" y="1200965"/>
            <a:ext cx="7391493" cy="12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Adicionado a geração aleatória de prioridades de 1 a 5;</a:t>
            </a:r>
          </a:p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Implementado dentro de </a:t>
            </a:r>
            <a:r>
              <a:rPr lang="pt-BR" sz="1800" dirty="0" err="1"/>
              <a:t>avgtime</a:t>
            </a:r>
            <a:r>
              <a:rPr lang="pt-BR" sz="1800" dirty="0"/>
              <a:t>;</a:t>
            </a:r>
          </a:p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 Primeiro laço percorre cada espaço da </a:t>
            </a:r>
            <a:r>
              <a:rPr lang="pt-BR" sz="1800" dirty="0" err="1"/>
              <a:t>array</a:t>
            </a:r>
            <a:r>
              <a:rPr lang="pt-BR" sz="1800" dirty="0"/>
              <a:t>;</a:t>
            </a:r>
          </a:p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Segundo laço procura a partir desse índice o processo de  maior prioridade disponível;</a:t>
            </a:r>
          </a:p>
        </p:txBody>
      </p:sp>
      <p:sp>
        <p:nvSpPr>
          <p:cNvPr id="5" name="Google Shape;2724;p34">
            <a:extLst>
              <a:ext uri="{FF2B5EF4-FFF2-40B4-BE49-F238E27FC236}">
                <a16:creationId xmlns:a16="http://schemas.microsoft.com/office/drawing/2014/main" id="{83078D0D-0D2E-FD16-826F-99A79417E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1" y="465048"/>
            <a:ext cx="7248345" cy="668674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Prioridades (fixa)</a:t>
            </a:r>
            <a:endParaRPr sz="2800" dirty="0">
              <a:solidFill>
                <a:schemeClr val="accent2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D8C833-38CA-5568-7F55-0F77D5B5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574" y="2619896"/>
            <a:ext cx="6225791" cy="19986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51428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786E9-1F1C-4D69-278F-BAE24A515754}"/>
              </a:ext>
            </a:extLst>
          </p:cNvPr>
          <p:cNvSpPr txBox="1">
            <a:spLocks/>
          </p:cNvSpPr>
          <p:nvPr/>
        </p:nvSpPr>
        <p:spPr>
          <a:xfrm>
            <a:off x="569954" y="888789"/>
            <a:ext cx="4511983" cy="334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Para cada iteração do primeiro laço:</a:t>
            </a:r>
          </a:p>
          <a:p>
            <a:pPr marL="501750" lvl="1" indent="-285750" algn="just">
              <a:buClr>
                <a:schemeClr val="accent2"/>
              </a:buClr>
              <a:buSzPts val="1200"/>
              <a:buFont typeface="Courier New" panose="02070309020205020404" pitchFamily="49" charset="0"/>
              <a:buChar char="o"/>
            </a:pPr>
            <a:r>
              <a:rPr lang="pt-BR" sz="1800" dirty="0"/>
              <a:t>Se nenhum processo estiver disponível, prossegue no tempo e continua procurando para o índice atual.</a:t>
            </a:r>
          </a:p>
          <a:p>
            <a:pPr marL="501750" lvl="1" indent="-285750" algn="just">
              <a:buClr>
                <a:schemeClr val="accent2"/>
              </a:buClr>
              <a:buSzPts val="1200"/>
              <a:buFont typeface="Courier New" panose="02070309020205020404" pitchFamily="49" charset="0"/>
              <a:buChar char="o"/>
            </a:pPr>
            <a:r>
              <a:rPr lang="pt-BR" sz="1800" dirty="0"/>
              <a:t>Se um processo foi selecionado, troca os processos nos vetores.</a:t>
            </a:r>
          </a:p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endParaRPr lang="pt-BR" sz="1800" dirty="0"/>
          </a:p>
        </p:txBody>
      </p:sp>
      <p:sp>
        <p:nvSpPr>
          <p:cNvPr id="5" name="Google Shape;2724;p34">
            <a:extLst>
              <a:ext uri="{FF2B5EF4-FFF2-40B4-BE49-F238E27FC236}">
                <a16:creationId xmlns:a16="http://schemas.microsoft.com/office/drawing/2014/main" id="{83078D0D-0D2E-FD16-826F-99A79417E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1" y="539400"/>
            <a:ext cx="4455804" cy="668674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/>
                </a:solidFill>
              </a:rPr>
              <a:t>Prioridades (fixa)</a:t>
            </a:r>
            <a:endParaRPr sz="2800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49E0693-26A3-5CB7-9DE3-F8F4FE5A5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678" y="539400"/>
            <a:ext cx="3590101" cy="4231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6825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724;p34">
            <a:extLst>
              <a:ext uri="{FF2B5EF4-FFF2-40B4-BE49-F238E27FC236}">
                <a16:creationId xmlns:a16="http://schemas.microsoft.com/office/drawing/2014/main" id="{83078D0D-0D2E-FD16-826F-99A79417E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3115" y="663640"/>
            <a:ext cx="2980270" cy="970739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Prioridades</a:t>
            </a:r>
            <a:br>
              <a:rPr lang="en" sz="2800" dirty="0"/>
            </a:br>
            <a:r>
              <a:rPr lang="en" sz="2800" dirty="0"/>
              <a:t>Teste</a:t>
            </a:r>
            <a:endParaRPr sz="2800" dirty="0">
              <a:solidFill>
                <a:schemeClr val="accent2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634FBFA-7B6A-94AB-7098-D074A5F82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4" r="65987"/>
          <a:stretch/>
        </p:blipFill>
        <p:spPr bwMode="auto">
          <a:xfrm>
            <a:off x="4352165" y="195943"/>
            <a:ext cx="3418413" cy="4751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4544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6413389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Round Robin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41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pt-BR" sz="1800" dirty="0"/>
              <a:t>Percorre a fila atribuindo um quantum a cada processo.</a:t>
            </a:r>
          </a:p>
          <a:p>
            <a:pPr marL="0" lvl="0" indent="-241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pt-BR" sz="1800" dirty="0"/>
              <a:t>Após executar seu quantum o processo retorna ao fim da fila.</a:t>
            </a: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704704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0E692B5-625A-E597-D7E2-D9B3288440C6}"/>
              </a:ext>
            </a:extLst>
          </p:cNvPr>
          <p:cNvGrpSpPr/>
          <p:nvPr/>
        </p:nvGrpSpPr>
        <p:grpSpPr>
          <a:xfrm>
            <a:off x="2638431" y="1925873"/>
            <a:ext cx="3123664" cy="2753827"/>
            <a:chOff x="2409832" y="1850269"/>
            <a:chExt cx="3123664" cy="2753827"/>
          </a:xfrm>
        </p:grpSpPr>
        <p:grpSp>
          <p:nvGrpSpPr>
            <p:cNvPr id="3" name="Google Shape;8982;p81">
              <a:extLst>
                <a:ext uri="{FF2B5EF4-FFF2-40B4-BE49-F238E27FC236}">
                  <a16:creationId xmlns:a16="http://schemas.microsoft.com/office/drawing/2014/main" id="{54686F68-86B8-560E-C6E5-3C7AF2D46646}"/>
                </a:ext>
              </a:extLst>
            </p:cNvPr>
            <p:cNvGrpSpPr/>
            <p:nvPr/>
          </p:nvGrpSpPr>
          <p:grpSpPr>
            <a:xfrm>
              <a:off x="2410245" y="1850269"/>
              <a:ext cx="2956418" cy="2753827"/>
              <a:chOff x="2565073" y="2075876"/>
              <a:chExt cx="672483" cy="672517"/>
            </a:xfrm>
          </p:grpSpPr>
          <p:sp>
            <p:nvSpPr>
              <p:cNvPr id="10" name="Google Shape;8983;p81">
                <a:extLst>
                  <a:ext uri="{FF2B5EF4-FFF2-40B4-BE49-F238E27FC236}">
                    <a16:creationId xmlns:a16="http://schemas.microsoft.com/office/drawing/2014/main" id="{FD834698-D482-FAEC-A30A-424ECFF0D4B9}"/>
                  </a:ext>
                </a:extLst>
              </p:cNvPr>
              <p:cNvSpPr/>
              <p:nvPr/>
            </p:nvSpPr>
            <p:spPr>
              <a:xfrm>
                <a:off x="2642193" y="2530650"/>
                <a:ext cx="419588" cy="217743"/>
              </a:xfrm>
              <a:custGeom>
                <a:avLst/>
                <a:gdLst/>
                <a:ahLst/>
                <a:cxnLst/>
                <a:rect l="l" t="t" r="r" b="b"/>
                <a:pathLst>
                  <a:path w="130611" h="67780" extrusionOk="0">
                    <a:moveTo>
                      <a:pt x="28498" y="0"/>
                    </a:moveTo>
                    <a:cubicBezTo>
                      <a:pt x="24484" y="0"/>
                      <a:pt x="20456" y="1023"/>
                      <a:pt x="16802" y="3132"/>
                    </a:cubicBezTo>
                    <a:lnTo>
                      <a:pt x="16191" y="3487"/>
                    </a:lnTo>
                    <a:cubicBezTo>
                      <a:pt x="1795" y="11796"/>
                      <a:pt x="1" y="31826"/>
                      <a:pt x="12628" y="42639"/>
                    </a:cubicBezTo>
                    <a:cubicBezTo>
                      <a:pt x="28340" y="56094"/>
                      <a:pt x="48088" y="64970"/>
                      <a:pt x="69808" y="67207"/>
                    </a:cubicBezTo>
                    <a:cubicBezTo>
                      <a:pt x="70015" y="67227"/>
                      <a:pt x="70217" y="67252"/>
                      <a:pt x="70419" y="67271"/>
                    </a:cubicBezTo>
                    <a:cubicBezTo>
                      <a:pt x="70804" y="67306"/>
                      <a:pt x="71188" y="67345"/>
                      <a:pt x="71572" y="67375"/>
                    </a:cubicBezTo>
                    <a:cubicBezTo>
                      <a:pt x="72080" y="67419"/>
                      <a:pt x="72588" y="67464"/>
                      <a:pt x="73100" y="67498"/>
                    </a:cubicBezTo>
                    <a:lnTo>
                      <a:pt x="73440" y="67523"/>
                    </a:lnTo>
                    <a:cubicBezTo>
                      <a:pt x="75877" y="67694"/>
                      <a:pt x="78323" y="67780"/>
                      <a:pt x="80773" y="67780"/>
                    </a:cubicBezTo>
                    <a:cubicBezTo>
                      <a:pt x="97672" y="67780"/>
                      <a:pt x="114788" y="63683"/>
                      <a:pt x="130611" y="55083"/>
                    </a:cubicBezTo>
                    <a:lnTo>
                      <a:pt x="106348" y="13068"/>
                    </a:lnTo>
                    <a:cubicBezTo>
                      <a:pt x="98422" y="17162"/>
                      <a:pt x="89641" y="19287"/>
                      <a:pt x="80747" y="19287"/>
                    </a:cubicBezTo>
                    <a:cubicBezTo>
                      <a:pt x="79675" y="19287"/>
                      <a:pt x="78601" y="19256"/>
                      <a:pt x="77526" y="19194"/>
                    </a:cubicBezTo>
                    <a:cubicBezTo>
                      <a:pt x="77220" y="19174"/>
                      <a:pt x="76910" y="19149"/>
                      <a:pt x="76599" y="19130"/>
                    </a:cubicBezTo>
                    <a:cubicBezTo>
                      <a:pt x="76072" y="19090"/>
                      <a:pt x="75545" y="19051"/>
                      <a:pt x="75017" y="18997"/>
                    </a:cubicBezTo>
                    <a:cubicBezTo>
                      <a:pt x="74943" y="18992"/>
                      <a:pt x="74865" y="18982"/>
                      <a:pt x="74791" y="18972"/>
                    </a:cubicBezTo>
                    <a:cubicBezTo>
                      <a:pt x="73347" y="18819"/>
                      <a:pt x="71908" y="18612"/>
                      <a:pt x="70478" y="18351"/>
                    </a:cubicBezTo>
                    <a:cubicBezTo>
                      <a:pt x="70409" y="18336"/>
                      <a:pt x="70340" y="18331"/>
                      <a:pt x="70266" y="18317"/>
                    </a:cubicBezTo>
                    <a:cubicBezTo>
                      <a:pt x="60646" y="16518"/>
                      <a:pt x="51666" y="12220"/>
                      <a:pt x="44224" y="5857"/>
                    </a:cubicBezTo>
                    <a:cubicBezTo>
                      <a:pt x="39725" y="2011"/>
                      <a:pt x="34125" y="0"/>
                      <a:pt x="28498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984;p81">
                <a:extLst>
                  <a:ext uri="{FF2B5EF4-FFF2-40B4-BE49-F238E27FC236}">
                    <a16:creationId xmlns:a16="http://schemas.microsoft.com/office/drawing/2014/main" id="{6FFBBE05-2732-2EE0-4C9F-423493FCC9F7}"/>
                  </a:ext>
                </a:extLst>
              </p:cNvPr>
              <p:cNvSpPr/>
              <p:nvPr/>
            </p:nvSpPr>
            <p:spPr>
              <a:xfrm>
                <a:off x="2910083" y="2420918"/>
                <a:ext cx="327379" cy="312727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47" extrusionOk="0">
                    <a:moveTo>
                      <a:pt x="53377" y="1"/>
                    </a:moveTo>
                    <a:cubicBezTo>
                      <a:pt x="52884" y="9843"/>
                      <a:pt x="49823" y="19390"/>
                      <a:pt x="44495" y="27689"/>
                    </a:cubicBezTo>
                    <a:lnTo>
                      <a:pt x="44490" y="27684"/>
                    </a:lnTo>
                    <a:cubicBezTo>
                      <a:pt x="37847" y="37980"/>
                      <a:pt x="27936" y="45964"/>
                      <a:pt x="16216" y="50163"/>
                    </a:cubicBezTo>
                    <a:cubicBezTo>
                      <a:pt x="6521" y="53638"/>
                      <a:pt x="1" y="62746"/>
                      <a:pt x="1" y="73041"/>
                    </a:cubicBezTo>
                    <a:cubicBezTo>
                      <a:pt x="1" y="86873"/>
                      <a:pt x="11336" y="97347"/>
                      <a:pt x="24173" y="97347"/>
                    </a:cubicBezTo>
                    <a:cubicBezTo>
                      <a:pt x="26820" y="97347"/>
                      <a:pt x="29530" y="96902"/>
                      <a:pt x="32219" y="95949"/>
                    </a:cubicBezTo>
                    <a:cubicBezTo>
                      <a:pt x="49306" y="89897"/>
                      <a:pt x="64347" y="79537"/>
                      <a:pt x="76048" y="66171"/>
                    </a:cubicBezTo>
                    <a:cubicBezTo>
                      <a:pt x="76329" y="65870"/>
                      <a:pt x="76609" y="65570"/>
                      <a:pt x="76881" y="65254"/>
                    </a:cubicBezTo>
                    <a:cubicBezTo>
                      <a:pt x="92548" y="46905"/>
                      <a:pt x="101267" y="23751"/>
                      <a:pt x="101907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985;p81">
                <a:extLst>
                  <a:ext uri="{FF2B5EF4-FFF2-40B4-BE49-F238E27FC236}">
                    <a16:creationId xmlns:a16="http://schemas.microsoft.com/office/drawing/2014/main" id="{C15C937A-0C81-BBCF-841F-60DFCC55E376}"/>
                  </a:ext>
                </a:extLst>
              </p:cNvPr>
              <p:cNvSpPr/>
              <p:nvPr/>
            </p:nvSpPr>
            <p:spPr>
              <a:xfrm>
                <a:off x="2999034" y="2125384"/>
                <a:ext cx="238522" cy="411351"/>
              </a:xfrm>
              <a:custGeom>
                <a:avLst/>
                <a:gdLst/>
                <a:ahLst/>
                <a:cxnLst/>
                <a:rect l="l" t="t" r="r" b="b"/>
                <a:pathLst>
                  <a:path w="74248" h="128047" extrusionOk="0">
                    <a:moveTo>
                      <a:pt x="24273" y="0"/>
                    </a:moveTo>
                    <a:lnTo>
                      <a:pt x="0" y="42036"/>
                    </a:lnTo>
                    <a:cubicBezTo>
                      <a:pt x="7521" y="46866"/>
                      <a:pt x="13775" y="53430"/>
                      <a:pt x="18236" y="61173"/>
                    </a:cubicBezTo>
                    <a:cubicBezTo>
                      <a:pt x="18694" y="61966"/>
                      <a:pt x="19128" y="62765"/>
                      <a:pt x="19542" y="63573"/>
                    </a:cubicBezTo>
                    <a:cubicBezTo>
                      <a:pt x="19601" y="63696"/>
                      <a:pt x="19665" y="63829"/>
                      <a:pt x="19729" y="63953"/>
                    </a:cubicBezTo>
                    <a:cubicBezTo>
                      <a:pt x="19970" y="64426"/>
                      <a:pt x="20202" y="64904"/>
                      <a:pt x="20429" y="65382"/>
                    </a:cubicBezTo>
                    <a:cubicBezTo>
                      <a:pt x="20557" y="65658"/>
                      <a:pt x="20685" y="65929"/>
                      <a:pt x="20808" y="66210"/>
                    </a:cubicBezTo>
                    <a:cubicBezTo>
                      <a:pt x="21079" y="66806"/>
                      <a:pt x="21346" y="67408"/>
                      <a:pt x="21592" y="68014"/>
                    </a:cubicBezTo>
                    <a:cubicBezTo>
                      <a:pt x="21676" y="68226"/>
                      <a:pt x="21755" y="68433"/>
                      <a:pt x="21838" y="68645"/>
                    </a:cubicBezTo>
                    <a:cubicBezTo>
                      <a:pt x="22036" y="69142"/>
                      <a:pt x="22223" y="69645"/>
                      <a:pt x="22405" y="70148"/>
                    </a:cubicBezTo>
                    <a:cubicBezTo>
                      <a:pt x="25816" y="79561"/>
                      <a:pt x="26649" y="89714"/>
                      <a:pt x="24815" y="99561"/>
                    </a:cubicBezTo>
                    <a:cubicBezTo>
                      <a:pt x="22952" y="109586"/>
                      <a:pt x="27738" y="119679"/>
                      <a:pt x="36570" y="124780"/>
                    </a:cubicBezTo>
                    <a:cubicBezTo>
                      <a:pt x="40441" y="127014"/>
                      <a:pt x="44590" y="128047"/>
                      <a:pt x="48651" y="128047"/>
                    </a:cubicBezTo>
                    <a:cubicBezTo>
                      <a:pt x="59837" y="128047"/>
                      <a:pt x="70356" y="120215"/>
                      <a:pt x="72558" y="108102"/>
                    </a:cubicBezTo>
                    <a:cubicBezTo>
                      <a:pt x="73686" y="101887"/>
                      <a:pt x="74248" y="95579"/>
                      <a:pt x="74248" y="89261"/>
                    </a:cubicBezTo>
                    <a:cubicBezTo>
                      <a:pt x="74243" y="71168"/>
                      <a:pt x="69655" y="54150"/>
                      <a:pt x="61577" y="39305"/>
                    </a:cubicBezTo>
                    <a:lnTo>
                      <a:pt x="61557" y="39315"/>
                    </a:lnTo>
                    <a:cubicBezTo>
                      <a:pt x="61123" y="38517"/>
                      <a:pt x="60680" y="37723"/>
                      <a:pt x="60222" y="36930"/>
                    </a:cubicBezTo>
                    <a:cubicBezTo>
                      <a:pt x="51178" y="21262"/>
                      <a:pt x="38694" y="8818"/>
                      <a:pt x="24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986;p81">
                <a:extLst>
                  <a:ext uri="{FF2B5EF4-FFF2-40B4-BE49-F238E27FC236}">
                    <a16:creationId xmlns:a16="http://schemas.microsoft.com/office/drawing/2014/main" id="{1C1DD3D8-92F1-64FC-FAE4-4E4373A5000E}"/>
                  </a:ext>
                </a:extLst>
              </p:cNvPr>
              <p:cNvSpPr/>
              <p:nvPr/>
            </p:nvSpPr>
            <p:spPr>
              <a:xfrm>
                <a:off x="2740849" y="2075876"/>
                <a:ext cx="419604" cy="217734"/>
              </a:xfrm>
              <a:custGeom>
                <a:avLst/>
                <a:gdLst/>
                <a:ahLst/>
                <a:cxnLst/>
                <a:rect l="l" t="t" r="r" b="b"/>
                <a:pathLst>
                  <a:path w="130616" h="67777" extrusionOk="0">
                    <a:moveTo>
                      <a:pt x="49853" y="1"/>
                    </a:moveTo>
                    <a:cubicBezTo>
                      <a:pt x="32949" y="1"/>
                      <a:pt x="15828" y="4093"/>
                      <a:pt x="0" y="12696"/>
                    </a:cubicBezTo>
                    <a:lnTo>
                      <a:pt x="24263" y="54711"/>
                    </a:lnTo>
                    <a:cubicBezTo>
                      <a:pt x="32189" y="50621"/>
                      <a:pt x="40970" y="48497"/>
                      <a:pt x="49860" y="48497"/>
                    </a:cubicBezTo>
                    <a:cubicBezTo>
                      <a:pt x="50932" y="48497"/>
                      <a:pt x="52006" y="48528"/>
                      <a:pt x="53080" y="48590"/>
                    </a:cubicBezTo>
                    <a:cubicBezTo>
                      <a:pt x="53391" y="48605"/>
                      <a:pt x="53701" y="48630"/>
                      <a:pt x="54012" y="48649"/>
                    </a:cubicBezTo>
                    <a:cubicBezTo>
                      <a:pt x="54539" y="48689"/>
                      <a:pt x="55066" y="48728"/>
                      <a:pt x="55594" y="48782"/>
                    </a:cubicBezTo>
                    <a:cubicBezTo>
                      <a:pt x="55668" y="48792"/>
                      <a:pt x="55746" y="48802"/>
                      <a:pt x="55820" y="48807"/>
                    </a:cubicBezTo>
                    <a:cubicBezTo>
                      <a:pt x="57264" y="48960"/>
                      <a:pt x="58704" y="49172"/>
                      <a:pt x="60133" y="49433"/>
                    </a:cubicBezTo>
                    <a:cubicBezTo>
                      <a:pt x="60202" y="49448"/>
                      <a:pt x="60271" y="49453"/>
                      <a:pt x="60345" y="49462"/>
                    </a:cubicBezTo>
                    <a:cubicBezTo>
                      <a:pt x="69965" y="51266"/>
                      <a:pt x="78945" y="55564"/>
                      <a:pt x="86387" y="61927"/>
                    </a:cubicBezTo>
                    <a:cubicBezTo>
                      <a:pt x="90886" y="65767"/>
                      <a:pt x="96484" y="67777"/>
                      <a:pt x="102111" y="67777"/>
                    </a:cubicBezTo>
                    <a:cubicBezTo>
                      <a:pt x="106125" y="67777"/>
                      <a:pt x="110154" y="66754"/>
                      <a:pt x="113809" y="64642"/>
                    </a:cubicBezTo>
                    <a:lnTo>
                      <a:pt x="114420" y="64292"/>
                    </a:lnTo>
                    <a:cubicBezTo>
                      <a:pt x="128816" y="55983"/>
                      <a:pt x="130615" y="35958"/>
                      <a:pt x="117988" y="25140"/>
                    </a:cubicBezTo>
                    <a:cubicBezTo>
                      <a:pt x="102271" y="11685"/>
                      <a:pt x="82523" y="2809"/>
                      <a:pt x="60803" y="572"/>
                    </a:cubicBezTo>
                    <a:cubicBezTo>
                      <a:pt x="60596" y="552"/>
                      <a:pt x="60394" y="532"/>
                      <a:pt x="60192" y="513"/>
                    </a:cubicBezTo>
                    <a:cubicBezTo>
                      <a:pt x="59808" y="473"/>
                      <a:pt x="59423" y="439"/>
                      <a:pt x="59039" y="404"/>
                    </a:cubicBezTo>
                    <a:cubicBezTo>
                      <a:pt x="58531" y="360"/>
                      <a:pt x="58023" y="320"/>
                      <a:pt x="57511" y="281"/>
                    </a:cubicBezTo>
                    <a:lnTo>
                      <a:pt x="57171" y="256"/>
                    </a:lnTo>
                    <a:cubicBezTo>
                      <a:pt x="54739" y="86"/>
                      <a:pt x="52298" y="1"/>
                      <a:pt x="4985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8987;p81">
                <a:extLst>
                  <a:ext uri="{FF2B5EF4-FFF2-40B4-BE49-F238E27FC236}">
                    <a16:creationId xmlns:a16="http://schemas.microsoft.com/office/drawing/2014/main" id="{DCF9FA1D-1E7B-F7C2-A17B-3C6065F3AD58}"/>
                  </a:ext>
                </a:extLst>
              </p:cNvPr>
              <p:cNvSpPr/>
              <p:nvPr/>
            </p:nvSpPr>
            <p:spPr>
              <a:xfrm>
                <a:off x="2565167" y="2090625"/>
                <a:ext cx="327379" cy="312740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51" extrusionOk="0">
                    <a:moveTo>
                      <a:pt x="77732" y="1"/>
                    </a:moveTo>
                    <a:cubicBezTo>
                      <a:pt x="75086" y="1"/>
                      <a:pt x="72377" y="446"/>
                      <a:pt x="69690" y="1397"/>
                    </a:cubicBezTo>
                    <a:cubicBezTo>
                      <a:pt x="52607" y="7449"/>
                      <a:pt x="37561" y="17814"/>
                      <a:pt x="25865" y="31175"/>
                    </a:cubicBezTo>
                    <a:cubicBezTo>
                      <a:pt x="25580" y="31476"/>
                      <a:pt x="25299" y="31776"/>
                      <a:pt x="25028" y="32097"/>
                    </a:cubicBezTo>
                    <a:cubicBezTo>
                      <a:pt x="9365" y="50441"/>
                      <a:pt x="646" y="73600"/>
                      <a:pt x="1" y="97350"/>
                    </a:cubicBezTo>
                    <a:lnTo>
                      <a:pt x="48536" y="97350"/>
                    </a:lnTo>
                    <a:cubicBezTo>
                      <a:pt x="49024" y="87503"/>
                      <a:pt x="52085" y="77956"/>
                      <a:pt x="57413" y="69662"/>
                    </a:cubicBezTo>
                    <a:lnTo>
                      <a:pt x="57418" y="69662"/>
                    </a:lnTo>
                    <a:cubicBezTo>
                      <a:pt x="64061" y="59371"/>
                      <a:pt x="73977" y="51382"/>
                      <a:pt x="85697" y="47183"/>
                    </a:cubicBezTo>
                    <a:cubicBezTo>
                      <a:pt x="95382" y="43708"/>
                      <a:pt x="101907" y="34605"/>
                      <a:pt x="101907" y="24310"/>
                    </a:cubicBezTo>
                    <a:cubicBezTo>
                      <a:pt x="101907" y="10473"/>
                      <a:pt x="90570" y="1"/>
                      <a:pt x="77732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8988;p81">
                <a:extLst>
                  <a:ext uri="{FF2B5EF4-FFF2-40B4-BE49-F238E27FC236}">
                    <a16:creationId xmlns:a16="http://schemas.microsoft.com/office/drawing/2014/main" id="{64BC3B15-2406-1D0A-F89D-FAF4D0C43CF7}"/>
                  </a:ext>
                </a:extLst>
              </p:cNvPr>
              <p:cNvSpPr/>
              <p:nvPr/>
            </p:nvSpPr>
            <p:spPr>
              <a:xfrm>
                <a:off x="2565073" y="2287538"/>
                <a:ext cx="218572" cy="409555"/>
              </a:xfrm>
              <a:custGeom>
                <a:avLst/>
                <a:gdLst/>
                <a:ahLst/>
                <a:cxnLst/>
                <a:rect l="l" t="t" r="r" b="b"/>
                <a:pathLst>
                  <a:path w="68038" h="127488" extrusionOk="0">
                    <a:moveTo>
                      <a:pt x="25598" y="0"/>
                    </a:moveTo>
                    <a:cubicBezTo>
                      <a:pt x="14413" y="0"/>
                      <a:pt x="3897" y="7831"/>
                      <a:pt x="1695" y="19943"/>
                    </a:cubicBezTo>
                    <a:cubicBezTo>
                      <a:pt x="567" y="26163"/>
                      <a:pt x="0" y="32466"/>
                      <a:pt x="5" y="38785"/>
                    </a:cubicBezTo>
                    <a:cubicBezTo>
                      <a:pt x="5" y="56877"/>
                      <a:pt x="4598" y="73900"/>
                      <a:pt x="12676" y="88745"/>
                    </a:cubicBezTo>
                    <a:lnTo>
                      <a:pt x="12696" y="88735"/>
                    </a:lnTo>
                    <a:cubicBezTo>
                      <a:pt x="13125" y="89533"/>
                      <a:pt x="13568" y="90327"/>
                      <a:pt x="14027" y="91120"/>
                    </a:cubicBezTo>
                    <a:cubicBezTo>
                      <a:pt x="22888" y="106463"/>
                      <a:pt x="35052" y="118705"/>
                      <a:pt x="49093" y="127488"/>
                    </a:cubicBezTo>
                    <a:cubicBezTo>
                      <a:pt x="44721" y="124742"/>
                      <a:pt x="40552" y="121677"/>
                      <a:pt x="36634" y="118316"/>
                    </a:cubicBezTo>
                    <a:cubicBezTo>
                      <a:pt x="24002" y="107503"/>
                      <a:pt x="25801" y="87473"/>
                      <a:pt x="40197" y="79164"/>
                    </a:cubicBezTo>
                    <a:lnTo>
                      <a:pt x="40808" y="78809"/>
                    </a:lnTo>
                    <a:cubicBezTo>
                      <a:pt x="44459" y="76702"/>
                      <a:pt x="48483" y="75681"/>
                      <a:pt x="52492" y="75681"/>
                    </a:cubicBezTo>
                    <a:cubicBezTo>
                      <a:pt x="58042" y="75681"/>
                      <a:pt x="63566" y="77637"/>
                      <a:pt x="68038" y="81377"/>
                    </a:cubicBezTo>
                    <a:cubicBezTo>
                      <a:pt x="63238" y="77256"/>
                      <a:pt x="59172" y="72353"/>
                      <a:pt x="56017" y="66877"/>
                    </a:cubicBezTo>
                    <a:cubicBezTo>
                      <a:pt x="55559" y="66083"/>
                      <a:pt x="55120" y="65280"/>
                      <a:pt x="54706" y="64472"/>
                    </a:cubicBezTo>
                    <a:cubicBezTo>
                      <a:pt x="54647" y="64349"/>
                      <a:pt x="54583" y="64221"/>
                      <a:pt x="54519" y="64092"/>
                    </a:cubicBezTo>
                    <a:cubicBezTo>
                      <a:pt x="54278" y="63619"/>
                      <a:pt x="54046" y="63141"/>
                      <a:pt x="53824" y="62663"/>
                    </a:cubicBezTo>
                    <a:cubicBezTo>
                      <a:pt x="53691" y="62392"/>
                      <a:pt x="53568" y="62116"/>
                      <a:pt x="53440" y="61840"/>
                    </a:cubicBezTo>
                    <a:cubicBezTo>
                      <a:pt x="53169" y="61239"/>
                      <a:pt x="52907" y="60637"/>
                      <a:pt x="52656" y="60031"/>
                    </a:cubicBezTo>
                    <a:cubicBezTo>
                      <a:pt x="52572" y="59824"/>
                      <a:pt x="52493" y="59612"/>
                      <a:pt x="52410" y="59400"/>
                    </a:cubicBezTo>
                    <a:cubicBezTo>
                      <a:pt x="52217" y="58903"/>
                      <a:pt x="52025" y="58400"/>
                      <a:pt x="51843" y="57902"/>
                    </a:cubicBezTo>
                    <a:cubicBezTo>
                      <a:pt x="48437" y="48484"/>
                      <a:pt x="47604" y="38331"/>
                      <a:pt x="49433" y="28484"/>
                    </a:cubicBezTo>
                    <a:cubicBezTo>
                      <a:pt x="51301" y="18459"/>
                      <a:pt x="46515" y="8366"/>
                      <a:pt x="37683" y="3270"/>
                    </a:cubicBezTo>
                    <a:cubicBezTo>
                      <a:pt x="33811" y="1033"/>
                      <a:pt x="29660" y="0"/>
                      <a:pt x="2559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AA8E738-0C4B-400B-D9E8-804CE8409BC1}"/>
                </a:ext>
              </a:extLst>
            </p:cNvPr>
            <p:cNvSpPr txBox="1"/>
            <p:nvPr/>
          </p:nvSpPr>
          <p:spPr>
            <a:xfrm>
              <a:off x="2749285" y="2296058"/>
              <a:ext cx="843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tx1"/>
                  </a:solidFill>
                  <a:latin typeface="Exo" panose="020B0604020202020204" charset="0"/>
                </a:rPr>
                <a:t>Proc1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E51E5B3-5E5C-7339-1EB4-2CB3FB3BE862}"/>
                </a:ext>
              </a:extLst>
            </p:cNvPr>
            <p:cNvSpPr txBox="1"/>
            <p:nvPr/>
          </p:nvSpPr>
          <p:spPr>
            <a:xfrm>
              <a:off x="3954451" y="2159122"/>
              <a:ext cx="843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tx1"/>
                  </a:solidFill>
                  <a:latin typeface="Exo" panose="020B0604020202020204" charset="0"/>
                </a:rPr>
                <a:t>Proc2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393AB71-9434-B017-7D01-5F0E42BA1DA0}"/>
                </a:ext>
              </a:extLst>
            </p:cNvPr>
            <p:cNvSpPr txBox="1"/>
            <p:nvPr/>
          </p:nvSpPr>
          <p:spPr>
            <a:xfrm>
              <a:off x="4690495" y="2930226"/>
              <a:ext cx="843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tx1"/>
                  </a:solidFill>
                  <a:latin typeface="Exo" panose="020B0604020202020204" charset="0"/>
                </a:rPr>
                <a:t>Proc3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CC5CA26-BAD9-B7FE-61E5-E20720B60515}"/>
                </a:ext>
              </a:extLst>
            </p:cNvPr>
            <p:cNvSpPr txBox="1"/>
            <p:nvPr/>
          </p:nvSpPr>
          <p:spPr>
            <a:xfrm>
              <a:off x="4316228" y="3886217"/>
              <a:ext cx="843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tx1"/>
                  </a:solidFill>
                  <a:latin typeface="Exo" panose="020B0604020202020204" charset="0"/>
                </a:rPr>
                <a:t>Proc4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CEFEAEC-7022-9D10-012F-B517A62EBE0C}"/>
                </a:ext>
              </a:extLst>
            </p:cNvPr>
            <p:cNvSpPr txBox="1"/>
            <p:nvPr/>
          </p:nvSpPr>
          <p:spPr>
            <a:xfrm>
              <a:off x="3170785" y="4080598"/>
              <a:ext cx="843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tx1"/>
                  </a:solidFill>
                  <a:latin typeface="Exo" panose="020B0604020202020204" charset="0"/>
                </a:rPr>
                <a:t>Proc5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D4BF5CC8-D515-40D8-923E-38392F37540D}"/>
                </a:ext>
              </a:extLst>
            </p:cNvPr>
            <p:cNvSpPr txBox="1"/>
            <p:nvPr/>
          </p:nvSpPr>
          <p:spPr>
            <a:xfrm>
              <a:off x="2409832" y="3199009"/>
              <a:ext cx="843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tx1"/>
                  </a:solidFill>
                  <a:latin typeface="Exo" panose="020B0604020202020204" charset="0"/>
                </a:rPr>
                <a:t>Proc6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979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786E9-1F1C-4D69-278F-BAE24A515754}"/>
              </a:ext>
            </a:extLst>
          </p:cNvPr>
          <p:cNvSpPr txBox="1">
            <a:spLocks/>
          </p:cNvSpPr>
          <p:nvPr/>
        </p:nvSpPr>
        <p:spPr>
          <a:xfrm>
            <a:off x="713101" y="748294"/>
            <a:ext cx="7391493" cy="196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endParaRPr lang="pt-BR" sz="1800" dirty="0"/>
          </a:p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Implementado dentro da função </a:t>
            </a:r>
            <a:r>
              <a:rPr lang="pt-BR" sz="1800" dirty="0" err="1"/>
              <a:t>waitingtime</a:t>
            </a:r>
            <a:endParaRPr lang="pt-BR" sz="1800" dirty="0"/>
          </a:p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Quantum de 2 u.t.</a:t>
            </a:r>
          </a:p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Laço do-</a:t>
            </a:r>
            <a:r>
              <a:rPr lang="pt-BR" sz="1800" dirty="0" err="1"/>
              <a:t>while</a:t>
            </a:r>
            <a:r>
              <a:rPr lang="pt-BR" sz="1800" dirty="0"/>
              <a:t> ocorre enquanto ainda houver processos não concluídos.</a:t>
            </a:r>
          </a:p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Laço for percorre todos os processos dando o quantum de tempo a cada um.</a:t>
            </a:r>
          </a:p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endParaRPr lang="pt-BR" sz="1800" dirty="0"/>
          </a:p>
        </p:txBody>
      </p:sp>
      <p:sp>
        <p:nvSpPr>
          <p:cNvPr id="5" name="Google Shape;2724;p34">
            <a:extLst>
              <a:ext uri="{FF2B5EF4-FFF2-40B4-BE49-F238E27FC236}">
                <a16:creationId xmlns:a16="http://schemas.microsoft.com/office/drawing/2014/main" id="{83078D0D-0D2E-FD16-826F-99A79417E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1" y="297336"/>
            <a:ext cx="7248345" cy="668674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RR</a:t>
            </a:r>
            <a:endParaRPr sz="2800" dirty="0">
              <a:solidFill>
                <a:schemeClr val="accent2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508A8B9-A4F6-55D5-E9A3-36B60AC26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631" y="2413032"/>
            <a:ext cx="5726249" cy="24331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6618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724;p34">
            <a:extLst>
              <a:ext uri="{FF2B5EF4-FFF2-40B4-BE49-F238E27FC236}">
                <a16:creationId xmlns:a16="http://schemas.microsoft.com/office/drawing/2014/main" id="{83078D0D-0D2E-FD16-826F-99A79417E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3115" y="663640"/>
            <a:ext cx="2980270" cy="970739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RR</a:t>
            </a:r>
            <a:br>
              <a:rPr lang="en" sz="2800" dirty="0"/>
            </a:br>
            <a:r>
              <a:rPr lang="en" sz="2800" dirty="0"/>
              <a:t>Teste</a:t>
            </a:r>
            <a:endParaRPr sz="2800" dirty="0">
              <a:solidFill>
                <a:schemeClr val="accent2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5F5050-CABB-F771-B0A9-A752F7DAA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2" r="72206"/>
          <a:stretch/>
        </p:blipFill>
        <p:spPr bwMode="auto">
          <a:xfrm>
            <a:off x="4899378" y="166052"/>
            <a:ext cx="2821507" cy="4781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649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6413389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Escalonador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41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pt-BR" sz="1800" dirty="0"/>
              <a:t>Controla o acesso dos processos à CPU;</a:t>
            </a:r>
          </a:p>
          <a:p>
            <a:pPr marL="0" lvl="0" indent="-241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pt-BR" sz="1800" dirty="0"/>
              <a:t>O que causa essa necessidade:</a:t>
            </a:r>
          </a:p>
          <a:p>
            <a:pPr marL="501750" lvl="1" indent="-285750" algn="just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pt-BR" sz="1800" dirty="0"/>
              <a:t>Alta demanda da CPU;</a:t>
            </a:r>
          </a:p>
          <a:p>
            <a:pPr marL="501750" lvl="1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pt-BR" sz="1800" dirty="0"/>
              <a:t>Possibilidade de priorizar processos;</a:t>
            </a:r>
          </a:p>
          <a:p>
            <a:pPr marL="501750" lvl="1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pt-BR" sz="1800" dirty="0"/>
              <a:t>Necessário coordenar processos em sistemas multitarefas;</a:t>
            </a:r>
          </a:p>
          <a:p>
            <a:pPr marL="0" lvl="0" indent="-241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pt-BR" sz="1800" dirty="0"/>
              <a:t>Algoritmos explorados nesse trabalho:</a:t>
            </a:r>
          </a:p>
          <a:p>
            <a:pPr marL="5589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pt-BR" sz="2000" dirty="0" err="1"/>
              <a:t>Shortest</a:t>
            </a:r>
            <a:r>
              <a:rPr lang="pt-BR" sz="2000" dirty="0"/>
              <a:t> </a:t>
            </a:r>
            <a:r>
              <a:rPr lang="pt-BR" sz="2000" dirty="0" err="1"/>
              <a:t>Job</a:t>
            </a:r>
            <a:r>
              <a:rPr lang="pt-BR" sz="2000" dirty="0"/>
              <a:t> </a:t>
            </a:r>
            <a:r>
              <a:rPr lang="pt-BR" sz="2000" dirty="0" err="1"/>
              <a:t>First</a:t>
            </a:r>
            <a:r>
              <a:rPr lang="pt-BR" sz="2000" dirty="0"/>
              <a:t> (SJF)</a:t>
            </a:r>
          </a:p>
          <a:p>
            <a:pPr marL="5589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pt-BR" sz="2000" dirty="0" err="1"/>
              <a:t>Shortest</a:t>
            </a:r>
            <a:r>
              <a:rPr lang="pt-BR" sz="2000" dirty="0"/>
              <a:t> </a:t>
            </a:r>
            <a:r>
              <a:rPr lang="pt-BR" sz="2000" dirty="0" err="1"/>
              <a:t>Remaining</a:t>
            </a:r>
            <a:r>
              <a:rPr lang="pt-BR" sz="2000" dirty="0"/>
              <a:t> Time </a:t>
            </a:r>
            <a:r>
              <a:rPr lang="pt-BR" sz="2000" dirty="0" err="1"/>
              <a:t>First</a:t>
            </a:r>
            <a:r>
              <a:rPr lang="pt-BR" sz="2000" dirty="0"/>
              <a:t> (SRTF)</a:t>
            </a:r>
          </a:p>
          <a:p>
            <a:pPr marL="5589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pt-BR" sz="2000" dirty="0"/>
              <a:t>Round Robin (RR)</a:t>
            </a:r>
          </a:p>
          <a:p>
            <a:pPr marL="5589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pt-BR" sz="2000" dirty="0"/>
              <a:t>Prioridades(fixa)</a:t>
            </a:r>
          </a:p>
          <a:p>
            <a:pPr marL="216000" lvl="1" indent="0">
              <a:buClr>
                <a:schemeClr val="accent2"/>
              </a:buClr>
              <a:buNone/>
            </a:pPr>
            <a:endParaRPr lang="pt-BR" sz="1800" dirty="0"/>
          </a:p>
          <a:p>
            <a:pPr marL="216000" lvl="1" indent="0">
              <a:buClr>
                <a:schemeClr val="accent2"/>
              </a:buClr>
              <a:buNone/>
            </a:pPr>
            <a:endParaRPr lang="pt-BR" sz="1800" dirty="0"/>
          </a:p>
          <a:p>
            <a:pPr marL="0" lvl="0" indent="-241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endParaRPr lang="pt-BR" sz="1600" dirty="0"/>
          </a:p>
          <a:p>
            <a:pPr marL="0" lvl="0" indent="-241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endParaRPr lang="pt-BR" sz="16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pt-BR" sz="1600" dirty="0"/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704704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4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</a:t>
            </a:r>
            <a:r>
              <a:rPr lang="en">
                <a:solidFill>
                  <a:schemeClr val="accent2"/>
                </a:solidFill>
              </a:rPr>
              <a:t>ANALYSIS</a:t>
            </a:r>
            <a:r>
              <a:rPr lang="en"/>
              <a:t> TABLE</a:t>
            </a:r>
            <a:endParaRPr/>
          </a:p>
        </p:txBody>
      </p:sp>
      <p:graphicFrame>
        <p:nvGraphicFramePr>
          <p:cNvPr id="3436" name="Google Shape;3436;p49"/>
          <p:cNvGraphicFramePr/>
          <p:nvPr>
            <p:extLst>
              <p:ext uri="{D42A27DB-BD31-4B8C-83A1-F6EECF244321}">
                <p14:modId xmlns:p14="http://schemas.microsoft.com/office/powerpoint/2010/main" val="899622136"/>
              </p:ext>
            </p:extLst>
          </p:nvPr>
        </p:nvGraphicFramePr>
        <p:xfrm>
          <a:off x="1009788" y="1447526"/>
          <a:ext cx="6873350" cy="2888180"/>
        </p:xfrm>
        <a:graphic>
          <a:graphicData uri="http://schemas.openxmlformats.org/drawingml/2006/table">
            <a:tbl>
              <a:tblPr>
                <a:noFill/>
                <a:tableStyleId>{0F44C06B-1AFE-44A8-A136-5A777B092C13}</a:tableStyleId>
              </a:tblPr>
              <a:tblGrid>
                <a:gridCol w="138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800" b="1" i="0" u="none" strike="noStrike" cap="none" dirty="0">
                        <a:solidFill>
                          <a:schemeClr val="lt1"/>
                        </a:solidFill>
                        <a:latin typeface="PT Sans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SJF</a:t>
                      </a:r>
                      <a:endParaRPr sz="18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SRTF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Prioridades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RR</a:t>
                      </a:r>
                      <a:endParaRPr sz="1800" b="1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6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Espera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Media</a:t>
                      </a:r>
                    </a:p>
                  </a:txBody>
                  <a:tcPr marL="91425" marR="18287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Resposta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PT Sans"/>
                          <a:sym typeface="PT Sans"/>
                        </a:rPr>
                        <a:t>Media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18287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Taxes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18287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lt2"/>
                        </a:gs>
                        <a:gs pos="100000">
                          <a:schemeClr val="accent2"/>
                        </a:gs>
                      </a:gsLst>
                      <a:lin ang="26986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437" name="Google Shape;3437;p49"/>
          <p:cNvGrpSpPr/>
          <p:nvPr/>
        </p:nvGrpSpPr>
        <p:grpSpPr>
          <a:xfrm rot="-5400000">
            <a:off x="8110314" y="2450703"/>
            <a:ext cx="883262" cy="242091"/>
            <a:chOff x="2300350" y="2601250"/>
            <a:chExt cx="2275275" cy="623625"/>
          </a:xfrm>
        </p:grpSpPr>
        <p:sp>
          <p:nvSpPr>
            <p:cNvPr id="3438" name="Google Shape;3438;p4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49"/>
          <p:cNvGrpSpPr/>
          <p:nvPr/>
        </p:nvGrpSpPr>
        <p:grpSpPr>
          <a:xfrm>
            <a:off x="5343367" y="251416"/>
            <a:ext cx="1105976" cy="133969"/>
            <a:chOff x="8183182" y="663852"/>
            <a:chExt cx="1475028" cy="178673"/>
          </a:xfrm>
        </p:grpSpPr>
        <p:grpSp>
          <p:nvGrpSpPr>
            <p:cNvPr id="3445" name="Google Shape;3445;p4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46" name="Google Shape;3446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6" name="Google Shape;3456;p4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57" name="Google Shape;3457;p4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67" name="Google Shape;3467;p49"/>
          <p:cNvGrpSpPr/>
          <p:nvPr/>
        </p:nvGrpSpPr>
        <p:grpSpPr>
          <a:xfrm rot="5400000">
            <a:off x="4199250" y="4304299"/>
            <a:ext cx="98902" cy="553090"/>
            <a:chOff x="4898850" y="4820550"/>
            <a:chExt cx="98902" cy="553090"/>
          </a:xfrm>
        </p:grpSpPr>
        <p:sp>
          <p:nvSpPr>
            <p:cNvPr id="3468" name="Google Shape;3468;p4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3" name="Google Shape;3473;p49"/>
          <p:cNvGrpSpPr/>
          <p:nvPr/>
        </p:nvGrpSpPr>
        <p:grpSpPr>
          <a:xfrm>
            <a:off x="2909000" y="2353863"/>
            <a:ext cx="339253" cy="339253"/>
            <a:chOff x="2085525" y="4992125"/>
            <a:chExt cx="481825" cy="481825"/>
          </a:xfrm>
        </p:grpSpPr>
        <p:sp>
          <p:nvSpPr>
            <p:cNvPr id="3474" name="Google Shape;3474;p49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75" name="Google Shape;3475;p49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76" name="Google Shape;3476;p49"/>
          <p:cNvGrpSpPr/>
          <p:nvPr/>
        </p:nvGrpSpPr>
        <p:grpSpPr>
          <a:xfrm>
            <a:off x="2908995" y="3052007"/>
            <a:ext cx="339253" cy="339253"/>
            <a:chOff x="1492675" y="4992125"/>
            <a:chExt cx="481825" cy="481825"/>
          </a:xfrm>
        </p:grpSpPr>
        <p:sp>
          <p:nvSpPr>
            <p:cNvPr id="3477" name="Google Shape;3477;p4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78" name="Google Shape;3478;p4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79" name="Google Shape;3479;p49"/>
          <p:cNvGrpSpPr/>
          <p:nvPr/>
        </p:nvGrpSpPr>
        <p:grpSpPr>
          <a:xfrm>
            <a:off x="2908999" y="3739132"/>
            <a:ext cx="339253" cy="339253"/>
            <a:chOff x="2085525" y="4992125"/>
            <a:chExt cx="481825" cy="481825"/>
          </a:xfrm>
        </p:grpSpPr>
        <p:sp>
          <p:nvSpPr>
            <p:cNvPr id="3480" name="Google Shape;3480;p49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81" name="Google Shape;3481;p49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82" name="Google Shape;3482;p49"/>
          <p:cNvGrpSpPr/>
          <p:nvPr/>
        </p:nvGrpSpPr>
        <p:grpSpPr>
          <a:xfrm>
            <a:off x="4276749" y="3739132"/>
            <a:ext cx="339253" cy="339253"/>
            <a:chOff x="2085525" y="4992125"/>
            <a:chExt cx="481825" cy="481825"/>
          </a:xfrm>
        </p:grpSpPr>
        <p:sp>
          <p:nvSpPr>
            <p:cNvPr id="3483" name="Google Shape;3483;p49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84" name="Google Shape;3484;p49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85" name="Google Shape;3485;p49"/>
          <p:cNvGrpSpPr/>
          <p:nvPr/>
        </p:nvGrpSpPr>
        <p:grpSpPr>
          <a:xfrm>
            <a:off x="5661961" y="3052007"/>
            <a:ext cx="339253" cy="339253"/>
            <a:chOff x="2085525" y="4992125"/>
            <a:chExt cx="481825" cy="481825"/>
          </a:xfrm>
        </p:grpSpPr>
        <p:sp>
          <p:nvSpPr>
            <p:cNvPr id="3486" name="Google Shape;3486;p49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87" name="Google Shape;3487;p49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88" name="Google Shape;3488;p49"/>
          <p:cNvGrpSpPr/>
          <p:nvPr/>
        </p:nvGrpSpPr>
        <p:grpSpPr>
          <a:xfrm>
            <a:off x="7029674" y="3052007"/>
            <a:ext cx="339253" cy="339253"/>
            <a:chOff x="2085525" y="4992125"/>
            <a:chExt cx="481825" cy="481825"/>
          </a:xfrm>
        </p:grpSpPr>
        <p:sp>
          <p:nvSpPr>
            <p:cNvPr id="3489" name="Google Shape;3489;p49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90" name="Google Shape;3490;p49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91" name="Google Shape;3491;p49"/>
          <p:cNvGrpSpPr/>
          <p:nvPr/>
        </p:nvGrpSpPr>
        <p:grpSpPr>
          <a:xfrm>
            <a:off x="4276745" y="3052007"/>
            <a:ext cx="339253" cy="339253"/>
            <a:chOff x="1492675" y="4992125"/>
            <a:chExt cx="481825" cy="481825"/>
          </a:xfrm>
        </p:grpSpPr>
        <p:sp>
          <p:nvSpPr>
            <p:cNvPr id="3492" name="Google Shape;3492;p4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93" name="Google Shape;3493;p4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94" name="Google Shape;3494;p49"/>
          <p:cNvGrpSpPr/>
          <p:nvPr/>
        </p:nvGrpSpPr>
        <p:grpSpPr>
          <a:xfrm>
            <a:off x="4276745" y="2353863"/>
            <a:ext cx="339253" cy="339253"/>
            <a:chOff x="1492675" y="4992125"/>
            <a:chExt cx="481825" cy="481825"/>
          </a:xfrm>
        </p:grpSpPr>
        <p:sp>
          <p:nvSpPr>
            <p:cNvPr id="3495" name="Google Shape;3495;p4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96" name="Google Shape;3496;p4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97" name="Google Shape;3497;p49"/>
          <p:cNvGrpSpPr/>
          <p:nvPr/>
        </p:nvGrpSpPr>
        <p:grpSpPr>
          <a:xfrm>
            <a:off x="5661961" y="2353863"/>
            <a:ext cx="339253" cy="339253"/>
            <a:chOff x="2085525" y="4992125"/>
            <a:chExt cx="481825" cy="481825"/>
          </a:xfrm>
        </p:grpSpPr>
        <p:sp>
          <p:nvSpPr>
            <p:cNvPr id="3498" name="Google Shape;3498;p49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99" name="Google Shape;3499;p49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500" name="Google Shape;3500;p49"/>
          <p:cNvGrpSpPr/>
          <p:nvPr/>
        </p:nvGrpSpPr>
        <p:grpSpPr>
          <a:xfrm>
            <a:off x="5661958" y="3739132"/>
            <a:ext cx="339253" cy="339253"/>
            <a:chOff x="1492675" y="4992125"/>
            <a:chExt cx="481825" cy="481825"/>
          </a:xfrm>
        </p:grpSpPr>
        <p:sp>
          <p:nvSpPr>
            <p:cNvPr id="3501" name="Google Shape;3501;p4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02" name="Google Shape;3502;p4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503" name="Google Shape;3503;p49"/>
          <p:cNvGrpSpPr/>
          <p:nvPr/>
        </p:nvGrpSpPr>
        <p:grpSpPr>
          <a:xfrm>
            <a:off x="7047158" y="3739132"/>
            <a:ext cx="339253" cy="339253"/>
            <a:chOff x="1492675" y="4992125"/>
            <a:chExt cx="481825" cy="481825"/>
          </a:xfrm>
        </p:grpSpPr>
        <p:sp>
          <p:nvSpPr>
            <p:cNvPr id="3504" name="Google Shape;3504;p4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05" name="Google Shape;3505;p4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506" name="Google Shape;3506;p49"/>
          <p:cNvGrpSpPr/>
          <p:nvPr/>
        </p:nvGrpSpPr>
        <p:grpSpPr>
          <a:xfrm>
            <a:off x="7047158" y="2353863"/>
            <a:ext cx="339253" cy="339253"/>
            <a:chOff x="1492675" y="4992125"/>
            <a:chExt cx="481825" cy="481825"/>
          </a:xfrm>
        </p:grpSpPr>
        <p:sp>
          <p:nvSpPr>
            <p:cNvPr id="3507" name="Google Shape;3507;p4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08" name="Google Shape;3508;p4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509" name="Google Shape;3509;p49"/>
          <p:cNvGrpSpPr/>
          <p:nvPr/>
        </p:nvGrpSpPr>
        <p:grpSpPr>
          <a:xfrm flipH="1">
            <a:off x="-1562055" y="3490391"/>
            <a:ext cx="2297800" cy="347400"/>
            <a:chOff x="7644195" y="3512791"/>
            <a:chExt cx="2297800" cy="347400"/>
          </a:xfrm>
        </p:grpSpPr>
        <p:sp>
          <p:nvSpPr>
            <p:cNvPr id="3510" name="Google Shape;3510;p49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9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84" name="Google Shape;12684;p9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856261" y="344334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Aumentando o numero de processo</a:t>
            </a:r>
            <a:endParaRPr sz="3200" dirty="0">
              <a:solidFill>
                <a:schemeClr val="accent2"/>
              </a:solidFill>
            </a:endParaRPr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1C72436-F221-C730-3D29-6E6BFECD823D}"/>
              </a:ext>
            </a:extLst>
          </p:cNvPr>
          <p:cNvSpPr txBox="1"/>
          <p:nvPr/>
        </p:nvSpPr>
        <p:spPr>
          <a:xfrm>
            <a:off x="618538" y="1050484"/>
            <a:ext cx="6635418" cy="111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800" dirty="0">
                <a:solidFill>
                  <a:schemeClr val="lt1"/>
                </a:solidFill>
                <a:latin typeface="PT Sans"/>
              </a:rPr>
              <a:t>Biblioteca para gerar números aleatórios: </a:t>
            </a:r>
            <a:r>
              <a:rPr lang="pt-BR" sz="1800" dirty="0" err="1">
                <a:solidFill>
                  <a:schemeClr val="lt1"/>
                </a:solidFill>
                <a:latin typeface="PT Sans"/>
              </a:rPr>
              <a:t>time.h</a:t>
            </a:r>
            <a:endParaRPr lang="pt-BR" sz="1800" dirty="0">
              <a:solidFill>
                <a:schemeClr val="lt1"/>
              </a:solidFill>
              <a:latin typeface="PT Sans"/>
            </a:endParaRPr>
          </a:p>
          <a:p>
            <a:pPr indent="-241200" defTabSz="914400" eaLnBrk="1" fontAlgn="auto" latinLnBrk="0" hangingPunct="1">
              <a:buClr>
                <a:schemeClr val="accent2"/>
              </a:buClr>
              <a:buSzPts val="1200"/>
              <a:buFont typeface="PT Sans"/>
              <a:buChar char="●"/>
              <a:tabLst/>
              <a:defRPr/>
            </a:pPr>
            <a:r>
              <a:rPr lang="pt-BR" sz="1800" dirty="0">
                <a:solidFill>
                  <a:schemeClr val="lt1"/>
                </a:solidFill>
                <a:latin typeface="PT Sans"/>
              </a:rPr>
              <a:t>Função </a:t>
            </a:r>
            <a:r>
              <a:rPr lang="pt-BR" sz="1800" dirty="0" err="1">
                <a:solidFill>
                  <a:schemeClr val="lt1"/>
                </a:solidFill>
                <a:latin typeface="PT Sans"/>
              </a:rPr>
              <a:t>rand</a:t>
            </a:r>
            <a:r>
              <a:rPr lang="pt-BR" sz="1800" dirty="0">
                <a:solidFill>
                  <a:schemeClr val="lt1"/>
                </a:solidFill>
                <a:latin typeface="PT Sans"/>
              </a:rPr>
              <a:t>() gera números </a:t>
            </a:r>
            <a:r>
              <a:rPr lang="pt-BR" sz="1800" dirty="0">
                <a:solidFill>
                  <a:schemeClr val="lt1"/>
                </a:solidFill>
                <a:latin typeface="PT Sans"/>
                <a:sym typeface="PT Sans"/>
              </a:rPr>
              <a:t>de 0 a 32.767</a:t>
            </a:r>
          </a:p>
          <a:p>
            <a:pPr indent="-241200" defTabSz="914400" eaLnBrk="1" fontAlgn="auto" latinLnBrk="0" hangingPunct="1">
              <a:buClr>
                <a:schemeClr val="accent2"/>
              </a:buClr>
              <a:buSzPts val="1200"/>
              <a:buFont typeface="PT Sans"/>
              <a:buChar char="●"/>
              <a:tabLst/>
              <a:defRPr/>
            </a:pPr>
            <a:r>
              <a:rPr lang="pt-BR" sz="1800" dirty="0" err="1">
                <a:solidFill>
                  <a:schemeClr val="lt1"/>
                </a:solidFill>
                <a:latin typeface="PT Sans"/>
                <a:sym typeface="PT Sans"/>
              </a:rPr>
              <a:t>Burst</a:t>
            </a:r>
            <a:r>
              <a:rPr lang="pt-BR" sz="1800" dirty="0">
                <a:solidFill>
                  <a:schemeClr val="lt1"/>
                </a:solidFill>
                <a:latin typeface="PT Sans"/>
                <a:sym typeface="PT Sans"/>
              </a:rPr>
              <a:t> time é selecionado aleatoriamente entre 5,8 e 12.</a:t>
            </a:r>
          </a:p>
          <a:p>
            <a:endParaRPr lang="pt-BR" dirty="0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AB5C3BD3-4477-6454-BA12-5C8696D65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88" y="2295007"/>
            <a:ext cx="6087023" cy="1931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009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CABB5477-8B14-0CF7-2471-F8AB416855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91"/>
          <a:stretch/>
        </p:blipFill>
        <p:spPr bwMode="auto">
          <a:xfrm>
            <a:off x="3105424" y="247764"/>
            <a:ext cx="2620462" cy="44770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970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6413389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Shortest Job Frist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41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pt-BR" sz="1800" dirty="0"/>
              <a:t>Dá prioridade aos processos de menor tempo de execução.</a:t>
            </a: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704704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7FA7C5-FC60-C2A2-37ED-CBF34424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500"/>
            <a:ext cx="60960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122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724;p34">
            <a:extLst>
              <a:ext uri="{FF2B5EF4-FFF2-40B4-BE49-F238E27FC236}">
                <a16:creationId xmlns:a16="http://schemas.microsoft.com/office/drawing/2014/main" id="{83078D0D-0D2E-FD16-826F-99A79417E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5392" y="440464"/>
            <a:ext cx="7353213" cy="668674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SJF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" name="Google Shape;2725;p34">
            <a:extLst>
              <a:ext uri="{FF2B5EF4-FFF2-40B4-BE49-F238E27FC236}">
                <a16:creationId xmlns:a16="http://schemas.microsoft.com/office/drawing/2014/main" id="{9D9207F2-E650-1256-6F93-D440F0B85381}"/>
              </a:ext>
            </a:extLst>
          </p:cNvPr>
          <p:cNvSpPr txBox="1">
            <a:spLocks/>
          </p:cNvSpPr>
          <p:nvPr/>
        </p:nvSpPr>
        <p:spPr>
          <a:xfrm>
            <a:off x="713100" y="1132321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-241200" algn="l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Implementado dentro da função </a:t>
            </a:r>
            <a:r>
              <a:rPr lang="pt-BR" sz="1800" dirty="0" err="1"/>
              <a:t>avgtime</a:t>
            </a:r>
            <a:r>
              <a:rPr lang="pt-BR" sz="1800" dirty="0"/>
              <a:t>.</a:t>
            </a:r>
          </a:p>
          <a:p>
            <a:pPr marL="0" indent="-241200" algn="l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Primeiro laço percorre cada espaço da </a:t>
            </a:r>
            <a:r>
              <a:rPr lang="pt-BR" sz="1800" dirty="0" err="1"/>
              <a:t>array</a:t>
            </a:r>
            <a:r>
              <a:rPr lang="pt-BR" sz="1800" dirty="0"/>
              <a:t>.</a:t>
            </a:r>
          </a:p>
          <a:p>
            <a:pPr marL="0" indent="-241200" algn="l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Segundo laço procura a partir desse índice o menor </a:t>
            </a:r>
            <a:r>
              <a:rPr lang="pt-BR" sz="1800" dirty="0" err="1"/>
              <a:t>burst</a:t>
            </a:r>
            <a:r>
              <a:rPr lang="pt-BR" sz="1800" dirty="0"/>
              <a:t> time.</a:t>
            </a:r>
          </a:p>
          <a:p>
            <a:pPr marL="0" indent="-241200" algn="l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Escalona com base no </a:t>
            </a:r>
            <a:r>
              <a:rPr lang="pt-BR" sz="1800" dirty="0" err="1"/>
              <a:t>burst</a:t>
            </a:r>
            <a:r>
              <a:rPr lang="pt-BR" sz="1800" dirty="0"/>
              <a:t> e no tempo de chegada.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8D8C6F-7ACC-D3CD-3A40-8CC308564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732" y="2421699"/>
            <a:ext cx="6188535" cy="2127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390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786E9-1F1C-4D69-278F-BAE24A515754}"/>
              </a:ext>
            </a:extLst>
          </p:cNvPr>
          <p:cNvSpPr txBox="1">
            <a:spLocks/>
          </p:cNvSpPr>
          <p:nvPr/>
        </p:nvSpPr>
        <p:spPr>
          <a:xfrm>
            <a:off x="569954" y="888789"/>
            <a:ext cx="4689376" cy="334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Após cada iteração do primeiro laço:</a:t>
            </a:r>
          </a:p>
          <a:p>
            <a:pPr marL="501750" lvl="1" indent="-285750" algn="just">
              <a:buClr>
                <a:schemeClr val="accent2"/>
              </a:buClr>
              <a:buSzPts val="1200"/>
              <a:buFont typeface="Courier New" panose="02070309020205020404" pitchFamily="49" charset="0"/>
              <a:buChar char="o"/>
            </a:pPr>
            <a:r>
              <a:rPr lang="pt-BR" sz="1800" dirty="0"/>
              <a:t>Se nenhum processo estiver disponível, prossegue no tempo e continua procurando para o índice atual.</a:t>
            </a:r>
          </a:p>
          <a:p>
            <a:pPr marL="501750" lvl="1" indent="-285750" algn="just">
              <a:buClr>
                <a:schemeClr val="accent2"/>
              </a:buClr>
              <a:buSzPts val="1200"/>
              <a:buFont typeface="Courier New" panose="02070309020205020404" pitchFamily="49" charset="0"/>
              <a:buChar char="o"/>
            </a:pPr>
            <a:r>
              <a:rPr lang="pt-BR" sz="1800" dirty="0"/>
              <a:t>Se um processo foi selecionado, troca os processos na </a:t>
            </a:r>
            <a:r>
              <a:rPr lang="pt-BR" sz="1800" dirty="0" err="1"/>
              <a:t>array</a:t>
            </a:r>
            <a:r>
              <a:rPr lang="pt-BR" sz="1800" dirty="0"/>
              <a:t>.</a:t>
            </a:r>
          </a:p>
          <a:p>
            <a:pPr marL="0" indent="-241200" algn="just">
              <a:buClr>
                <a:schemeClr val="accent2"/>
              </a:buClr>
              <a:buSzPts val="1200"/>
              <a:buFont typeface="PT Sans"/>
              <a:buChar char="●"/>
            </a:pPr>
            <a:r>
              <a:rPr lang="pt-BR" sz="1800" dirty="0"/>
              <a:t>Após todas as iterações é feito o calculo do tempo médio de espera e execução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778912-033A-5E7F-B180-56FA7A85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330" y="777417"/>
            <a:ext cx="3313220" cy="3588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Google Shape;2724;p34">
            <a:extLst>
              <a:ext uri="{FF2B5EF4-FFF2-40B4-BE49-F238E27FC236}">
                <a16:creationId xmlns:a16="http://schemas.microsoft.com/office/drawing/2014/main" id="{83078D0D-0D2E-FD16-826F-99A79417E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1" y="539400"/>
            <a:ext cx="4455804" cy="668674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SJF</a:t>
            </a:r>
            <a:endParaRPr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9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724;p34">
            <a:extLst>
              <a:ext uri="{FF2B5EF4-FFF2-40B4-BE49-F238E27FC236}">
                <a16:creationId xmlns:a16="http://schemas.microsoft.com/office/drawing/2014/main" id="{83078D0D-0D2E-FD16-826F-99A79417E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9315" y="673274"/>
            <a:ext cx="2980270" cy="83484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SJF</a:t>
            </a:r>
            <a:br>
              <a:rPr lang="en" sz="2800" dirty="0"/>
            </a:br>
            <a:r>
              <a:rPr lang="en" sz="2800" dirty="0"/>
              <a:t>Teste</a:t>
            </a:r>
            <a:endParaRPr sz="2800" dirty="0">
              <a:solidFill>
                <a:schemeClr val="accent2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94238F0-B512-67EF-7D25-6430AABDE0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7" r="71086"/>
          <a:stretch/>
        </p:blipFill>
        <p:spPr bwMode="auto">
          <a:xfrm>
            <a:off x="4769816" y="160976"/>
            <a:ext cx="2951069" cy="4821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371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6413389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Shortest Remaining Time Frist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41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pt-BR" sz="1800" dirty="0"/>
              <a:t>Prioriza processos com menor tempo restante.</a:t>
            </a:r>
          </a:p>
          <a:p>
            <a:pPr marL="0" lvl="0" indent="-241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pt-BR" sz="1800" dirty="0"/>
              <a:t>Pode parar a execução de um processo para dar prioridade a outro.(Troca de contexto)</a:t>
            </a: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704704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C55A6644-0534-9F04-CB89-69E46745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920" y="2294800"/>
            <a:ext cx="5867400" cy="2024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521170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487</Words>
  <Application>Microsoft Office PowerPoint</Application>
  <PresentationFormat>Apresentação na tela (16:9)</PresentationFormat>
  <Paragraphs>85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Courier New</vt:lpstr>
      <vt:lpstr>Proxima Nova Semibold</vt:lpstr>
      <vt:lpstr>Exo</vt:lpstr>
      <vt:lpstr>Arial</vt:lpstr>
      <vt:lpstr>PT Sans</vt:lpstr>
      <vt:lpstr>Proxima Nova</vt:lpstr>
      <vt:lpstr>Roboto Condensed Light</vt:lpstr>
      <vt:lpstr>Data Center Business Plan by Slidesgo</vt:lpstr>
      <vt:lpstr>Slidesgo Final Pages</vt:lpstr>
      <vt:lpstr>Escalonadores SJF, SRTF, Prioridades e RR</vt:lpstr>
      <vt:lpstr>Escalonador</vt:lpstr>
      <vt:lpstr>Aumentando o numero de processo</vt:lpstr>
      <vt:lpstr>Apresentação do PowerPoint</vt:lpstr>
      <vt:lpstr>Shortest Job Frist</vt:lpstr>
      <vt:lpstr>SJF</vt:lpstr>
      <vt:lpstr>SJF</vt:lpstr>
      <vt:lpstr>SJF Teste</vt:lpstr>
      <vt:lpstr>Shortest Remaining Time Frist</vt:lpstr>
      <vt:lpstr>SRTF</vt:lpstr>
      <vt:lpstr>SRTF</vt:lpstr>
      <vt:lpstr>SRTF Teste</vt:lpstr>
      <vt:lpstr>Prioridades (fixa)</vt:lpstr>
      <vt:lpstr>Prioridades (fixa)</vt:lpstr>
      <vt:lpstr>Prioridades (fixa)</vt:lpstr>
      <vt:lpstr>Prioridades Teste</vt:lpstr>
      <vt:lpstr>Round Robin</vt:lpstr>
      <vt:lpstr>RR</vt:lpstr>
      <vt:lpstr>RR Teste</vt:lpstr>
      <vt:lpstr>COMPETITION ANALYSIS TABLE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 BUSINESS PLAN</dc:title>
  <cp:lastModifiedBy>Felipe Alves</cp:lastModifiedBy>
  <cp:revision>5</cp:revision>
  <dcterms:modified xsi:type="dcterms:W3CDTF">2023-11-06T11:08:14Z</dcterms:modified>
</cp:coreProperties>
</file>