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64" r:id="rId8"/>
    <p:sldId id="265" r:id="rId9"/>
    <p:sldId id="261" r:id="rId10"/>
    <p:sldId id="262" r:id="rId11"/>
    <p:sldId id="267" r:id="rId12"/>
    <p:sldId id="266" r:id="rId13"/>
    <p:sldId id="263" r:id="rId14"/>
    <p:sldId id="269" r:id="rId15"/>
    <p:sldId id="268" r:id="rId16"/>
    <p:sldId id="27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473D-032A-4A8C-AEFD-B653533AAAEB}" v="77" dt="2023-10-19T12:35:34.018"/>
    <p1510:client id="{BBE7D29A-227A-D6AF-E2BF-AB7B0B0E3767}" v="1165" dt="2023-11-05T06:13:38.270"/>
    <p1510:client id="{BC908EA1-7872-08F6-533E-D59BB7C36E44}" v="277" dt="2023-10-22T18:42:30.421"/>
    <p1510:client id="{D386C42B-867F-D114-C999-E49DB1AEB63E}" v="151" dt="2023-11-05T17:15:13.364"/>
    <p1510:client id="{F10FE34E-E3F4-90A0-CE54-965747D7A420}" v="646" dt="2023-11-04T14:12:36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0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5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9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47" r:id="rId4"/>
    <p:sldLayoutId id="2147483748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55581-20B1-1D6E-4B4B-827AF0FD1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3751" r="-2" b="-2"/>
          <a:stretch/>
        </p:blipFill>
        <p:spPr>
          <a:xfrm>
            <a:off x="9427" y="10"/>
            <a:ext cx="12191979" cy="68579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6" y="908791"/>
            <a:ext cx="8265403" cy="5099101"/>
          </a:xfrm>
        </p:spPr>
        <p:txBody>
          <a:bodyPr anchor="b">
            <a:normAutofit/>
          </a:bodyPr>
          <a:lstStyle/>
          <a:p>
            <a:r>
              <a:rPr lang="de-DE" sz="6000">
                <a:solidFill>
                  <a:srgbClr val="FFFFFF"/>
                </a:solidFill>
                <a:latin typeface="Batang"/>
                <a:ea typeface="Batang"/>
                <a:cs typeface="Calibri Light"/>
              </a:rPr>
              <a:t>Threads e </a:t>
            </a:r>
            <a:r>
              <a:rPr lang="de-DE" sz="6000" err="1">
                <a:solidFill>
                  <a:srgbClr val="FFFFFF"/>
                </a:solidFill>
                <a:latin typeface="Batang"/>
                <a:ea typeface="Batang"/>
                <a:cs typeface="Calibri Light"/>
              </a:rPr>
              <a:t>Processos</a:t>
            </a:r>
            <a:endParaRPr lang="de-DE" sz="600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1099" y="907111"/>
            <a:ext cx="2627706" cy="5031479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Amanda Lopes</a:t>
            </a:r>
          </a:p>
          <a:p>
            <a:r>
              <a:rPr lang="de-DE" err="1">
                <a:solidFill>
                  <a:srgbClr val="FFFFFF"/>
                </a:solidFill>
              </a:rPr>
              <a:t>Lívia</a:t>
            </a:r>
            <a:r>
              <a:rPr lang="de-DE">
                <a:solidFill>
                  <a:srgbClr val="FFFFFF"/>
                </a:solidFill>
              </a:rPr>
              <a:t> Hipólito</a:t>
            </a:r>
          </a:p>
          <a:p>
            <a:r>
              <a:rPr lang="de-DE" err="1">
                <a:solidFill>
                  <a:srgbClr val="FFFFFF"/>
                </a:solidFill>
              </a:rPr>
              <a:t>Adryele</a:t>
            </a:r>
            <a:r>
              <a:rPr lang="de-DE">
                <a:solidFill>
                  <a:srgbClr val="FFFFFF"/>
                </a:solidFill>
              </a:rPr>
              <a:t> Oliveira</a:t>
            </a:r>
          </a:p>
          <a:p>
            <a:r>
              <a:rPr lang="de-DE">
                <a:solidFill>
                  <a:srgbClr val="FFFFFF"/>
                </a:solidFill>
              </a:rPr>
              <a:t>Filipe </a:t>
            </a:r>
            <a:r>
              <a:rPr lang="de-DE" err="1">
                <a:solidFill>
                  <a:srgbClr val="FFFFFF"/>
                </a:solidFill>
              </a:rPr>
              <a:t>Corrêa</a:t>
            </a: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Felipe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alves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046D9B3-F662-68C6-639D-6E9A887FC258}"/>
              </a:ext>
            </a:extLst>
          </p:cNvPr>
          <p:cNvSpPr txBox="1">
            <a:spLocks/>
          </p:cNvSpPr>
          <p:nvPr/>
        </p:nvSpPr>
        <p:spPr>
          <a:xfrm>
            <a:off x="263630" y="146433"/>
            <a:ext cx="7223825" cy="431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400" b="1" dirty="0">
                <a:latin typeface="Batang"/>
                <a:ea typeface="Batang"/>
              </a:rPr>
              <a:t>6 - Filho </a:t>
            </a:r>
            <a:r>
              <a:rPr lang="en-US" sz="2400" b="1" err="1">
                <a:latin typeface="Batang"/>
                <a:ea typeface="Batang"/>
              </a:rPr>
              <a:t>ordena</a:t>
            </a:r>
            <a:r>
              <a:rPr lang="en-US" sz="2400" b="1" dirty="0">
                <a:latin typeface="Batang"/>
                <a:ea typeface="Batang"/>
              </a:rPr>
              <a:t> o </a:t>
            </a:r>
            <a:r>
              <a:rPr lang="en-US" sz="2400" b="1" err="1">
                <a:latin typeface="Batang"/>
                <a:ea typeface="Batang"/>
              </a:rPr>
              <a:t>vetor</a:t>
            </a:r>
            <a:r>
              <a:rPr lang="en-US" sz="2400" b="1" dirty="0">
                <a:latin typeface="Batang"/>
                <a:ea typeface="Batang"/>
              </a:rPr>
              <a:t> e Pai </a:t>
            </a:r>
            <a:r>
              <a:rPr lang="en-US" sz="2400" b="1" err="1">
                <a:latin typeface="Batang"/>
                <a:ea typeface="Batang"/>
              </a:rPr>
              <a:t>imprime</a:t>
            </a:r>
            <a:endParaRPr lang="en-US" sz="2200" b="1" err="1">
              <a:latin typeface="Batang"/>
              <a:ea typeface="Batang"/>
            </a:endParaRPr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F9F25488-2EB4-4CEA-AD71-FAEFC6AB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" y="781738"/>
            <a:ext cx="6241959" cy="2997791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A4F206E-B0B4-7597-9A4B-6DDDEB30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23" y="2058855"/>
            <a:ext cx="6392214" cy="467212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2C2A484-43F6-8B1A-188D-E4C8B04E2CA8}"/>
              </a:ext>
            </a:extLst>
          </p:cNvPr>
          <p:cNvSpPr txBox="1">
            <a:spLocks/>
          </p:cNvSpPr>
          <p:nvPr/>
        </p:nvSpPr>
        <p:spPr>
          <a:xfrm>
            <a:off x="104790" y="4259088"/>
            <a:ext cx="5012951" cy="1580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Batang"/>
                <a:ea typeface="Batang"/>
              </a:rPr>
              <a:t>Função</a:t>
            </a:r>
            <a:r>
              <a:rPr lang="en-US" sz="2000">
                <a:latin typeface="Batang"/>
                <a:ea typeface="Batang"/>
              </a:rPr>
              <a:t> com </a:t>
            </a:r>
            <a:r>
              <a:rPr lang="en-US" sz="2000" err="1">
                <a:latin typeface="Batang"/>
                <a:ea typeface="Batang"/>
              </a:rPr>
              <a:t>código</a:t>
            </a:r>
            <a:r>
              <a:rPr lang="en-US" sz="2000">
                <a:latin typeface="Batang"/>
                <a:ea typeface="Batang"/>
              </a:rPr>
              <a:t> de </a:t>
            </a:r>
            <a:r>
              <a:rPr lang="en-US" sz="2000" err="1">
                <a:latin typeface="Batang"/>
                <a:ea typeface="Batang"/>
              </a:rPr>
              <a:t>ordenação</a:t>
            </a:r>
            <a:r>
              <a:rPr lang="en-US" sz="2000">
                <a:latin typeface="Batang"/>
                <a:ea typeface="Batang"/>
              </a:rPr>
              <a:t>, </a:t>
            </a:r>
            <a:r>
              <a:rPr lang="en-US" sz="2000" err="1">
                <a:latin typeface="Batang"/>
                <a:ea typeface="Batang"/>
              </a:rPr>
              <a:t>ordem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crescente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Batang"/>
                <a:ea typeface="Batang"/>
              </a:rPr>
              <a:t>Criado </a:t>
            </a:r>
            <a:r>
              <a:rPr lang="en-US" sz="2000" err="1">
                <a:latin typeface="Batang"/>
                <a:ea typeface="Batang"/>
              </a:rPr>
              <a:t>vetor</a:t>
            </a:r>
            <a:r>
              <a:rPr lang="en-US" sz="2000">
                <a:latin typeface="Batang"/>
                <a:ea typeface="Batang"/>
              </a:rPr>
              <a:t> de 100 </a:t>
            </a:r>
            <a:r>
              <a:rPr lang="en-US" sz="2000" err="1">
                <a:latin typeface="Batang"/>
                <a:ea typeface="Batang"/>
              </a:rPr>
              <a:t>posições</a:t>
            </a:r>
            <a:endParaRPr lang="en-US" sz="2000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13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046D9B3-F662-68C6-639D-6E9A887FC258}"/>
              </a:ext>
            </a:extLst>
          </p:cNvPr>
          <p:cNvSpPr txBox="1">
            <a:spLocks/>
          </p:cNvSpPr>
          <p:nvPr/>
        </p:nvSpPr>
        <p:spPr>
          <a:xfrm>
            <a:off x="263630" y="146433"/>
            <a:ext cx="7223825" cy="431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400" b="1" dirty="0">
                <a:latin typeface="Batang"/>
                <a:ea typeface="Batang"/>
              </a:rPr>
              <a:t>6 - Filho </a:t>
            </a:r>
            <a:r>
              <a:rPr lang="en-US" sz="2400" b="1" err="1">
                <a:latin typeface="Batang"/>
                <a:ea typeface="Batang"/>
              </a:rPr>
              <a:t>ordena</a:t>
            </a:r>
            <a:r>
              <a:rPr lang="en-US" sz="2400" b="1" dirty="0">
                <a:latin typeface="Batang"/>
                <a:ea typeface="Batang"/>
              </a:rPr>
              <a:t> o </a:t>
            </a:r>
            <a:r>
              <a:rPr lang="en-US" sz="2400" b="1" err="1">
                <a:latin typeface="Batang"/>
                <a:ea typeface="Batang"/>
              </a:rPr>
              <a:t>vetor</a:t>
            </a:r>
            <a:r>
              <a:rPr lang="en-US" sz="2400" b="1" dirty="0">
                <a:latin typeface="Batang"/>
                <a:ea typeface="Batang"/>
              </a:rPr>
              <a:t> e Pai </a:t>
            </a:r>
            <a:r>
              <a:rPr lang="en-US" sz="2400" b="1" err="1">
                <a:latin typeface="Batang"/>
                <a:ea typeface="Batang"/>
              </a:rPr>
              <a:t>imprime</a:t>
            </a:r>
            <a:endParaRPr lang="en-US" sz="2200" b="1" err="1">
              <a:latin typeface="Batang"/>
              <a:ea typeface="Batang"/>
            </a:endParaRPr>
          </a:p>
        </p:txBody>
      </p:sp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0945122-A302-4569-BB17-94FDCCFE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621874"/>
            <a:ext cx="7604974" cy="3027745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A34B69C-7F90-82B8-7F1B-7A4278C5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97" y="3129229"/>
            <a:ext cx="7164946" cy="322897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2EF2FA5-07AC-CF6B-620B-31600AF8F9D7}"/>
              </a:ext>
            </a:extLst>
          </p:cNvPr>
          <p:cNvSpPr txBox="1">
            <a:spLocks/>
          </p:cNvSpPr>
          <p:nvPr/>
        </p:nvSpPr>
        <p:spPr>
          <a:xfrm>
            <a:off x="104790" y="4259088"/>
            <a:ext cx="4250951" cy="1580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Batang"/>
                <a:ea typeface="Batang"/>
              </a:rPr>
              <a:t>Criado </a:t>
            </a:r>
            <a:r>
              <a:rPr lang="en-US" sz="2000" err="1">
                <a:latin typeface="Batang"/>
                <a:ea typeface="Batang"/>
              </a:rPr>
              <a:t>Processo</a:t>
            </a:r>
            <a:r>
              <a:rPr lang="en-US" sz="2000">
                <a:latin typeface="Batang"/>
                <a:ea typeface="Batang"/>
              </a:rPr>
              <a:t> Filho, </a:t>
            </a:r>
            <a:r>
              <a:rPr lang="en-US" sz="2000" err="1">
                <a:latin typeface="Batang"/>
                <a:ea typeface="Batang"/>
              </a:rPr>
              <a:t>ele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usa</a:t>
            </a:r>
            <a:r>
              <a:rPr lang="en-US" sz="2000">
                <a:latin typeface="Batang"/>
                <a:ea typeface="Batang"/>
              </a:rPr>
              <a:t> a </a:t>
            </a:r>
            <a:r>
              <a:rPr lang="en-US" sz="2000" err="1">
                <a:latin typeface="Batang"/>
                <a:ea typeface="Batang"/>
              </a:rPr>
              <a:t>função</a:t>
            </a:r>
            <a:r>
              <a:rPr lang="en-US" sz="2000">
                <a:latin typeface="Batang"/>
                <a:ea typeface="Batang"/>
              </a:rPr>
              <a:t> para </a:t>
            </a:r>
            <a:r>
              <a:rPr lang="en-US" sz="2000" err="1">
                <a:latin typeface="Batang"/>
                <a:ea typeface="Batang"/>
              </a:rPr>
              <a:t>ordenar</a:t>
            </a:r>
            <a:r>
              <a:rPr lang="en-US" sz="2000">
                <a:latin typeface="Batang"/>
                <a:ea typeface="Batang"/>
              </a:rPr>
              <a:t> o </a:t>
            </a:r>
            <a:r>
              <a:rPr lang="en-US" sz="2000" err="1">
                <a:latin typeface="Batang"/>
                <a:ea typeface="Batang"/>
              </a:rPr>
              <a:t>vetor</a:t>
            </a:r>
            <a:endParaRPr lang="en-US" sz="200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Batang"/>
                <a:ea typeface="Batang"/>
              </a:rPr>
              <a:t>Independente</a:t>
            </a:r>
            <a:r>
              <a:rPr lang="en-US" sz="2000">
                <a:latin typeface="Batang"/>
                <a:ea typeface="Batang"/>
              </a:rPr>
              <a:t> do Pai, o Filho altera a </a:t>
            </a:r>
            <a:r>
              <a:rPr lang="en-US" sz="2000" err="1">
                <a:latin typeface="Batang"/>
                <a:ea typeface="Batang"/>
              </a:rPr>
              <a:t>copia</a:t>
            </a:r>
            <a:r>
              <a:rPr lang="en-US" sz="2000">
                <a:latin typeface="Batang"/>
                <a:ea typeface="Batang"/>
              </a:rPr>
              <a:t> do </a:t>
            </a:r>
            <a:r>
              <a:rPr lang="en-US" sz="2000" err="1">
                <a:latin typeface="Batang"/>
                <a:ea typeface="Batang"/>
              </a:rPr>
              <a:t>vetor</a:t>
            </a:r>
            <a:r>
              <a:rPr lang="en-US" sz="2000">
                <a:latin typeface="Batang"/>
                <a:ea typeface="Batang"/>
              </a:rPr>
              <a:t> que </a:t>
            </a:r>
            <a:r>
              <a:rPr lang="en-US" sz="2000" err="1">
                <a:latin typeface="Batang"/>
                <a:ea typeface="Batang"/>
              </a:rPr>
              <a:t>pertence</a:t>
            </a:r>
            <a:r>
              <a:rPr lang="en-US" sz="2000">
                <a:latin typeface="Batang"/>
                <a:ea typeface="Batang"/>
              </a:rPr>
              <a:t> a </a:t>
            </a:r>
            <a:r>
              <a:rPr lang="en-US" sz="2000" err="1">
                <a:latin typeface="Batang"/>
                <a:ea typeface="Batang"/>
              </a:rPr>
              <a:t>ele</a:t>
            </a:r>
            <a:r>
              <a:rPr lang="en-US" sz="2000">
                <a:latin typeface="Batang"/>
                <a:ea typeface="Batang"/>
              </a:rPr>
              <a:t>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928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886968"/>
            <a:ext cx="7223825" cy="431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6 - Filho </a:t>
            </a:r>
            <a:r>
              <a:rPr lang="en-US" sz="2400" b="1" err="1">
                <a:latin typeface="Batang"/>
                <a:ea typeface="Batang"/>
              </a:rPr>
              <a:t>ordena</a:t>
            </a:r>
            <a:r>
              <a:rPr lang="en-US" sz="2400" b="1" dirty="0">
                <a:latin typeface="Batang"/>
                <a:ea typeface="Batang"/>
              </a:rPr>
              <a:t> o </a:t>
            </a:r>
            <a:r>
              <a:rPr lang="en-US" sz="2400" b="1" err="1">
                <a:latin typeface="Batang"/>
                <a:ea typeface="Batang"/>
              </a:rPr>
              <a:t>vetor</a:t>
            </a:r>
            <a:r>
              <a:rPr lang="en-US" sz="2400" b="1" dirty="0">
                <a:latin typeface="Batang"/>
                <a:ea typeface="Batang"/>
              </a:rPr>
              <a:t> e Pai </a:t>
            </a:r>
            <a:r>
              <a:rPr lang="en-US" sz="2400" b="1" err="1">
                <a:latin typeface="Batang"/>
                <a:ea typeface="Batang"/>
              </a:rPr>
              <a:t>imprime</a:t>
            </a:r>
            <a:r>
              <a:rPr lang="en-US" sz="2200" b="1" dirty="0">
                <a:latin typeface="Batang"/>
                <a:ea typeface="Batang"/>
              </a:rPr>
              <a:t> - </a:t>
            </a:r>
            <a:r>
              <a:rPr lang="en-US" sz="2200" b="1" err="1">
                <a:latin typeface="Batang"/>
                <a:ea typeface="Batang"/>
              </a:rPr>
              <a:t>Resultado</a:t>
            </a:r>
            <a:endParaRPr lang="en-US" sz="2400" b="1" err="1">
              <a:latin typeface="Batang"/>
              <a:ea typeface="Batang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D950291-BCB4-4DE8-127E-F98EC26B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65" y="2175725"/>
            <a:ext cx="9243542" cy="25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3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89" y="146433"/>
            <a:ext cx="4004108" cy="592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7 - Threads X </a:t>
            </a:r>
            <a:r>
              <a:rPr lang="en-US" sz="2400" b="1" dirty="0" err="1">
                <a:latin typeface="Batang"/>
                <a:ea typeface="Batang"/>
              </a:rPr>
              <a:t>Processos</a:t>
            </a:r>
            <a:endParaRPr lang="en-US" sz="2400" b="1" dirty="0">
              <a:latin typeface="Batang"/>
              <a:ea typeface="Batang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64120ED-6729-196E-44A2-75ADCD32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621182"/>
            <a:ext cx="4428186" cy="2653495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016735D-11E1-2D6B-E9B6-98460B48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21" y="676837"/>
            <a:ext cx="6360016" cy="561164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383717E-9602-49DA-A6EC-90D1F70B903D}"/>
              </a:ext>
            </a:extLst>
          </p:cNvPr>
          <p:cNvSpPr txBox="1">
            <a:spLocks/>
          </p:cNvSpPr>
          <p:nvPr/>
        </p:nvSpPr>
        <p:spPr>
          <a:xfrm>
            <a:off x="190649" y="3894452"/>
            <a:ext cx="4433402" cy="15800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tang"/>
                <a:ea typeface="Batang"/>
              </a:rPr>
              <a:t>Definido</a:t>
            </a:r>
            <a:r>
              <a:rPr lang="en-US" sz="2000" dirty="0">
                <a:latin typeface="Batang"/>
                <a:ea typeface="Batang"/>
              </a:rPr>
              <a:t> um </a:t>
            </a:r>
            <a:r>
              <a:rPr lang="en-US" sz="2000" dirty="0" err="1">
                <a:latin typeface="Batang"/>
                <a:ea typeface="Batang"/>
              </a:rPr>
              <a:t>limite</a:t>
            </a:r>
            <a:r>
              <a:rPr lang="en-US" sz="2000" dirty="0">
                <a:latin typeface="Batang"/>
                <a:ea typeface="Batang"/>
              </a:rPr>
              <a:t> de </a:t>
            </a:r>
            <a:r>
              <a:rPr lang="en-US" sz="2000" dirty="0" err="1">
                <a:latin typeface="Batang"/>
                <a:ea typeface="Batang"/>
              </a:rPr>
              <a:t>criação</a:t>
            </a:r>
            <a:r>
              <a:rPr lang="en-US" sz="2000" dirty="0">
                <a:latin typeface="Batang"/>
                <a:ea typeface="Batang"/>
              </a:rPr>
              <a:t> dos </a:t>
            </a:r>
            <a:r>
              <a:rPr lang="en-US" sz="2000" dirty="0" err="1">
                <a:latin typeface="Batang"/>
                <a:ea typeface="Batang"/>
              </a:rPr>
              <a:t>processos</a:t>
            </a:r>
            <a:r>
              <a:rPr lang="en-US" sz="2000" dirty="0">
                <a:latin typeface="Batang"/>
                <a:ea typeface="Batang"/>
              </a:rPr>
              <a:t> e threads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Batang"/>
              <a:ea typeface="Bata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tang"/>
                <a:ea typeface="Batang"/>
              </a:rPr>
              <a:t>Criado </a:t>
            </a:r>
            <a:r>
              <a:rPr lang="en-US" sz="2000" dirty="0" err="1">
                <a:latin typeface="Batang"/>
                <a:ea typeface="Batang"/>
              </a:rPr>
              <a:t>uma</a:t>
            </a:r>
            <a:r>
              <a:rPr lang="en-US" sz="2000" dirty="0">
                <a:latin typeface="Batang"/>
                <a:ea typeface="Batang"/>
              </a:rPr>
              <a:t> </a:t>
            </a:r>
            <a:r>
              <a:rPr lang="en-US" sz="2000" dirty="0" err="1">
                <a:latin typeface="Batang"/>
                <a:ea typeface="Batang"/>
              </a:rPr>
              <a:t>função</a:t>
            </a:r>
            <a:r>
              <a:rPr lang="en-US" sz="2000" dirty="0">
                <a:latin typeface="Batang"/>
                <a:ea typeface="Batang"/>
              </a:rPr>
              <a:t> para thread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Batang"/>
              <a:ea typeface="Bata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tang"/>
                <a:ea typeface="Batang"/>
              </a:rPr>
              <a:t>Em um loop é </a:t>
            </a:r>
            <a:r>
              <a:rPr lang="en-US" sz="2000" dirty="0" err="1">
                <a:latin typeface="Batang"/>
                <a:ea typeface="Batang"/>
              </a:rPr>
              <a:t>criado</a:t>
            </a:r>
            <a:r>
              <a:rPr lang="en-US" sz="2000" dirty="0">
                <a:latin typeface="Batang"/>
                <a:ea typeface="Batang"/>
              </a:rPr>
              <a:t> </a:t>
            </a:r>
            <a:r>
              <a:rPr lang="en-US" sz="2000" dirty="0" err="1">
                <a:latin typeface="Batang"/>
                <a:ea typeface="Batang"/>
              </a:rPr>
              <a:t>repetidamente</a:t>
            </a:r>
            <a:r>
              <a:rPr lang="en-US" sz="2000" dirty="0">
                <a:latin typeface="Batang"/>
                <a:ea typeface="Batang"/>
              </a:rPr>
              <a:t> </a:t>
            </a:r>
            <a:r>
              <a:rPr lang="en-US" sz="2000" dirty="0" err="1">
                <a:latin typeface="Batang"/>
                <a:ea typeface="Batang"/>
              </a:rPr>
              <a:t>os</a:t>
            </a:r>
            <a:r>
              <a:rPr lang="en-US" sz="2000" dirty="0">
                <a:latin typeface="Batang"/>
                <a:ea typeface="Batang"/>
              </a:rPr>
              <a:t> </a:t>
            </a:r>
            <a:r>
              <a:rPr lang="en-US" sz="2000" dirty="0" err="1">
                <a:latin typeface="Batang"/>
                <a:ea typeface="Batang"/>
              </a:rPr>
              <a:t>processos</a:t>
            </a:r>
            <a:endParaRPr lang="en-US" sz="2000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618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89" y="146433"/>
            <a:ext cx="4004108" cy="592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7 - Threads X </a:t>
            </a:r>
            <a:r>
              <a:rPr lang="en-US" sz="2400" b="1" dirty="0" err="1">
                <a:latin typeface="Batang"/>
                <a:ea typeface="Batang"/>
              </a:rPr>
              <a:t>Processos</a:t>
            </a:r>
            <a:endParaRPr lang="en-US" sz="2400" b="1" dirty="0">
              <a:latin typeface="Batang"/>
              <a:ea typeface="Batang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EA1CCA3-69E6-708A-9882-E916FA2A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90" y="1258071"/>
            <a:ext cx="6907368" cy="434185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2173E63-69DD-52B5-DA54-B9B943C1D728}"/>
              </a:ext>
            </a:extLst>
          </p:cNvPr>
          <p:cNvSpPr txBox="1">
            <a:spLocks/>
          </p:cNvSpPr>
          <p:nvPr/>
        </p:nvSpPr>
        <p:spPr>
          <a:xfrm>
            <a:off x="351635" y="1350609"/>
            <a:ext cx="3789458" cy="1580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Batang"/>
                <a:ea typeface="Batang"/>
              </a:rPr>
              <a:t>Para as threads é </a:t>
            </a:r>
            <a:r>
              <a:rPr lang="en-US" sz="1800" err="1">
                <a:latin typeface="Batang"/>
                <a:ea typeface="Batang"/>
              </a:rPr>
              <a:t>realizado</a:t>
            </a:r>
            <a:r>
              <a:rPr lang="en-US" sz="1800" dirty="0">
                <a:latin typeface="Batang"/>
                <a:ea typeface="Batang"/>
              </a:rPr>
              <a:t> o </a:t>
            </a:r>
            <a:r>
              <a:rPr lang="en-US" sz="1800" err="1">
                <a:latin typeface="Batang"/>
                <a:ea typeface="Batang"/>
              </a:rPr>
              <a:t>mesmo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processo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Batang"/>
              <a:ea typeface="Bata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Batang"/>
                <a:ea typeface="Batang"/>
              </a:rPr>
              <a:t>No </a:t>
            </a:r>
            <a:r>
              <a:rPr lang="en-US" sz="1800" err="1">
                <a:latin typeface="Batang"/>
                <a:ea typeface="Batang"/>
              </a:rPr>
              <a:t>emulador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mostra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quantos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processos</a:t>
            </a:r>
            <a:r>
              <a:rPr lang="en-US" sz="1800" dirty="0">
                <a:latin typeface="Batang"/>
                <a:ea typeface="Batang"/>
              </a:rPr>
              <a:t> e threads </a:t>
            </a:r>
            <a:r>
              <a:rPr lang="en-US" sz="1800" err="1">
                <a:latin typeface="Batang"/>
                <a:ea typeface="Batang"/>
              </a:rPr>
              <a:t>foram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criados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até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dar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erro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Batang"/>
              <a:ea typeface="Bata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Batang"/>
                <a:ea typeface="Batang"/>
              </a:rPr>
              <a:t>Erro </a:t>
            </a:r>
            <a:r>
              <a:rPr lang="en-US" sz="1800" err="1">
                <a:latin typeface="Batang"/>
                <a:ea typeface="Batang"/>
              </a:rPr>
              <a:t>por</a:t>
            </a:r>
            <a:r>
              <a:rPr lang="en-US" sz="1800" dirty="0">
                <a:latin typeface="Batang"/>
                <a:ea typeface="Batang"/>
              </a:rPr>
              <a:t> </a:t>
            </a:r>
            <a:r>
              <a:rPr lang="en-US" sz="1800" err="1">
                <a:latin typeface="Batang"/>
                <a:ea typeface="Batang"/>
              </a:rPr>
              <a:t>falta</a:t>
            </a:r>
            <a:r>
              <a:rPr lang="en-US" sz="1800" dirty="0">
                <a:latin typeface="Batang"/>
                <a:ea typeface="Batang"/>
              </a:rPr>
              <a:t> de </a:t>
            </a:r>
            <a:r>
              <a:rPr lang="en-US" sz="1800" err="1">
                <a:latin typeface="Batang"/>
                <a:ea typeface="Batang"/>
              </a:rPr>
              <a:t>recurso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ou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limite</a:t>
            </a:r>
            <a:r>
              <a:rPr lang="en-US" sz="1800" dirty="0">
                <a:latin typeface="Batang"/>
                <a:ea typeface="Batang"/>
              </a:rPr>
              <a:t> </a:t>
            </a:r>
            <a:r>
              <a:rPr lang="en-US" sz="1800" err="1">
                <a:latin typeface="Batang"/>
                <a:ea typeface="Batang"/>
              </a:rPr>
              <a:t>excedido</a:t>
            </a:r>
            <a:endParaRPr lang="en-US" sz="1800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436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886968"/>
            <a:ext cx="5925205" cy="592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7 - Threads X </a:t>
            </a:r>
            <a:r>
              <a:rPr lang="en-US" sz="2400" b="1" err="1">
                <a:latin typeface="Batang"/>
                <a:ea typeface="Batang"/>
              </a:rPr>
              <a:t>Processos</a:t>
            </a:r>
            <a:r>
              <a:rPr lang="en-US" sz="2200" b="1" dirty="0">
                <a:latin typeface="Batang"/>
                <a:ea typeface="Batang"/>
              </a:rPr>
              <a:t> - </a:t>
            </a:r>
            <a:r>
              <a:rPr lang="en-US" sz="2200" b="1" err="1">
                <a:latin typeface="Batang"/>
                <a:ea typeface="Batang"/>
              </a:rPr>
              <a:t>Resultado</a:t>
            </a:r>
            <a:endParaRPr lang="en-US" sz="2400" b="1" err="1">
              <a:latin typeface="Batang"/>
              <a:ea typeface="Batang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B905BE7-CA7C-BA67-82EC-87161CF9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24" y="2375682"/>
            <a:ext cx="9565514" cy="18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5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31783-AFA9-B7F7-273C-5242949F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>
                <a:latin typeface="Batang"/>
                <a:ea typeface="Batang"/>
              </a:rPr>
              <a:t>8 - Desempenho de </a:t>
            </a:r>
            <a:r>
              <a:rPr lang="pt-BR" sz="3200" b="1" err="1">
                <a:latin typeface="Batang"/>
                <a:ea typeface="Batang"/>
              </a:rPr>
              <a:t>Fork</a:t>
            </a:r>
            <a:r>
              <a:rPr lang="pt-BR" sz="3200" b="1" dirty="0">
                <a:latin typeface="Batang"/>
                <a:ea typeface="Batang"/>
              </a:rPr>
              <a:t> e Threads</a:t>
            </a:r>
            <a:endParaRPr lang="pt-BR" sz="3200" b="1" dirty="0"/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D126CFF4-5181-9518-7554-1CBE33EB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1" y="1907933"/>
            <a:ext cx="5670164" cy="4641613"/>
          </a:xfr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009C7C5-4168-2A95-A823-28B19E9F2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07" r="2981" b="353"/>
          <a:stretch/>
        </p:blipFill>
        <p:spPr>
          <a:xfrm>
            <a:off x="5889037" y="1909247"/>
            <a:ext cx="6124224" cy="26349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363CD0-80DE-5A00-4F67-9D8E6D6A28C2}"/>
              </a:ext>
            </a:extLst>
          </p:cNvPr>
          <p:cNvSpPr txBox="1"/>
          <p:nvPr/>
        </p:nvSpPr>
        <p:spPr>
          <a:xfrm>
            <a:off x="5851407" y="4788370"/>
            <a:ext cx="59134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Batang"/>
                <a:ea typeface="Batang"/>
                <a:cs typeface="Arial"/>
              </a:rPr>
              <a:t>• Utiliza-se a função "</a:t>
            </a:r>
            <a:r>
              <a:rPr lang="pt-BR" b="1" dirty="0" err="1">
                <a:latin typeface="Batang"/>
                <a:ea typeface="Batang"/>
                <a:cs typeface="Arial"/>
              </a:rPr>
              <a:t>clock</a:t>
            </a:r>
            <a:r>
              <a:rPr lang="pt-BR" dirty="0">
                <a:latin typeface="Batang"/>
                <a:ea typeface="Batang"/>
                <a:cs typeface="Arial"/>
              </a:rPr>
              <a:t>" que retorna o tempo de processamento</a:t>
            </a:r>
          </a:p>
          <a:p>
            <a:r>
              <a:rPr lang="pt-BR" dirty="0">
                <a:latin typeface="Batang"/>
                <a:ea typeface="Batang"/>
                <a:cs typeface="Arial"/>
              </a:rPr>
              <a:t>• Estrutura de repetição</a:t>
            </a:r>
            <a:r>
              <a:rPr lang="pt-BR" b="1" dirty="0">
                <a:latin typeface="Batang"/>
                <a:ea typeface="Batang"/>
                <a:cs typeface="Arial"/>
              </a:rPr>
              <a:t> for </a:t>
            </a:r>
            <a:r>
              <a:rPr lang="pt-BR" dirty="0">
                <a:latin typeface="Batang"/>
                <a:ea typeface="Batang"/>
                <a:cs typeface="Arial"/>
              </a:rPr>
              <a:t>até obter 20 simulações</a:t>
            </a:r>
          </a:p>
          <a:p>
            <a:r>
              <a:rPr lang="pt-BR" dirty="0">
                <a:latin typeface="Batang"/>
                <a:ea typeface="Batang"/>
                <a:cs typeface="Arial"/>
              </a:rPr>
              <a:t>• Calcula o tempo médio por segundos das 20 simulações</a:t>
            </a:r>
            <a:endParaRPr lang="pt-BR" dirty="0" err="1">
              <a:latin typeface="Bata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217381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354FA-9C21-7825-42D7-13A6D399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Batang"/>
                <a:ea typeface="Batang"/>
              </a:rPr>
              <a:t>8 – Desempenho de </a:t>
            </a:r>
            <a:r>
              <a:rPr lang="pt-BR" sz="3200" b="1" err="1">
                <a:latin typeface="Batang"/>
                <a:ea typeface="Batang"/>
              </a:rPr>
              <a:t>Fork</a:t>
            </a:r>
            <a:r>
              <a:rPr lang="pt-BR" sz="3200" b="1" dirty="0">
                <a:latin typeface="Batang"/>
                <a:ea typeface="Batang"/>
              </a:rPr>
              <a:t> e Threads - Resultado</a:t>
            </a:r>
            <a:endParaRPr lang="pt-BR" sz="3200" b="1" dirty="0"/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FC10866-C60C-0EA4-371E-F869459E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53" y="3222909"/>
            <a:ext cx="5903383" cy="741656"/>
          </a:xfrm>
        </p:spPr>
      </p:pic>
    </p:spTree>
    <p:extLst>
      <p:ext uri="{BB962C8B-B14F-4D97-AF65-F5344CB8AC3E}">
        <p14:creationId xmlns:p14="http://schemas.microsoft.com/office/powerpoint/2010/main" val="9169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4D789F-61CB-CA97-7920-67939FDE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39" y="4898274"/>
            <a:ext cx="6016271" cy="882767"/>
          </a:xfrm>
          <a:prstGeom prst="rect">
            <a:avLst/>
          </a:prstGeom>
        </p:spPr>
      </p:pic>
      <p:pic>
        <p:nvPicPr>
          <p:cNvPr id="6" name="Imagem 5" descr="Linha do tempo&#10;&#10;Descrição gerada automaticamente">
            <a:extLst>
              <a:ext uri="{FF2B5EF4-FFF2-40B4-BE49-F238E27FC236}">
                <a16:creationId xmlns:a16="http://schemas.microsoft.com/office/drawing/2014/main" id="{7121D14A-EFAD-3955-0BCE-C72B69DD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5" y="1989155"/>
            <a:ext cx="5264343" cy="425948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99A712E-70ED-97DE-265B-F706E028BBA4}"/>
              </a:ext>
            </a:extLst>
          </p:cNvPr>
          <p:cNvSpPr txBox="1">
            <a:spLocks/>
          </p:cNvSpPr>
          <p:nvPr/>
        </p:nvSpPr>
        <p:spPr>
          <a:xfrm>
            <a:off x="5738168" y="2280307"/>
            <a:ext cx="5918152" cy="1387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t-BR" sz="2000" dirty="0">
                <a:latin typeface="Batang"/>
                <a:ea typeface="Batang"/>
                <a:cs typeface="Arial"/>
              </a:rPr>
              <a:t>• Utilizando a função "</a:t>
            </a:r>
            <a:r>
              <a:rPr lang="pt-BR" sz="2000" b="1" err="1">
                <a:latin typeface="Batang"/>
                <a:ea typeface="Batang"/>
                <a:cs typeface="Arial"/>
              </a:rPr>
              <a:t>Fork</a:t>
            </a:r>
            <a:r>
              <a:rPr lang="pt-BR" sz="2000" dirty="0">
                <a:latin typeface="Batang"/>
                <a:ea typeface="Batang"/>
                <a:cs typeface="Arial"/>
              </a:rPr>
              <a:t>" para duplicar o processo.</a:t>
            </a:r>
          </a:p>
          <a:p>
            <a:endParaRPr lang="pt-BR" sz="2000" dirty="0">
              <a:latin typeface="Batang"/>
              <a:ea typeface="Batang"/>
              <a:cs typeface="Arial"/>
            </a:endParaRPr>
          </a:p>
          <a:p>
            <a:r>
              <a:rPr lang="pt-BR" sz="2000" dirty="0">
                <a:latin typeface="Batang"/>
                <a:ea typeface="Batang"/>
                <a:cs typeface="Arial"/>
              </a:rPr>
              <a:t>• Função "</a:t>
            </a:r>
            <a:r>
              <a:rPr lang="pt-BR" sz="2000" b="1" err="1">
                <a:latin typeface="Batang"/>
                <a:ea typeface="Batang"/>
                <a:cs typeface="Arial"/>
              </a:rPr>
              <a:t>Printf</a:t>
            </a:r>
            <a:r>
              <a:rPr lang="pt-BR" sz="2000" dirty="0">
                <a:latin typeface="Batang"/>
                <a:ea typeface="Batang"/>
                <a:cs typeface="Arial"/>
              </a:rPr>
              <a:t>" para mostrar os </a:t>
            </a:r>
            <a:r>
              <a:rPr lang="pt-BR" sz="2000" err="1">
                <a:latin typeface="Batang"/>
                <a:ea typeface="Batang"/>
                <a:cs typeface="Arial"/>
              </a:rPr>
              <a:t>pids</a:t>
            </a:r>
            <a:r>
              <a:rPr lang="pt-BR" sz="2000" dirty="0">
                <a:latin typeface="Batang"/>
                <a:ea typeface="Batang"/>
                <a:cs typeface="Arial"/>
              </a:rPr>
              <a:t> do processo pai, filho e avô.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CA619B-F0EB-A26B-68EF-814205AC8656}"/>
              </a:ext>
            </a:extLst>
          </p:cNvPr>
          <p:cNvSpPr txBox="1"/>
          <p:nvPr/>
        </p:nvSpPr>
        <p:spPr>
          <a:xfrm>
            <a:off x="5739114" y="42578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latin typeface="Batang"/>
                <a:ea typeface="Batang"/>
              </a:rPr>
              <a:t>Resultado: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6745DC70-D2B6-2694-793E-EC7C8285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70" y="651659"/>
            <a:ext cx="11049000" cy="1084101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Batang"/>
                <a:ea typeface="Batang"/>
              </a:rPr>
              <a:t>1 - Escreva um programa com 1 avô, 1 pai e 1 filho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83782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6626F-B977-8490-DB93-61EDCF3C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Batang"/>
                <a:ea typeface="Batang"/>
              </a:rPr>
              <a:t>2 - Escreva um programa com 1 pai e 2 filhos</a:t>
            </a:r>
            <a:endParaRPr lang="pt-BR" sz="2400" b="1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5209BE2B-FEFB-B027-6781-9110739B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" t="-2542" r="3395" b="3390"/>
          <a:stretch/>
        </p:blipFill>
        <p:spPr>
          <a:xfrm>
            <a:off x="6743342" y="4993324"/>
            <a:ext cx="5339109" cy="1095538"/>
          </a:xfrm>
        </p:spPr>
      </p:pic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BF1D2EE-9335-DF07-D2F7-6A5C2E2D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" y="2136154"/>
            <a:ext cx="6622814" cy="40720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12478E-DB01-1DB6-41F5-38226B839CD6}"/>
              </a:ext>
            </a:extLst>
          </p:cNvPr>
          <p:cNvSpPr txBox="1"/>
          <p:nvPr/>
        </p:nvSpPr>
        <p:spPr>
          <a:xfrm>
            <a:off x="6745111" y="442148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Resultado: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D528D2-5CA7-65DB-5899-1BBFC2A32108}"/>
              </a:ext>
            </a:extLst>
          </p:cNvPr>
          <p:cNvSpPr txBox="1"/>
          <p:nvPr/>
        </p:nvSpPr>
        <p:spPr>
          <a:xfrm>
            <a:off x="6773333" y="2126074"/>
            <a:ext cx="5151496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dirty="0">
                <a:latin typeface="Batang"/>
                <a:ea typeface="Batang"/>
              </a:rPr>
              <a:t>• </a:t>
            </a:r>
            <a:r>
              <a:rPr lang="pt-BR" dirty="0">
                <a:latin typeface="Batang"/>
                <a:ea typeface="Batang"/>
              </a:rPr>
              <a:t>Utilização das funções "</a:t>
            </a:r>
            <a:r>
              <a:rPr lang="pt-BR" b="1" dirty="0" err="1">
                <a:latin typeface="Batang"/>
                <a:ea typeface="Batang"/>
              </a:rPr>
              <a:t>getpid</a:t>
            </a:r>
            <a:r>
              <a:rPr lang="pt-BR" dirty="0">
                <a:latin typeface="Batang"/>
                <a:ea typeface="Batang"/>
              </a:rPr>
              <a:t>" e "</a:t>
            </a:r>
            <a:r>
              <a:rPr lang="pt-BR" b="1" dirty="0" err="1">
                <a:latin typeface="Batang"/>
                <a:ea typeface="Batang"/>
              </a:rPr>
              <a:t>getppid</a:t>
            </a:r>
            <a:r>
              <a:rPr lang="pt-BR" dirty="0">
                <a:latin typeface="Batang"/>
                <a:ea typeface="Batang"/>
              </a:rPr>
              <a:t>" que retornam o número </a:t>
            </a:r>
            <a:r>
              <a:rPr lang="pt-BR" dirty="0" err="1">
                <a:latin typeface="Batang"/>
                <a:ea typeface="Batang"/>
              </a:rPr>
              <a:t>pid</a:t>
            </a:r>
            <a:r>
              <a:rPr lang="pt-BR" dirty="0">
                <a:latin typeface="Batang"/>
                <a:ea typeface="Batang"/>
              </a:rPr>
              <a:t> do processo.</a:t>
            </a:r>
          </a:p>
          <a:p>
            <a:pPr algn="just"/>
            <a:endParaRPr lang="pt-BR" dirty="0">
              <a:latin typeface="Batang"/>
              <a:ea typeface="Batang"/>
            </a:endParaRPr>
          </a:p>
          <a:p>
            <a:pPr algn="just"/>
            <a:r>
              <a:rPr lang="pt-BR" dirty="0">
                <a:latin typeface="Batang"/>
                <a:ea typeface="Batang"/>
              </a:rPr>
              <a:t>•</a:t>
            </a:r>
            <a:r>
              <a:rPr lang="pt-BR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 Obs</a:t>
            </a:r>
            <a:r>
              <a:rPr lang="pt-BR" dirty="0">
                <a:solidFill>
                  <a:srgbClr val="111111"/>
                </a:solidFill>
                <a:latin typeface="Batang"/>
                <a:ea typeface="Batang"/>
                <a:cs typeface="Arial"/>
              </a:rPr>
              <a:t>erva-se que ambos os filhos obtêm o mesmo número </a:t>
            </a:r>
            <a:r>
              <a:rPr lang="pt-BR" dirty="0" err="1">
                <a:solidFill>
                  <a:srgbClr val="111111"/>
                </a:solidFill>
                <a:latin typeface="Batang"/>
                <a:ea typeface="Batang"/>
                <a:cs typeface="Arial"/>
              </a:rPr>
              <a:t>pid</a:t>
            </a:r>
            <a:r>
              <a:rPr lang="pt-BR" dirty="0">
                <a:solidFill>
                  <a:srgbClr val="111111"/>
                </a:solidFill>
                <a:latin typeface="Batang"/>
                <a:ea typeface="Batang"/>
                <a:cs typeface="Arial"/>
              </a:rPr>
              <a:t> do processo pai, provando que eles foram gerados do mesmo processo pai. </a:t>
            </a:r>
            <a:r>
              <a:rPr lang="pt-BR" dirty="0">
                <a:solidFill>
                  <a:srgbClr val="111111"/>
                </a:solidFill>
                <a:latin typeface="Book Antiqua"/>
                <a:cs typeface="Arial"/>
              </a:rPr>
              <a:t> </a:t>
            </a:r>
            <a:endParaRPr lang="pt-BR" dirty="0">
              <a:latin typeface="Book Antiqua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9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9343-0F94-6ECC-48EC-8F3BFF52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89" y="661067"/>
            <a:ext cx="5254037" cy="1084101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atang"/>
                <a:ea typeface="Batang"/>
              </a:rPr>
              <a:t>3 - Eliminação do processo pai</a:t>
            </a:r>
            <a:endParaRPr lang="pt-BR" sz="2800" b="1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E8C665FC-0FA2-F572-6E0F-52B026B7F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49" y="2005317"/>
            <a:ext cx="6096000" cy="4108174"/>
          </a:xfr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B8ACF1E1-2AE2-9AC8-82B4-B8A7E519A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84" y="657695"/>
            <a:ext cx="5524500" cy="3943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138825-93FF-C124-0E84-C940FF65E07E}"/>
              </a:ext>
            </a:extLst>
          </p:cNvPr>
          <p:cNvSpPr txBox="1"/>
          <p:nvPr/>
        </p:nvSpPr>
        <p:spPr>
          <a:xfrm>
            <a:off x="6293554" y="4734955"/>
            <a:ext cx="549956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Batang"/>
                <a:ea typeface="Batang"/>
              </a:rPr>
              <a:t>•</a:t>
            </a:r>
            <a:r>
              <a:rPr lang="pt-BR" dirty="0">
                <a:latin typeface="Batang"/>
                <a:ea typeface="Batang"/>
                <a:cs typeface="Arial"/>
              </a:rPr>
              <a:t> O processo pai irá ser eliminado através da função "</a:t>
            </a:r>
            <a:r>
              <a:rPr lang="pt-BR" b="1" dirty="0">
                <a:latin typeface="Batang"/>
                <a:ea typeface="Batang"/>
                <a:cs typeface="Arial"/>
              </a:rPr>
              <a:t>kill</a:t>
            </a:r>
            <a:r>
              <a:rPr lang="pt-BR" dirty="0">
                <a:solidFill>
                  <a:srgbClr val="000000"/>
                </a:solidFill>
                <a:latin typeface="Batang"/>
                <a:ea typeface="Batang"/>
                <a:cs typeface="Arial"/>
              </a:rPr>
              <a:t>"</a:t>
            </a:r>
            <a:r>
              <a:rPr lang="pt-BR" i="1" dirty="0">
                <a:solidFill>
                  <a:srgbClr val="111111"/>
                </a:solidFill>
                <a:latin typeface="Batang"/>
                <a:ea typeface="Batang"/>
                <a:cs typeface="Arial"/>
              </a:rPr>
              <a:t> </a:t>
            </a:r>
            <a:r>
              <a:rPr lang="pt-BR" dirty="0">
                <a:solidFill>
                  <a:srgbClr val="111111"/>
                </a:solidFill>
                <a:latin typeface="Batang"/>
                <a:ea typeface="Batang"/>
                <a:cs typeface="Arial"/>
              </a:rPr>
              <a:t>da biblioteca de sistema </a:t>
            </a:r>
            <a:r>
              <a:rPr lang="pt-BR" b="1" err="1">
                <a:solidFill>
                  <a:srgbClr val="111111"/>
                </a:solidFill>
                <a:latin typeface="Batang"/>
                <a:ea typeface="Batang"/>
                <a:cs typeface="Arial"/>
              </a:rPr>
              <a:t>signal.h</a:t>
            </a:r>
            <a:r>
              <a:rPr lang="pt-BR" b="1" dirty="0">
                <a:solidFill>
                  <a:srgbClr val="111111"/>
                </a:solidFill>
                <a:latin typeface="Batang"/>
                <a:ea typeface="Batang"/>
                <a:cs typeface="Arial"/>
              </a:rPr>
              <a:t>.</a:t>
            </a:r>
          </a:p>
          <a:p>
            <a:endParaRPr lang="pt-BR" dirty="0">
              <a:solidFill>
                <a:srgbClr val="111111"/>
              </a:solidFill>
              <a:latin typeface="Batang"/>
              <a:ea typeface="Batang"/>
              <a:cs typeface="Arial"/>
            </a:endParaRPr>
          </a:p>
          <a:p>
            <a:pPr algn="just"/>
            <a:r>
              <a:rPr lang="pt-BR" dirty="0">
                <a:solidFill>
                  <a:srgbClr val="111111"/>
                </a:solidFill>
                <a:latin typeface="Batang"/>
                <a:ea typeface="Batang"/>
                <a:cs typeface="Arial"/>
              </a:rPr>
              <a:t>• Na tela irá imprimir que o novo pai do processo filho será o processo avô.</a:t>
            </a:r>
            <a:endParaRPr lang="pt-BR" u="sng" dirty="0">
              <a:solidFill>
                <a:srgbClr val="111111"/>
              </a:solidFill>
              <a:latin typeface="Batang"/>
              <a:ea typeface="Batang"/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FA65B-3742-CAE6-D4B3-E49451E4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Batang"/>
                <a:ea typeface="Batang"/>
              </a:rPr>
              <a:t>3 - Eliminação do processo pai - Resultado</a:t>
            </a:r>
            <a:endParaRPr lang="pt-BR" sz="3600" b="1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8992290-A57D-9DF8-CB34-430A2250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120" y="2871308"/>
            <a:ext cx="7069901" cy="1887008"/>
          </a:xfrm>
        </p:spPr>
      </p:pic>
    </p:spTree>
    <p:extLst>
      <p:ext uri="{BB962C8B-B14F-4D97-AF65-F5344CB8AC3E}">
        <p14:creationId xmlns:p14="http://schemas.microsoft.com/office/powerpoint/2010/main" val="135930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9" y="189363"/>
            <a:ext cx="2866474" cy="549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4 – Threads ABC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8688620-57FB-A7D4-10F4-92A4994E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627993"/>
            <a:ext cx="6714185" cy="50117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A1AA0B-D2F9-3F96-B7B3-51701E8E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865134"/>
            <a:ext cx="7465453" cy="207536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645E91-854F-8003-A598-D14D7AD2C78D}"/>
              </a:ext>
            </a:extLst>
          </p:cNvPr>
          <p:cNvSpPr txBox="1">
            <a:spLocks/>
          </p:cNvSpPr>
          <p:nvPr/>
        </p:nvSpPr>
        <p:spPr>
          <a:xfrm>
            <a:off x="6973522" y="1640384"/>
            <a:ext cx="5012951" cy="1580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Batang"/>
                <a:ea typeface="Batang"/>
              </a:rPr>
              <a:t>Nas </a:t>
            </a:r>
            <a:r>
              <a:rPr lang="en-US" sz="2000" err="1">
                <a:latin typeface="Batang"/>
                <a:ea typeface="Batang"/>
              </a:rPr>
              <a:t>funções</a:t>
            </a:r>
            <a:r>
              <a:rPr lang="en-US" sz="2000">
                <a:latin typeface="Batang"/>
                <a:ea typeface="Batang"/>
              </a:rPr>
              <a:t> das threads, a </a:t>
            </a:r>
            <a:r>
              <a:rPr lang="en-US" sz="2000" err="1">
                <a:latin typeface="Batang"/>
                <a:ea typeface="Batang"/>
              </a:rPr>
              <a:t>variável</a:t>
            </a:r>
            <a:r>
              <a:rPr lang="en-US" sz="2000">
                <a:latin typeface="Batang"/>
                <a:ea typeface="Batang"/>
              </a:rPr>
              <a:t> turn </a:t>
            </a:r>
            <a:r>
              <a:rPr lang="en-US" sz="2000" err="1">
                <a:latin typeface="Batang"/>
                <a:ea typeface="Batang"/>
              </a:rPr>
              <a:t>muda</a:t>
            </a:r>
            <a:r>
              <a:rPr lang="en-US" sz="2000">
                <a:latin typeface="Batang"/>
                <a:ea typeface="Batang"/>
              </a:rPr>
              <a:t> e </a:t>
            </a:r>
            <a:r>
              <a:rPr lang="en-US" sz="2000" err="1">
                <a:latin typeface="Batang"/>
                <a:ea typeface="Batang"/>
              </a:rPr>
              <a:t>passa</a:t>
            </a:r>
            <a:r>
              <a:rPr lang="en-US" sz="2000">
                <a:latin typeface="Batang"/>
                <a:ea typeface="Batang"/>
              </a:rPr>
              <a:t> para a </a:t>
            </a:r>
            <a:r>
              <a:rPr lang="en-US" sz="2000" err="1">
                <a:latin typeface="Batang"/>
                <a:ea typeface="Batang"/>
              </a:rPr>
              <a:t>próxima</a:t>
            </a:r>
            <a:r>
              <a:rPr lang="en-US" sz="2000">
                <a:latin typeface="Batang"/>
                <a:ea typeface="Batang"/>
              </a:rPr>
              <a:t>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Batang"/>
                <a:ea typeface="Batang"/>
              </a:rPr>
              <a:t>No main, as threads </a:t>
            </a:r>
            <a:r>
              <a:rPr lang="en-US" sz="2000" err="1">
                <a:latin typeface="Batang"/>
                <a:ea typeface="Batang"/>
              </a:rPr>
              <a:t>são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criadas</a:t>
            </a:r>
            <a:r>
              <a:rPr lang="en-US" sz="2000">
                <a:latin typeface="Batang"/>
                <a:ea typeface="Batang"/>
              </a:rPr>
              <a:t> e é </a:t>
            </a:r>
            <a:r>
              <a:rPr lang="en-US" sz="2000" err="1">
                <a:latin typeface="Batang"/>
                <a:ea typeface="Batang"/>
              </a:rPr>
              <a:t>designado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suas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funções</a:t>
            </a:r>
            <a:endParaRPr lang="en-US" sz="2000" err="1"/>
          </a:p>
        </p:txBody>
      </p:sp>
    </p:spTree>
    <p:extLst>
      <p:ext uri="{BB962C8B-B14F-4D97-AF65-F5344CB8AC3E}">
        <p14:creationId xmlns:p14="http://schemas.microsoft.com/office/powerpoint/2010/main" val="1779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886968"/>
            <a:ext cx="4057769" cy="5497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400" b="1" dirty="0">
                <a:latin typeface="Batang"/>
                <a:ea typeface="Batang"/>
              </a:rPr>
              <a:t>4 – Threads ABC - </a:t>
            </a:r>
            <a:r>
              <a:rPr lang="en-US" sz="2400" b="1" err="1">
                <a:latin typeface="Batang"/>
                <a:ea typeface="Batang"/>
              </a:rPr>
              <a:t>Resultado</a:t>
            </a:r>
            <a:endParaRPr lang="en-US" sz="2400" b="1" err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DC2F587-A28F-1E3C-79C2-07F489EA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00" y="1716110"/>
            <a:ext cx="7859063" cy="33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1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69" y="629391"/>
            <a:ext cx="9466896" cy="603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5 - Filho altera </a:t>
            </a:r>
            <a:r>
              <a:rPr lang="en-US" sz="2400" b="1" err="1">
                <a:latin typeface="Batang"/>
                <a:ea typeface="Batang"/>
              </a:rPr>
              <a:t>variável</a:t>
            </a:r>
            <a:r>
              <a:rPr lang="en-US" sz="2400" b="1" dirty="0">
                <a:latin typeface="Batang"/>
                <a:ea typeface="Batang"/>
              </a:rPr>
              <a:t> que o Pai </a:t>
            </a:r>
            <a:r>
              <a:rPr lang="en-US" sz="2400" b="1" err="1">
                <a:latin typeface="Batang"/>
                <a:ea typeface="Batang"/>
              </a:rPr>
              <a:t>imprime</a:t>
            </a:r>
            <a:r>
              <a:rPr lang="en-US" sz="2400" b="1" dirty="0">
                <a:latin typeface="Batang"/>
                <a:ea typeface="Batang"/>
              </a:rPr>
              <a:t> </a:t>
            </a:r>
            <a:r>
              <a:rPr lang="en-US" sz="2200" b="1" dirty="0">
                <a:latin typeface="Batang"/>
                <a:ea typeface="Batang"/>
              </a:rPr>
              <a:t>- </a:t>
            </a:r>
            <a:r>
              <a:rPr lang="en-US" sz="2200" b="1" err="1">
                <a:latin typeface="Batang"/>
                <a:ea typeface="Batang"/>
              </a:rPr>
              <a:t>Resultado</a:t>
            </a:r>
            <a:endParaRPr lang="en-US" sz="2200" b="1">
              <a:latin typeface="Batang"/>
              <a:ea typeface="Batang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6E92CB-2BE4-AB4F-4BE2-F1C1E51C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58" y="2555449"/>
            <a:ext cx="8277628" cy="10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C31C4-72F9-FD52-60BA-F83BE3B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27" y="146433"/>
            <a:ext cx="6139854" cy="603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Batang"/>
                <a:ea typeface="Batang"/>
              </a:rPr>
              <a:t>5 - Filho altera </a:t>
            </a:r>
            <a:r>
              <a:rPr lang="en-US" sz="2400" b="1" dirty="0" err="1">
                <a:latin typeface="Batang"/>
                <a:ea typeface="Batang"/>
              </a:rPr>
              <a:t>variável</a:t>
            </a:r>
            <a:r>
              <a:rPr lang="en-US" sz="2400" b="1" dirty="0">
                <a:latin typeface="Batang"/>
                <a:ea typeface="Batang"/>
              </a:rPr>
              <a:t> que o Pai </a:t>
            </a:r>
            <a:r>
              <a:rPr lang="en-US" sz="2400" b="1" dirty="0" err="1">
                <a:latin typeface="Batang"/>
                <a:ea typeface="Batang"/>
              </a:rPr>
              <a:t>imprime</a:t>
            </a:r>
            <a:endParaRPr lang="en-US" sz="2400" b="1" dirty="0">
              <a:latin typeface="Batang"/>
              <a:ea typeface="Batang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6C60E9A-5234-74F5-9029-727AEED7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4" y="623859"/>
            <a:ext cx="6048777" cy="623276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DECCC17-D469-3047-C88C-1D0BB700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14" y="1391590"/>
            <a:ext cx="6864439" cy="170295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AE0B6B9-80E5-6A1C-0C0F-EA5B68B36811}"/>
              </a:ext>
            </a:extLst>
          </p:cNvPr>
          <p:cNvSpPr txBox="1">
            <a:spLocks/>
          </p:cNvSpPr>
          <p:nvPr/>
        </p:nvSpPr>
        <p:spPr>
          <a:xfrm>
            <a:off x="6512029" y="3829793"/>
            <a:ext cx="5120274" cy="1848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Batang"/>
                <a:ea typeface="Batang"/>
              </a:rPr>
              <a:t>Pid</a:t>
            </a:r>
            <a:r>
              <a:rPr lang="en-US" sz="2000">
                <a:latin typeface="Batang"/>
                <a:ea typeface="Batang"/>
              </a:rPr>
              <a:t> do </a:t>
            </a:r>
            <a:r>
              <a:rPr lang="en-US" sz="2000" err="1">
                <a:latin typeface="Batang"/>
                <a:ea typeface="Batang"/>
              </a:rPr>
              <a:t>Processo</a:t>
            </a:r>
            <a:r>
              <a:rPr lang="en-US" sz="2000">
                <a:latin typeface="Batang"/>
                <a:ea typeface="Batang"/>
              </a:rPr>
              <a:t> Pai é </a:t>
            </a:r>
            <a:r>
              <a:rPr lang="en-US" sz="2000" err="1">
                <a:latin typeface="Batang"/>
                <a:ea typeface="Batang"/>
              </a:rPr>
              <a:t>criado</a:t>
            </a:r>
            <a:r>
              <a:rPr lang="en-US" sz="2000">
                <a:latin typeface="Batang"/>
                <a:ea typeface="Batang"/>
              </a:rPr>
              <a:t> e </a:t>
            </a:r>
            <a:r>
              <a:rPr lang="en-US" sz="2000" err="1">
                <a:latin typeface="Batang"/>
                <a:ea typeface="Batang"/>
              </a:rPr>
              <a:t>mostrado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na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tela</a:t>
            </a:r>
            <a:endParaRPr lang="en-US" sz="2000">
              <a:latin typeface="Batang"/>
              <a:ea typeface="Bata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Batang"/>
                <a:ea typeface="Batang"/>
              </a:rPr>
              <a:t>Processo</a:t>
            </a:r>
            <a:r>
              <a:rPr lang="en-US" sz="2000">
                <a:latin typeface="Batang"/>
                <a:ea typeface="Batang"/>
              </a:rPr>
              <a:t> Filho é </a:t>
            </a:r>
            <a:r>
              <a:rPr lang="en-US" sz="2000" err="1">
                <a:latin typeface="Batang"/>
                <a:ea typeface="Batang"/>
              </a:rPr>
              <a:t>criado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pelo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comando</a:t>
            </a:r>
            <a:r>
              <a:rPr lang="en-US" sz="2000">
                <a:latin typeface="Batang"/>
                <a:ea typeface="Batang"/>
              </a:rPr>
              <a:t> fork() e altera a </a:t>
            </a:r>
            <a:r>
              <a:rPr lang="en-US" sz="2000" err="1">
                <a:latin typeface="Batang"/>
                <a:ea typeface="Batang"/>
              </a:rPr>
              <a:t>variável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pid</a:t>
            </a:r>
            <a:endParaRPr lang="en-US" sz="2000">
              <a:latin typeface="Batang"/>
              <a:ea typeface="Bata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Batang"/>
                <a:ea typeface="Batang"/>
              </a:rPr>
              <a:t>A </a:t>
            </a:r>
            <a:r>
              <a:rPr lang="en-US" sz="2000" err="1">
                <a:latin typeface="Batang"/>
                <a:ea typeface="Batang"/>
              </a:rPr>
              <a:t>variável</a:t>
            </a:r>
            <a:r>
              <a:rPr lang="en-US" sz="2000">
                <a:latin typeface="Batang"/>
                <a:ea typeface="Batang"/>
              </a:rPr>
              <a:t> </a:t>
            </a:r>
            <a:r>
              <a:rPr lang="en-US" sz="2000" err="1">
                <a:latin typeface="Batang"/>
                <a:ea typeface="Batang"/>
              </a:rPr>
              <a:t>pid</a:t>
            </a:r>
            <a:r>
              <a:rPr lang="en-US" sz="2000">
                <a:latin typeface="Batang"/>
                <a:ea typeface="Batang"/>
              </a:rPr>
              <a:t> que </a:t>
            </a:r>
            <a:r>
              <a:rPr lang="en-US" sz="2000" err="1">
                <a:latin typeface="Batang"/>
                <a:ea typeface="Batang"/>
              </a:rPr>
              <a:t>pertence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ao</a:t>
            </a:r>
            <a:r>
              <a:rPr lang="en-US" sz="2000">
                <a:latin typeface="Batang"/>
                <a:ea typeface="Batang"/>
              </a:rPr>
              <a:t> </a:t>
            </a:r>
            <a:r>
              <a:rPr lang="en-US" sz="2000" err="1">
                <a:latin typeface="Batang"/>
                <a:ea typeface="Batang"/>
              </a:rPr>
              <a:t>Processo</a:t>
            </a:r>
            <a:r>
              <a:rPr lang="en-US" sz="2000">
                <a:latin typeface="Batang"/>
                <a:ea typeface="Batang"/>
              </a:rPr>
              <a:t> Pai </a:t>
            </a:r>
            <a:r>
              <a:rPr lang="en-US" sz="2000" err="1">
                <a:latin typeface="Batang"/>
                <a:ea typeface="Batang"/>
              </a:rPr>
              <a:t>não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muda</a:t>
            </a:r>
            <a:r>
              <a:rPr lang="en-US" sz="2000">
                <a:latin typeface="Batang"/>
                <a:ea typeface="Batang"/>
              </a:rPr>
              <a:t>, </a:t>
            </a:r>
            <a:r>
              <a:rPr lang="en-US" sz="2000" err="1">
                <a:latin typeface="Batang"/>
                <a:ea typeface="Batang"/>
              </a:rPr>
              <a:t>independentemente</a:t>
            </a:r>
            <a:r>
              <a:rPr lang="en-US" sz="2000">
                <a:latin typeface="Batang"/>
                <a:ea typeface="Batang"/>
              </a:rPr>
              <a:t> da </a:t>
            </a:r>
            <a:r>
              <a:rPr lang="en-US" sz="2000" err="1">
                <a:latin typeface="Batang"/>
                <a:ea typeface="Batang"/>
              </a:rPr>
              <a:t>alteração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feita</a:t>
            </a:r>
            <a:r>
              <a:rPr lang="en-US" sz="2000">
                <a:latin typeface="Batang"/>
                <a:ea typeface="Batang"/>
              </a:rPr>
              <a:t> </a:t>
            </a:r>
            <a:r>
              <a:rPr lang="en-US" sz="2000" err="1">
                <a:latin typeface="Batang"/>
                <a:ea typeface="Batang"/>
              </a:rPr>
              <a:t>pelo</a:t>
            </a:r>
            <a:r>
              <a:rPr lang="en-US" sz="2000">
                <a:latin typeface="Batang"/>
                <a:ea typeface="Batang"/>
              </a:rPr>
              <a:t> Filho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2951115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382441"/>
      </a:dk2>
      <a:lt2>
        <a:srgbClr val="E2E8E3"/>
      </a:lt2>
      <a:accent1>
        <a:srgbClr val="C492BF"/>
      </a:accent1>
      <a:accent2>
        <a:srgbClr val="A77FBA"/>
      </a:accent2>
      <a:accent3>
        <a:srgbClr val="A396C6"/>
      </a:accent3>
      <a:accent4>
        <a:srgbClr val="7F88BA"/>
      </a:accent4>
      <a:accent5>
        <a:srgbClr val="89A7BF"/>
      </a:accent5>
      <a:accent6>
        <a:srgbClr val="76ABAD"/>
      </a:accent6>
      <a:hlink>
        <a:srgbClr val="568F5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AlignmentVTI</vt:lpstr>
      <vt:lpstr>Threads e Processos</vt:lpstr>
      <vt:lpstr>1 - Escreva um programa com 1 avô, 1 pai e 1 filho</vt:lpstr>
      <vt:lpstr>2 - Escreva um programa com 1 pai e 2 filhos</vt:lpstr>
      <vt:lpstr>3 - Eliminação do processo pai</vt:lpstr>
      <vt:lpstr>3 - Eliminação do processo pai - Resultado</vt:lpstr>
      <vt:lpstr>4 – Threads ABC</vt:lpstr>
      <vt:lpstr>4 – Threads ABC - Resultado</vt:lpstr>
      <vt:lpstr>5 - Filho altera variável que o Pai imprime - Resultado</vt:lpstr>
      <vt:lpstr>5 - Filho altera variável que o Pai imprime</vt:lpstr>
      <vt:lpstr>Apresentação do PowerPoint</vt:lpstr>
      <vt:lpstr>Apresentação do PowerPoint</vt:lpstr>
      <vt:lpstr>6 - Filho ordena o vetor e Pai imprime - Resultado</vt:lpstr>
      <vt:lpstr>7 - Threads X Processos</vt:lpstr>
      <vt:lpstr>7 - Threads X Processos</vt:lpstr>
      <vt:lpstr>7 - Threads X Processos - Resultado</vt:lpstr>
      <vt:lpstr>8 - Desempenho de Fork e Threads</vt:lpstr>
      <vt:lpstr>8 – Desempenho de Fork e Threads - 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681</cp:revision>
  <dcterms:created xsi:type="dcterms:W3CDTF">2023-10-19T12:32:12Z</dcterms:created>
  <dcterms:modified xsi:type="dcterms:W3CDTF">2023-11-05T18:34:14Z</dcterms:modified>
</cp:coreProperties>
</file>