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319" r:id="rId4"/>
    <p:sldId id="320" r:id="rId5"/>
    <p:sldId id="314" r:id="rId6"/>
    <p:sldId id="315" r:id="rId7"/>
    <p:sldId id="321" r:id="rId8"/>
    <p:sldId id="316" r:id="rId9"/>
    <p:sldId id="317" r:id="rId10"/>
    <p:sldId id="322" r:id="rId11"/>
    <p:sldId id="25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6F34D-773A-44E4-876A-AA78FC74C457}" v="578" dt="2023-11-05T04:02:11.432"/>
    <p1510:client id="{6DC7E123-235F-45DB-8385-1FD241665BA5}" v="70" dt="2023-11-05T04:31:44.188"/>
  </p1510:revLst>
</p1510:revInfo>
</file>

<file path=ppt/tableStyles.xml><?xml version="1.0" encoding="utf-8"?>
<a:tblStyleLst xmlns:a="http://schemas.openxmlformats.org/drawingml/2006/main" def="{F6021D1F-DE07-4677-B07C-EA9DCB9D5CB9}">
  <a:tblStyle styleId="{F6021D1F-DE07-4677-B07C-EA9DCB9D5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0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1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>
                <a:solidFill>
                  <a:schemeClr val="tx1">
                    <a:lumMod val="95000"/>
                    <a:lumOff val="5000"/>
                  </a:schemeClr>
                </a:solidFill>
                <a:latin typeface="Exo"/>
              </a:rPr>
              <a:t>Terabytes</a:t>
            </a:r>
            <a:endParaRPr lang="pt-BR" b="1">
              <a:solidFill>
                <a:schemeClr val="tx1">
                  <a:lumMod val="95000"/>
                  <a:lumOff val="5000"/>
                </a:schemeClr>
              </a:solidFill>
              <a:latin typeface="Exo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2654694" y="1247540"/>
            <a:ext cx="4147319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800">
                <a:solidFill>
                  <a:schemeClr val="accent2"/>
                </a:solidFill>
              </a:rPr>
              <a:t>CHAMADAS</a:t>
            </a:r>
            <a:r>
              <a:rPr lang="en" sz="7700"/>
              <a:t> </a:t>
            </a:r>
            <a:r>
              <a:rPr lang="en" sz="5000"/>
              <a:t>DE SISTEMA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FCEC-ADE9-F057-1CA9-CE94BA7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Compilação e execução do código </a:t>
            </a:r>
            <a:br>
              <a:rPr lang="pt-BR" sz="2400" dirty="0"/>
            </a:br>
            <a:r>
              <a:rPr lang="en" sz="2000" dirty="0">
                <a:solidFill>
                  <a:srgbClr val="FFFFFF"/>
                </a:solidFill>
              </a:rPr>
              <a:t>             </a:t>
            </a:r>
            <a:r>
              <a:rPr lang="pt-BR" sz="2000" i="1" dirty="0">
                <a:solidFill>
                  <a:schemeClr val="accent2"/>
                </a:solidFill>
              </a:rPr>
              <a:t>Em Assembly:</a:t>
            </a:r>
          </a:p>
        </p:txBody>
      </p:sp>
      <p:pic>
        <p:nvPicPr>
          <p:cNvPr id="21" name="Imagem 21">
            <a:extLst>
              <a:ext uri="{FF2B5EF4-FFF2-40B4-BE49-F238E27FC236}">
                <a16:creationId xmlns:a16="http://schemas.microsoft.com/office/drawing/2014/main" id="{A3AC9722-1EB2-E9B8-4AEC-AAD8DD1C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80387"/>
            <a:ext cx="5905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7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410342"/>
            <a:ext cx="38624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CONSIDERAÇÕES </a:t>
            </a:r>
            <a:r>
              <a:rPr lang="en">
                <a:solidFill>
                  <a:schemeClr val="accent2"/>
                </a:solidFill>
              </a:rPr>
              <a:t>FINAIS</a:t>
            </a:r>
            <a:endParaRPr lang="pt-BR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193521"/>
            <a:ext cx="4401600" cy="2036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457200" algn="just"/>
            <a:r>
              <a:rPr lang="en" dirty="0">
                <a:solidFill>
                  <a:schemeClr val="bg1"/>
                </a:solidFill>
                <a:latin typeface="Arial"/>
              </a:rPr>
              <a:t>Este </a:t>
            </a:r>
            <a:r>
              <a:rPr lang="en" err="1">
                <a:solidFill>
                  <a:schemeClr val="bg1"/>
                </a:solidFill>
                <a:latin typeface="Arial"/>
              </a:rPr>
              <a:t>trabalho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explorou</a:t>
            </a:r>
            <a:r>
              <a:rPr lang="en" dirty="0">
                <a:solidFill>
                  <a:schemeClr val="bg1"/>
                </a:solidFill>
                <a:latin typeface="Arial"/>
              </a:rPr>
              <a:t> as </a:t>
            </a:r>
            <a:r>
              <a:rPr lang="en" err="1">
                <a:solidFill>
                  <a:schemeClr val="bg1"/>
                </a:solidFill>
                <a:latin typeface="Arial"/>
              </a:rPr>
              <a:t>chamadas</a:t>
            </a:r>
            <a:r>
              <a:rPr lang="en" dirty="0">
                <a:solidFill>
                  <a:schemeClr val="bg1"/>
                </a:solidFill>
                <a:latin typeface="Arial"/>
              </a:rPr>
              <a:t> de </a:t>
            </a:r>
            <a:r>
              <a:rPr lang="en" err="1">
                <a:solidFill>
                  <a:schemeClr val="bg1"/>
                </a:solidFill>
                <a:latin typeface="Arial"/>
              </a:rPr>
              <a:t>sistema</a:t>
            </a:r>
            <a:r>
              <a:rPr lang="en" dirty="0">
                <a:solidFill>
                  <a:schemeClr val="bg1"/>
                </a:solidFill>
                <a:latin typeface="Arial"/>
              </a:rPr>
              <a:t> (</a:t>
            </a:r>
            <a:r>
              <a:rPr lang="en" err="1">
                <a:solidFill>
                  <a:schemeClr val="bg1"/>
                </a:solidFill>
                <a:latin typeface="Arial"/>
              </a:rPr>
              <a:t>syscalls</a:t>
            </a:r>
            <a:r>
              <a:rPr lang="en" dirty="0">
                <a:solidFill>
                  <a:schemeClr val="bg1"/>
                </a:solidFill>
                <a:latin typeface="Arial"/>
              </a:rPr>
              <a:t>), </a:t>
            </a:r>
            <a:r>
              <a:rPr lang="en" err="1">
                <a:solidFill>
                  <a:schemeClr val="bg1"/>
                </a:solidFill>
                <a:latin typeface="Arial"/>
              </a:rPr>
              <a:t>essenciais</a:t>
            </a:r>
            <a:r>
              <a:rPr lang="en" dirty="0">
                <a:solidFill>
                  <a:schemeClr val="bg1"/>
                </a:solidFill>
                <a:latin typeface="Arial"/>
              </a:rPr>
              <a:t> para a </a:t>
            </a:r>
            <a:r>
              <a:rPr lang="en" err="1">
                <a:solidFill>
                  <a:schemeClr val="bg1"/>
                </a:solidFill>
                <a:latin typeface="Arial"/>
              </a:rPr>
              <a:t>interação</a:t>
            </a:r>
            <a:r>
              <a:rPr lang="en" dirty="0">
                <a:solidFill>
                  <a:schemeClr val="bg1"/>
                </a:solidFill>
                <a:latin typeface="Arial"/>
              </a:rPr>
              <a:t> entre </a:t>
            </a:r>
            <a:r>
              <a:rPr lang="en" err="1">
                <a:solidFill>
                  <a:schemeClr val="bg1"/>
                </a:solidFill>
                <a:latin typeface="Arial"/>
              </a:rPr>
              <a:t>programas</a:t>
            </a:r>
            <a:r>
              <a:rPr lang="en" dirty="0">
                <a:solidFill>
                  <a:schemeClr val="bg1"/>
                </a:solidFill>
                <a:latin typeface="Arial"/>
              </a:rPr>
              <a:t> e o </a:t>
            </a:r>
            <a:r>
              <a:rPr lang="en" err="1">
                <a:solidFill>
                  <a:schemeClr val="bg1"/>
                </a:solidFill>
                <a:latin typeface="Arial"/>
              </a:rPr>
              <a:t>sistema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operacional</a:t>
            </a:r>
            <a:r>
              <a:rPr lang="en" dirty="0">
                <a:solidFill>
                  <a:schemeClr val="bg1"/>
                </a:solidFill>
                <a:latin typeface="Arial"/>
              </a:rPr>
              <a:t>. </a:t>
            </a:r>
            <a:r>
              <a:rPr lang="en" err="1">
                <a:solidFill>
                  <a:schemeClr val="bg1"/>
                </a:solidFill>
                <a:latin typeface="Arial"/>
              </a:rPr>
              <a:t>Implementamos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syscalls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em</a:t>
            </a:r>
            <a:r>
              <a:rPr lang="en" dirty="0">
                <a:solidFill>
                  <a:schemeClr val="bg1"/>
                </a:solidFill>
                <a:latin typeface="Arial"/>
              </a:rPr>
              <a:t> C e Assembly, </a:t>
            </a:r>
            <a:r>
              <a:rPr lang="en" err="1">
                <a:solidFill>
                  <a:schemeClr val="bg1"/>
                </a:solidFill>
                <a:latin typeface="Arial"/>
              </a:rPr>
              <a:t>destacando</a:t>
            </a:r>
            <a:r>
              <a:rPr lang="en" dirty="0">
                <a:solidFill>
                  <a:schemeClr val="bg1"/>
                </a:solidFill>
                <a:latin typeface="Arial"/>
              </a:rPr>
              <a:t> a </a:t>
            </a:r>
            <a:r>
              <a:rPr lang="en" err="1">
                <a:solidFill>
                  <a:schemeClr val="bg1"/>
                </a:solidFill>
                <a:latin typeface="Arial"/>
              </a:rPr>
              <a:t>eficiência</a:t>
            </a:r>
            <a:r>
              <a:rPr lang="en" dirty="0">
                <a:solidFill>
                  <a:schemeClr val="bg1"/>
                </a:solidFill>
                <a:latin typeface="Arial"/>
              </a:rPr>
              <a:t> do Assembly e as </a:t>
            </a:r>
            <a:r>
              <a:rPr lang="en" err="1">
                <a:solidFill>
                  <a:schemeClr val="bg1"/>
                </a:solidFill>
                <a:latin typeface="Arial"/>
              </a:rPr>
              <a:t>abstrações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úteis</a:t>
            </a:r>
            <a:r>
              <a:rPr lang="en" dirty="0">
                <a:solidFill>
                  <a:schemeClr val="bg1"/>
                </a:solidFill>
                <a:latin typeface="Arial"/>
              </a:rPr>
              <a:t> do C. </a:t>
            </a:r>
            <a:r>
              <a:rPr lang="en" err="1">
                <a:solidFill>
                  <a:schemeClr val="bg1"/>
                </a:solidFill>
                <a:latin typeface="Arial"/>
              </a:rPr>
              <a:t>Reforçando</a:t>
            </a:r>
            <a:r>
              <a:rPr lang="en" dirty="0">
                <a:solidFill>
                  <a:schemeClr val="bg1"/>
                </a:solidFill>
                <a:latin typeface="Arial"/>
              </a:rPr>
              <a:t> a </a:t>
            </a:r>
            <a:r>
              <a:rPr lang="en" err="1">
                <a:solidFill>
                  <a:schemeClr val="bg1"/>
                </a:solidFill>
                <a:latin typeface="Arial"/>
              </a:rPr>
              <a:t>importância</a:t>
            </a:r>
            <a:r>
              <a:rPr lang="en" dirty="0">
                <a:solidFill>
                  <a:schemeClr val="bg1"/>
                </a:solidFill>
                <a:latin typeface="Arial"/>
              </a:rPr>
              <a:t> das </a:t>
            </a:r>
            <a:r>
              <a:rPr lang="en" err="1">
                <a:solidFill>
                  <a:schemeClr val="bg1"/>
                </a:solidFill>
                <a:latin typeface="Arial"/>
              </a:rPr>
              <a:t>syscalls</a:t>
            </a:r>
            <a:r>
              <a:rPr lang="en" dirty="0">
                <a:solidFill>
                  <a:schemeClr val="bg1"/>
                </a:solidFill>
                <a:latin typeface="Arial"/>
              </a:rPr>
              <a:t> para a </a:t>
            </a:r>
            <a:r>
              <a:rPr lang="en" err="1">
                <a:solidFill>
                  <a:schemeClr val="bg1"/>
                </a:solidFill>
                <a:latin typeface="Arial"/>
              </a:rPr>
              <a:t>segurança</a:t>
            </a:r>
            <a:r>
              <a:rPr lang="en" dirty="0">
                <a:solidFill>
                  <a:schemeClr val="bg1"/>
                </a:solidFill>
                <a:latin typeface="Arial"/>
              </a:rPr>
              <a:t>, </a:t>
            </a:r>
            <a:r>
              <a:rPr lang="en" err="1">
                <a:solidFill>
                  <a:schemeClr val="bg1"/>
                </a:solidFill>
                <a:latin typeface="Arial"/>
              </a:rPr>
              <a:t>estabilidade</a:t>
            </a:r>
            <a:r>
              <a:rPr lang="en" dirty="0">
                <a:solidFill>
                  <a:schemeClr val="bg1"/>
                </a:solidFill>
                <a:latin typeface="Arial"/>
              </a:rPr>
              <a:t> e </a:t>
            </a:r>
            <a:r>
              <a:rPr lang="en" err="1">
                <a:solidFill>
                  <a:schemeClr val="bg1"/>
                </a:solidFill>
                <a:latin typeface="Arial"/>
              </a:rPr>
              <a:t>eficiência</a:t>
            </a:r>
            <a:r>
              <a:rPr lang="en" dirty="0">
                <a:solidFill>
                  <a:schemeClr val="bg1"/>
                </a:solidFill>
                <a:latin typeface="Arial"/>
              </a:rPr>
              <a:t> dos </a:t>
            </a:r>
            <a:r>
              <a:rPr lang="en" err="1">
                <a:solidFill>
                  <a:schemeClr val="bg1"/>
                </a:solidFill>
                <a:latin typeface="Arial"/>
              </a:rPr>
              <a:t>sistemas</a:t>
            </a:r>
            <a:r>
              <a:rPr lang="en" dirty="0">
                <a:solidFill>
                  <a:schemeClr val="bg1"/>
                </a:solidFill>
                <a:latin typeface="Arial"/>
              </a:rPr>
              <a:t> </a:t>
            </a:r>
            <a:r>
              <a:rPr lang="en" err="1">
                <a:solidFill>
                  <a:schemeClr val="bg1"/>
                </a:solidFill>
                <a:latin typeface="Arial"/>
              </a:rPr>
              <a:t>operacionais</a:t>
            </a:r>
            <a:r>
              <a:rPr lang="en" dirty="0">
                <a:solidFill>
                  <a:schemeClr val="bg1"/>
                </a:solidFill>
                <a:latin typeface="Arial"/>
              </a:rPr>
              <a:t>.</a:t>
            </a:r>
            <a:endParaRPr lang="pt-BR" dirty="0">
              <a:solidFill>
                <a:schemeClr val="bg1"/>
              </a:solidFill>
              <a:latin typeface="Arial"/>
            </a:endParaRPr>
          </a:p>
          <a:p>
            <a:endParaRPr lang="en" sz="1200">
              <a:solidFill>
                <a:srgbClr val="000000"/>
              </a:solidFill>
              <a:latin typeface="Arial"/>
            </a:endParaRPr>
          </a:p>
          <a:p>
            <a:pPr marL="0" indent="0"/>
            <a:endParaRPr lang="en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34329" y="416911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464474" y="3911382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63644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err="1">
                <a:solidFill>
                  <a:schemeClr val="bg1"/>
                </a:solidFill>
              </a:rPr>
              <a:t>Definição</a:t>
            </a:r>
            <a:endParaRPr lang="en" sz="2800">
              <a:solidFill>
                <a:schemeClr val="bg1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209266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just">
              <a:buNone/>
            </a:pP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As system calls (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chamadas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de 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sistema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são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APIs para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criar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uma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interface entre o </a:t>
            </a:r>
            <a:r>
              <a:rPr lang="en" sz="1600" i="1" dirty="0">
                <a:solidFill>
                  <a:schemeClr val="bg1"/>
                </a:solidFill>
                <a:latin typeface="Arial"/>
                <a:cs typeface="Arial"/>
              </a:rPr>
              <a:t>user space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espaço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onde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utilizador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tem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permissão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para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executar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seus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programas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) e o </a:t>
            </a:r>
            <a:r>
              <a:rPr lang="en" sz="1600" i="1" dirty="0">
                <a:solidFill>
                  <a:schemeClr val="bg1"/>
                </a:solidFill>
                <a:latin typeface="Arial"/>
                <a:cs typeface="Arial"/>
              </a:rPr>
              <a:t>kernel space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espaço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onde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o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sistema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operacional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executa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os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seus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programas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que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necessitam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de um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nível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" sz="1600" dirty="0" err="1">
                <a:solidFill>
                  <a:schemeClr val="bg1"/>
                </a:solidFill>
                <a:latin typeface="Arial"/>
                <a:cs typeface="Arial"/>
              </a:rPr>
              <a:t>permissão</a:t>
            </a:r>
            <a:r>
              <a:rPr lang="en" sz="1600" dirty="0">
                <a:solidFill>
                  <a:schemeClr val="bg1"/>
                </a:solidFill>
                <a:latin typeface="Arial"/>
                <a:cs typeface="Arial"/>
              </a:rPr>
              <a:t> superior).</a:t>
            </a:r>
            <a:endParaRPr lang="pt-B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ntendo Diagrama&#10;&#10;Descrição gerada automaticamente">
            <a:extLst>
              <a:ext uri="{FF2B5EF4-FFF2-40B4-BE49-F238E27FC236}">
                <a16:creationId xmlns:a16="http://schemas.microsoft.com/office/drawing/2014/main" id="{0C062474-43C6-37E4-FD2E-E0E9AE49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19" y="2483509"/>
            <a:ext cx="3925378" cy="2451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BCD5-DD3E-9331-2C3E-93C0D831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Espaço de Usuário X Espaço do Kernel</a:t>
            </a:r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8392D919-B2CE-37ED-1C0B-8E4B478B5E4A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710698" y="1589632"/>
            <a:ext cx="7722604" cy="2587487"/>
          </a:xfrm>
        </p:spPr>
        <p:txBody>
          <a:bodyPr anchor="t"/>
          <a:lstStyle/>
          <a:p>
            <a:pPr indent="457200" algn="just"/>
            <a:r>
              <a:rPr lang="pt-BR" sz="1600" i="1">
                <a:latin typeface="Arial"/>
                <a:cs typeface="Arial"/>
              </a:rPr>
              <a:t>Espaço do Usuário</a:t>
            </a:r>
            <a:r>
              <a:rPr lang="pt-BR" sz="1600" b="0">
                <a:solidFill>
                  <a:schemeClr val="bg1"/>
                </a:solidFill>
                <a:latin typeface="Arial"/>
                <a:cs typeface="Arial"/>
              </a:rPr>
              <a:t>: É a região da memória onde os programas do usuário são executados. Esses programas não têm acesso direto ao hardware ou a áreas de memória críticas do sistema.</a:t>
            </a:r>
            <a:br>
              <a:rPr lang="pt-BR" sz="1600" b="0">
                <a:solidFill>
                  <a:schemeClr val="bg1"/>
                </a:solidFill>
                <a:latin typeface="Arial"/>
                <a:cs typeface="Arial"/>
              </a:rPr>
            </a:br>
            <a:br>
              <a:rPr lang="pt-BR" sz="1600" b="0">
                <a:latin typeface="Arial"/>
                <a:cs typeface="Arial"/>
              </a:rPr>
            </a:br>
            <a:r>
              <a:rPr lang="pt-BR" sz="1600" i="1">
                <a:latin typeface="Arial"/>
                <a:cs typeface="Arial"/>
              </a:rPr>
              <a:t>     Espaço do Kernel</a:t>
            </a:r>
            <a:r>
              <a:rPr lang="pt-BR" sz="1600" b="0">
                <a:solidFill>
                  <a:schemeClr val="bg1"/>
                </a:solidFill>
                <a:latin typeface="Arial"/>
                <a:cs typeface="Arial"/>
              </a:rPr>
              <a:t>: É a região da memória onde o núcleo (ou kernel) do sistema operacional é executado. O kernel tem acesso direto ao hardware e pode executar qualquer instrução da máquina.</a:t>
            </a:r>
            <a:endParaRPr lang="pt-BR" sz="1600">
              <a:solidFill>
                <a:schemeClr val="bg1"/>
              </a:solidFill>
              <a:latin typeface="Arial"/>
            </a:endParaRPr>
          </a:p>
          <a:p>
            <a:pPr algn="l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6DD7-E2EE-C9E1-B93D-AD7A6698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Funções das Chamadas de Sistema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46BEE8C-C34D-74DE-D6C5-1559A4F68CDC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618162" y="943732"/>
            <a:ext cx="7711821" cy="3256036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algn="l"/>
            <a:r>
              <a:rPr lang="pt-BR" sz="1600" b="0">
                <a:solidFill>
                  <a:schemeClr val="bg1"/>
                </a:solidFill>
                <a:latin typeface="Arial"/>
                <a:cs typeface="Arial"/>
              </a:rPr>
              <a:t>As chamadas de sistema são usadas para solicitar serviços do sistema operacional que requerem privilégios mais elevados, como leitura e escrita em arquivos, comunicação de rede, gerenciamento de processos e acesso a dispositivos de hardware.</a:t>
            </a:r>
            <a:br>
              <a:rPr lang="pt-BR" sz="1600" b="0" dirty="0">
                <a:latin typeface="Arial"/>
                <a:cs typeface="Arial"/>
              </a:rPr>
            </a:br>
            <a:br>
              <a:rPr lang="pt-BR" sz="1600" b="0">
                <a:latin typeface="Arial"/>
                <a:cs typeface="Arial"/>
              </a:rPr>
            </a:br>
            <a:br>
              <a:rPr lang="pt-BR" sz="1600" b="0" dirty="0">
                <a:latin typeface="Arial"/>
                <a:cs typeface="Arial"/>
              </a:rPr>
            </a:b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  Sobre o código:</a:t>
            </a:r>
            <a:br>
              <a:rPr lang="pt-BR" sz="1800" b="0" dirty="0">
                <a:latin typeface="Arial"/>
                <a:cs typeface="Arial"/>
              </a:rPr>
            </a:br>
            <a:r>
              <a:rPr lang="pt-BR" sz="1600" b="0" dirty="0">
                <a:solidFill>
                  <a:schemeClr val="bg1"/>
                </a:solidFill>
                <a:latin typeface="Arial"/>
                <a:cs typeface="Arial"/>
              </a:rPr>
              <a:t>       Foi implementado em Linguagem C e Assembly um código que lê um número inteiro e verifica se é par ou ímpar e escreve o resultado no console.</a:t>
            </a:r>
            <a:br>
              <a:rPr lang="pt-BR" sz="1600" b="0" dirty="0">
                <a:latin typeface="Arial"/>
                <a:cs typeface="Arial"/>
              </a:rPr>
            </a:br>
            <a:endParaRPr lang="pt-BR" sz="1600" b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4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2861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 err="1"/>
              <a:t>Syscalls</a:t>
            </a:r>
            <a:r>
              <a:rPr lang="en" sz="2800" dirty="0"/>
              <a:t> </a:t>
            </a:r>
            <a:r>
              <a:rPr lang="en" sz="2800" dirty="0" err="1"/>
              <a:t>usadas</a:t>
            </a:r>
            <a:r>
              <a:rPr lang="en" sz="2800" dirty="0"/>
              <a:t> no </a:t>
            </a:r>
            <a:r>
              <a:rPr lang="en" sz="2800" dirty="0" err="1"/>
              <a:t>código</a:t>
            </a:r>
            <a:br>
              <a:rPr lang="en" sz="2800" dirty="0"/>
            </a:br>
            <a:r>
              <a:rPr lang="en" sz="1800" dirty="0">
                <a:solidFill>
                  <a:srgbClr val="FFFFFF"/>
                </a:solidFill>
              </a:rPr>
              <a:t>             </a:t>
            </a:r>
            <a:r>
              <a:rPr lang="en" sz="2000" i="1" dirty="0" err="1">
                <a:solidFill>
                  <a:schemeClr val="accent2"/>
                </a:solidFill>
              </a:rPr>
              <a:t>Em</a:t>
            </a:r>
            <a:r>
              <a:rPr lang="en" sz="2000" i="1" dirty="0">
                <a:solidFill>
                  <a:schemeClr val="accent2"/>
                </a:solidFill>
              </a:rPr>
              <a:t> C</a:t>
            </a:r>
            <a:r>
              <a:rPr lang="en" sz="2000" dirty="0">
                <a:solidFill>
                  <a:schemeClr val="accent2"/>
                </a:solidFill>
              </a:rPr>
              <a:t>:</a:t>
            </a:r>
            <a:endParaRPr lang="pt-BR" sz="20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2070512" y="1346256"/>
            <a:ext cx="6255566" cy="576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>
                <a:solidFill>
                  <a:srgbClr val="DCDCAA"/>
                </a:solidFill>
                <a:cs typeface="Courier New"/>
              </a:rPr>
              <a:t>write</a:t>
            </a:r>
            <a:r>
              <a:rPr lang="en" sz="1600">
                <a:solidFill>
                  <a:srgbClr val="CCCCCC"/>
                </a:solidFill>
                <a:cs typeface="Courier New"/>
              </a:rPr>
              <a:t>(</a:t>
            </a:r>
            <a:r>
              <a:rPr lang="en" sz="1600">
                <a:solidFill>
                  <a:schemeClr val="accent2"/>
                </a:solidFill>
                <a:cs typeface="Courier New"/>
              </a:rPr>
              <a:t>STDOUT_FILENO</a:t>
            </a:r>
            <a:r>
              <a:rPr lang="en" sz="1600">
                <a:solidFill>
                  <a:srgbClr val="CCCCCC"/>
                </a:solidFill>
                <a:cs typeface="Courier New"/>
              </a:rPr>
              <a:t>, </a:t>
            </a:r>
            <a:r>
              <a:rPr lang="en" sz="1600">
                <a:solidFill>
                  <a:schemeClr val="accent2">
                    <a:lumMod val="75000"/>
                  </a:schemeClr>
                </a:solidFill>
                <a:cs typeface="Courier New"/>
              </a:rPr>
              <a:t>prompt</a:t>
            </a:r>
            <a:r>
              <a:rPr lang="en" sz="1600">
                <a:solidFill>
                  <a:srgbClr val="CCCCCC"/>
                </a:solidFill>
                <a:cs typeface="Courier New"/>
              </a:rPr>
              <a:t>, </a:t>
            </a:r>
            <a:r>
              <a:rPr lang="en" sz="1600" err="1">
                <a:solidFill>
                  <a:srgbClr val="DCDCAA"/>
                </a:solidFill>
                <a:cs typeface="Courier New"/>
              </a:rPr>
              <a:t>strlen</a:t>
            </a:r>
            <a:r>
              <a:rPr lang="en" sz="1600">
                <a:solidFill>
                  <a:srgbClr val="CCCCCC"/>
                </a:solidFill>
                <a:cs typeface="Courier New"/>
              </a:rPr>
              <a:t>(</a:t>
            </a:r>
            <a:r>
              <a:rPr lang="en" sz="1600">
                <a:solidFill>
                  <a:schemeClr val="accent2">
                    <a:lumMod val="75000"/>
                  </a:schemeClr>
                </a:solidFill>
                <a:cs typeface="Courier New"/>
              </a:rPr>
              <a:t>prompt</a:t>
            </a:r>
            <a:r>
              <a:rPr lang="en" sz="1600">
                <a:solidFill>
                  <a:srgbClr val="CCCCCC"/>
                </a:solidFill>
                <a:cs typeface="Courier New"/>
              </a:rPr>
              <a:t>));</a:t>
            </a:r>
            <a:endParaRPr lang="pt-BR" sz="160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BF1565D-98CD-8C1E-184F-41F83710988E}"/>
              </a:ext>
            </a:extLst>
          </p:cNvPr>
          <p:cNvSpPr txBox="1"/>
          <p:nvPr/>
        </p:nvSpPr>
        <p:spPr>
          <a:xfrm>
            <a:off x="1043796" y="1965744"/>
            <a:ext cx="6808397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Parâmetros</a:t>
            </a:r>
            <a:r>
              <a:rPr lang="en-US" sz="2000" b="1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228600" indent="-228600" algn="just">
              <a:buChar char="•"/>
            </a:pPr>
            <a:r>
              <a:rPr lang="en-US" sz="1600">
                <a:solidFill>
                  <a:srgbClr val="92D050"/>
                </a:solidFill>
                <a:latin typeface="Roboto Mono"/>
                <a:ea typeface="Roboto Mono"/>
              </a:rPr>
              <a:t>STDOUT_FILENO</a:t>
            </a:r>
            <a:r>
              <a:rPr lang="en-US" sz="1600">
                <a:solidFill>
                  <a:srgbClr val="92D050"/>
                </a:solidFill>
              </a:rPr>
              <a:t>:</a:t>
            </a:r>
            <a:r>
              <a:rPr lang="en-US" sz="1600">
                <a:solidFill>
                  <a:schemeClr val="bg1"/>
                </a:solidFill>
              </a:rPr>
              <a:t> é o </a:t>
            </a:r>
            <a:r>
              <a:rPr lang="en-US" sz="1600" err="1">
                <a:solidFill>
                  <a:schemeClr val="bg1"/>
                </a:solidFill>
              </a:rPr>
              <a:t>descritor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arquivo</a:t>
            </a:r>
            <a:r>
              <a:rPr lang="en-US" sz="1600">
                <a:solidFill>
                  <a:schemeClr val="bg1"/>
                </a:solidFill>
              </a:rPr>
              <a:t> para a </a:t>
            </a:r>
            <a:r>
              <a:rPr lang="en-US" sz="1600" err="1">
                <a:solidFill>
                  <a:schemeClr val="bg1"/>
                </a:solidFill>
              </a:rPr>
              <a:t>saída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padrão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geralmente</a:t>
            </a:r>
            <a:r>
              <a:rPr lang="en-US" sz="1600">
                <a:solidFill>
                  <a:schemeClr val="bg1"/>
                </a:solidFill>
              </a:rPr>
              <a:t> o terminal </a:t>
            </a:r>
            <a:r>
              <a:rPr lang="en-US" sz="1600" err="1">
                <a:solidFill>
                  <a:schemeClr val="bg1"/>
                </a:solidFill>
              </a:rPr>
              <a:t>ou</a:t>
            </a:r>
            <a:r>
              <a:rPr lang="en-US" sz="1600">
                <a:solidFill>
                  <a:schemeClr val="bg1"/>
                </a:solidFill>
              </a:rPr>
              <a:t> console)</a:t>
            </a:r>
            <a:r>
              <a:rPr lang="en-US" sz="1600"/>
              <a:t>.</a:t>
            </a:r>
          </a:p>
          <a:p>
            <a:pPr marL="228600" indent="-228600" algn="just">
              <a:buChar char="•"/>
            </a:pPr>
            <a:r>
              <a:rPr lang="en-US" sz="1600">
                <a:solidFill>
                  <a:srgbClr val="92D050"/>
                </a:solidFill>
                <a:latin typeface="Roboto Mono"/>
                <a:ea typeface="Roboto Mono"/>
              </a:rPr>
              <a:t>prompt</a:t>
            </a:r>
            <a:r>
              <a:rPr lang="en-US" sz="1600"/>
              <a:t>: </a:t>
            </a:r>
            <a:r>
              <a:rPr lang="en-US" sz="1600">
                <a:solidFill>
                  <a:schemeClr val="bg1"/>
                </a:solidFill>
              </a:rPr>
              <a:t>é o buffer de dados que </a:t>
            </a:r>
            <a:r>
              <a:rPr lang="en-US" sz="1600" err="1">
                <a:solidFill>
                  <a:schemeClr val="bg1"/>
                </a:solidFill>
              </a:rPr>
              <a:t>será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escrito</a:t>
            </a:r>
            <a:r>
              <a:rPr lang="en-US" sz="1600">
                <a:solidFill>
                  <a:schemeClr val="bg1"/>
                </a:solidFill>
              </a:rPr>
              <a:t>. Neste </a:t>
            </a:r>
            <a:r>
              <a:rPr lang="en-US" sz="1600" err="1">
                <a:solidFill>
                  <a:schemeClr val="bg1"/>
                </a:solidFill>
              </a:rPr>
              <a:t>caso</a:t>
            </a:r>
            <a:r>
              <a:rPr lang="en-US" sz="1600">
                <a:solidFill>
                  <a:schemeClr val="bg1"/>
                </a:solidFill>
              </a:rPr>
              <a:t>, é </a:t>
            </a:r>
            <a:r>
              <a:rPr lang="en-US" sz="1600" err="1">
                <a:solidFill>
                  <a:schemeClr val="bg1"/>
                </a:solidFill>
              </a:rPr>
              <a:t>uma</a:t>
            </a:r>
            <a:r>
              <a:rPr lang="en-US" sz="1600">
                <a:solidFill>
                  <a:schemeClr val="bg1"/>
                </a:solidFill>
              </a:rPr>
              <a:t> string que </a:t>
            </a:r>
            <a:r>
              <a:rPr lang="en-US" sz="1600" err="1">
                <a:solidFill>
                  <a:schemeClr val="bg1"/>
                </a:solidFill>
              </a:rPr>
              <a:t>você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deseja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imprimir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saída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padrão</a:t>
            </a:r>
            <a:r>
              <a:rPr lang="en-US" sz="1600"/>
              <a:t>.</a:t>
            </a:r>
          </a:p>
          <a:p>
            <a:pPr marL="228600" indent="-228600" algn="just">
              <a:buChar char="•"/>
            </a:pPr>
            <a:r>
              <a:rPr lang="en-US" sz="1600" err="1">
                <a:solidFill>
                  <a:srgbClr val="92D050"/>
                </a:solidFill>
                <a:latin typeface="Roboto Mono"/>
                <a:ea typeface="Roboto Mono"/>
              </a:rPr>
              <a:t>strlen</a:t>
            </a:r>
            <a:r>
              <a:rPr lang="en-US" sz="1600">
                <a:solidFill>
                  <a:srgbClr val="92D050"/>
                </a:solidFill>
                <a:latin typeface="Roboto Mono"/>
                <a:ea typeface="Roboto Mono"/>
              </a:rPr>
              <a:t>(prompt)</a:t>
            </a:r>
            <a:r>
              <a:rPr lang="en-US" sz="1600"/>
              <a:t>: </a:t>
            </a:r>
            <a:r>
              <a:rPr lang="en-US" sz="1600">
                <a:solidFill>
                  <a:schemeClr val="bg1"/>
                </a:solidFill>
              </a:rPr>
              <a:t>é o </a:t>
            </a:r>
            <a:r>
              <a:rPr lang="en-US" sz="1600" err="1">
                <a:solidFill>
                  <a:schemeClr val="bg1"/>
                </a:solidFill>
              </a:rPr>
              <a:t>número</a:t>
            </a:r>
            <a:r>
              <a:rPr lang="en-US" sz="1600">
                <a:solidFill>
                  <a:schemeClr val="bg1"/>
                </a:solidFill>
              </a:rPr>
              <a:t> de bytes a </a:t>
            </a:r>
            <a:r>
              <a:rPr lang="en-US" sz="1600" err="1">
                <a:solidFill>
                  <a:schemeClr val="bg1"/>
                </a:solidFill>
              </a:rPr>
              <a:t>serem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escritos</a:t>
            </a:r>
            <a:r>
              <a:rPr lang="en-US" sz="1600">
                <a:solidFill>
                  <a:schemeClr val="bg1"/>
                </a:solidFill>
              </a:rPr>
              <a:t> do buffer de dados</a:t>
            </a:r>
            <a:r>
              <a:rPr lang="en-US" sz="1600">
                <a:solidFill>
                  <a:srgbClr val="D2D0CE"/>
                </a:solidFill>
              </a:rPr>
              <a:t>. </a:t>
            </a:r>
            <a:r>
              <a:rPr lang="en-US" sz="1600" err="1">
                <a:solidFill>
                  <a:srgbClr val="92D050"/>
                </a:solidFill>
                <a:latin typeface="Roboto Mono"/>
                <a:ea typeface="Roboto Mono"/>
              </a:rPr>
              <a:t>strlen</a:t>
            </a:r>
            <a:r>
              <a:rPr lang="en-US" sz="1600">
                <a:solidFill>
                  <a:srgbClr val="92D050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é </a:t>
            </a:r>
            <a:r>
              <a:rPr lang="en-US" sz="1600" err="1">
                <a:solidFill>
                  <a:schemeClr val="bg1"/>
                </a:solidFill>
              </a:rPr>
              <a:t>uma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função</a:t>
            </a:r>
            <a:r>
              <a:rPr lang="en-US" sz="1600">
                <a:solidFill>
                  <a:schemeClr val="bg1"/>
                </a:solidFill>
              </a:rPr>
              <a:t> da </a:t>
            </a:r>
            <a:r>
              <a:rPr lang="en-US" sz="1600" err="1">
                <a:solidFill>
                  <a:schemeClr val="bg1"/>
                </a:solidFill>
              </a:rPr>
              <a:t>biblioteca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padrão</a:t>
            </a:r>
            <a:r>
              <a:rPr lang="en-US" sz="1600">
                <a:solidFill>
                  <a:schemeClr val="bg1"/>
                </a:solidFill>
              </a:rPr>
              <a:t> C que </a:t>
            </a:r>
            <a:r>
              <a:rPr lang="en-US" sz="1600" err="1">
                <a:solidFill>
                  <a:schemeClr val="bg1"/>
                </a:solidFill>
              </a:rPr>
              <a:t>retorna</a:t>
            </a:r>
            <a:r>
              <a:rPr lang="en-US" sz="1600">
                <a:solidFill>
                  <a:schemeClr val="bg1"/>
                </a:solidFill>
              </a:rPr>
              <a:t> o </a:t>
            </a:r>
            <a:r>
              <a:rPr lang="en-US" sz="1600" err="1">
                <a:solidFill>
                  <a:schemeClr val="bg1"/>
                </a:solidFill>
              </a:rPr>
              <a:t>comprimento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uma</a:t>
            </a:r>
            <a:r>
              <a:rPr lang="en-US" sz="1600">
                <a:solidFill>
                  <a:schemeClr val="bg1"/>
                </a:solidFill>
              </a:rPr>
              <a:t> string (</a:t>
            </a:r>
            <a:r>
              <a:rPr lang="en-US" sz="1600" err="1">
                <a:solidFill>
                  <a:schemeClr val="bg1"/>
                </a:solidFill>
              </a:rPr>
              <a:t>não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incluindo</a:t>
            </a:r>
            <a:r>
              <a:rPr lang="en-US" sz="1600">
                <a:solidFill>
                  <a:schemeClr val="bg1"/>
                </a:solidFill>
              </a:rPr>
              <a:t> o </a:t>
            </a:r>
            <a:r>
              <a:rPr lang="en-US" sz="1600" err="1">
                <a:solidFill>
                  <a:schemeClr val="bg1"/>
                </a:solidFill>
              </a:rPr>
              <a:t>caractere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nulo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terminação</a:t>
            </a:r>
            <a:r>
              <a:rPr lang="en-US" sz="160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795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2210691" y="418917"/>
            <a:ext cx="4573416" cy="576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>
                <a:solidFill>
                  <a:srgbClr val="DCDCAA"/>
                </a:solidFill>
                <a:latin typeface="Courier New"/>
                <a:cs typeface="Courier New"/>
              </a:rPr>
              <a:t>read</a:t>
            </a:r>
            <a:r>
              <a:rPr lang="en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" sz="1600">
                <a:solidFill>
                  <a:schemeClr val="accent2"/>
                </a:solidFill>
                <a:latin typeface="Courier New"/>
                <a:cs typeface="Courier New"/>
              </a:rPr>
              <a:t>STDIN_FILENO</a:t>
            </a:r>
            <a:r>
              <a:rPr lang="en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" sz="1600" err="1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buf</a:t>
            </a:r>
            <a:r>
              <a:rPr lang="en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" sz="160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BUF_SIZE</a:t>
            </a:r>
            <a:r>
              <a:rPr lang="en" sz="1600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  <a:endParaRPr lang="pt-BR" sz="160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01069" y="417943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BF1565D-98CD-8C1E-184F-41F83710988E}"/>
              </a:ext>
            </a:extLst>
          </p:cNvPr>
          <p:cNvSpPr txBox="1"/>
          <p:nvPr/>
        </p:nvSpPr>
        <p:spPr>
          <a:xfrm>
            <a:off x="968315" y="1038405"/>
            <a:ext cx="678683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chemeClr val="bg1">
                    <a:lumMod val="85000"/>
                  </a:schemeClr>
                </a:solidFill>
              </a:rPr>
              <a:t>Parâmetros</a:t>
            </a:r>
            <a:r>
              <a:rPr lang="en-US" sz="2000" b="1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pt-BR" sz="200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just">
              <a:buChar char="•"/>
            </a:pPr>
            <a:r>
              <a:rPr lang="en-US" sz="1600">
                <a:solidFill>
                  <a:srgbClr val="92D050"/>
                </a:solidFill>
                <a:ea typeface="Roboto Mono"/>
              </a:rPr>
              <a:t>STDIN_FILENO</a:t>
            </a:r>
            <a:r>
              <a:rPr lang="en-US" sz="1600">
                <a:solidFill>
                  <a:srgbClr val="92D05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chemeClr val="bg1"/>
                </a:solidFill>
              </a:rPr>
              <a:t>é o </a:t>
            </a:r>
            <a:r>
              <a:rPr lang="en-US" sz="1600" err="1">
                <a:solidFill>
                  <a:schemeClr val="bg1"/>
                </a:solidFill>
              </a:rPr>
              <a:t>descritor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arquivo</a:t>
            </a:r>
            <a:r>
              <a:rPr lang="en-US" sz="1600">
                <a:solidFill>
                  <a:schemeClr val="bg1"/>
                </a:solidFill>
              </a:rPr>
              <a:t> para a entrada </a:t>
            </a:r>
            <a:r>
              <a:rPr lang="en-US" sz="1600" err="1">
                <a:solidFill>
                  <a:schemeClr val="bg1"/>
                </a:solidFill>
              </a:rPr>
              <a:t>padrão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geralmente</a:t>
            </a:r>
            <a:r>
              <a:rPr lang="en-US" sz="1600">
                <a:solidFill>
                  <a:schemeClr val="bg1"/>
                </a:solidFill>
              </a:rPr>
              <a:t> o </a:t>
            </a:r>
            <a:r>
              <a:rPr lang="en-US" sz="1600" err="1">
                <a:solidFill>
                  <a:schemeClr val="bg1"/>
                </a:solidFill>
              </a:rPr>
              <a:t>teclado</a:t>
            </a:r>
            <a:r>
              <a:rPr lang="en-US" sz="1600">
                <a:solidFill>
                  <a:schemeClr val="bg1"/>
                </a:solidFill>
              </a:rPr>
              <a:t>).</a:t>
            </a:r>
          </a:p>
          <a:p>
            <a:pPr marL="285750" indent="-285750" algn="just">
              <a:buChar char="•"/>
            </a:pPr>
            <a:r>
              <a:rPr lang="en-US" sz="1600" err="1">
                <a:solidFill>
                  <a:srgbClr val="92D050"/>
                </a:solidFill>
                <a:ea typeface="Roboto Mono"/>
              </a:rPr>
              <a:t>buf</a:t>
            </a:r>
            <a:r>
              <a:rPr lang="en-US" sz="1600">
                <a:solidFill>
                  <a:srgbClr val="92D050"/>
                </a:solidFill>
              </a:rPr>
              <a:t>:</a:t>
            </a:r>
            <a:r>
              <a:rPr lang="en-US" sz="1600">
                <a:solidFill>
                  <a:schemeClr val="bg1"/>
                </a:solidFill>
              </a:rPr>
              <a:t> é o buffer </a:t>
            </a:r>
            <a:r>
              <a:rPr lang="en-US" sz="1600" err="1">
                <a:solidFill>
                  <a:schemeClr val="bg1"/>
                </a:solidFill>
              </a:rPr>
              <a:t>onde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os</a:t>
            </a:r>
            <a:r>
              <a:rPr lang="en-US" sz="1600">
                <a:solidFill>
                  <a:schemeClr val="bg1"/>
                </a:solidFill>
              </a:rPr>
              <a:t> dados lidos </a:t>
            </a:r>
            <a:r>
              <a:rPr lang="en-US" sz="1600" err="1">
                <a:solidFill>
                  <a:schemeClr val="bg1"/>
                </a:solidFill>
              </a:rPr>
              <a:t>serão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armazenados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Char char="•"/>
            </a:pPr>
            <a:r>
              <a:rPr lang="en-US" sz="1600">
                <a:solidFill>
                  <a:srgbClr val="92D050"/>
                </a:solidFill>
                <a:ea typeface="Roboto Mono"/>
              </a:rPr>
              <a:t>BUF_SIZE:</a:t>
            </a:r>
            <a:r>
              <a:rPr lang="en-US" sz="1600">
                <a:solidFill>
                  <a:schemeClr val="bg1"/>
                </a:solidFill>
                <a:ea typeface="Roboto Mono"/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é o </a:t>
            </a:r>
            <a:r>
              <a:rPr lang="en-US" sz="1600" err="1">
                <a:solidFill>
                  <a:schemeClr val="bg1"/>
                </a:solidFill>
              </a:rPr>
              <a:t>número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máximo</a:t>
            </a:r>
            <a:r>
              <a:rPr lang="en-US" sz="1600">
                <a:solidFill>
                  <a:schemeClr val="bg1"/>
                </a:solidFill>
              </a:rPr>
              <a:t> de bytes a </a:t>
            </a:r>
            <a:r>
              <a:rPr lang="en-US" sz="1600" err="1">
                <a:solidFill>
                  <a:schemeClr val="bg1"/>
                </a:solidFill>
              </a:rPr>
              <a:t>serem</a:t>
            </a:r>
            <a:r>
              <a:rPr lang="en-US" sz="1600">
                <a:solidFill>
                  <a:schemeClr val="bg1"/>
                </a:solidFill>
              </a:rPr>
              <a:t> lidos. Em </a:t>
            </a:r>
            <a:r>
              <a:rPr lang="en-US" sz="1600" err="1">
                <a:solidFill>
                  <a:schemeClr val="bg1"/>
                </a:solidFill>
              </a:rPr>
              <a:t>outras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palavras</a:t>
            </a:r>
            <a:r>
              <a:rPr lang="en-US" sz="1600">
                <a:solidFill>
                  <a:schemeClr val="bg1"/>
                </a:solidFill>
              </a:rPr>
              <a:t>, é o </a:t>
            </a:r>
            <a:r>
              <a:rPr lang="en-US" sz="1600" err="1">
                <a:solidFill>
                  <a:schemeClr val="bg1"/>
                </a:solidFill>
              </a:rPr>
              <a:t>tamanho</a:t>
            </a:r>
            <a:r>
              <a:rPr lang="en-US" sz="1600">
                <a:solidFill>
                  <a:schemeClr val="bg1"/>
                </a:solidFill>
              </a:rPr>
              <a:t> do buffer.</a:t>
            </a:r>
          </a:p>
          <a:p>
            <a:endParaRPr lang="en-US" sz="2400" b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aixaDeTexto 1">
            <a:extLst>
              <a:ext uri="{FF2B5EF4-FFF2-40B4-BE49-F238E27FC236}">
                <a16:creationId xmlns:a16="http://schemas.microsoft.com/office/drawing/2014/main" id="{F567095E-1E2D-740D-25A8-E4F2612D841B}"/>
              </a:ext>
            </a:extLst>
          </p:cNvPr>
          <p:cNvSpPr txBox="1"/>
          <p:nvPr/>
        </p:nvSpPr>
        <p:spPr>
          <a:xfrm>
            <a:off x="1510162" y="2766383"/>
            <a:ext cx="2797115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b="1">
                <a:solidFill>
                  <a:schemeClr val="accent2">
                    <a:lumMod val="75000"/>
                  </a:schemeClr>
                </a:solidFill>
                <a:latin typeface="Exo"/>
              </a:rPr>
              <a:t>03</a:t>
            </a:r>
            <a:r>
              <a:rPr lang="en-US" sz="3500">
                <a:solidFill>
                  <a:schemeClr val="accent2">
                    <a:lumMod val="75000"/>
                  </a:schemeClr>
                </a:solidFill>
                <a:latin typeface="Exo"/>
              </a:rPr>
              <a:t>​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2744;p35">
            <a:extLst>
              <a:ext uri="{FF2B5EF4-FFF2-40B4-BE49-F238E27FC236}">
                <a16:creationId xmlns:a16="http://schemas.microsoft.com/office/drawing/2014/main" id="{69FC8EBB-E509-AED9-ADEC-35C0D7D60F8F}"/>
              </a:ext>
            </a:extLst>
          </p:cNvPr>
          <p:cNvSpPr txBox="1">
            <a:spLocks noGrp="1"/>
          </p:cNvSpPr>
          <p:nvPr/>
        </p:nvSpPr>
        <p:spPr>
          <a:xfrm>
            <a:off x="2439830" y="2750744"/>
            <a:ext cx="2060973" cy="57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b="1">
                <a:solidFill>
                  <a:srgbClr val="DCDCAA"/>
                </a:solidFill>
                <a:latin typeface="Courier New"/>
                <a:cs typeface="Courier New"/>
              </a:rPr>
              <a:t>_exit</a:t>
            </a:r>
            <a:r>
              <a:rPr lang="en" sz="1600" b="1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" sz="1600" b="1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lang="en" sz="1600" b="1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  <a:endParaRPr lang="pt-BR" sz="1600" b="1"/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0D2E1B41-006F-4365-7379-6A28314D1686}"/>
              </a:ext>
            </a:extLst>
          </p:cNvPr>
          <p:cNvSpPr txBox="1"/>
          <p:nvPr/>
        </p:nvSpPr>
        <p:spPr>
          <a:xfrm>
            <a:off x="971011" y="3575109"/>
            <a:ext cx="7110321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sz="1600">
                <a:solidFill>
                  <a:srgbClr val="92D050"/>
                </a:solidFill>
                <a:ea typeface="Roboto Mono"/>
              </a:rPr>
              <a:t>_exit</a:t>
            </a:r>
            <a:r>
              <a:rPr lang="en-US" sz="1600">
                <a:solidFill>
                  <a:srgbClr val="92D05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chemeClr val="bg1"/>
                </a:solidFill>
              </a:rPr>
              <a:t>é a </a:t>
            </a:r>
            <a:r>
              <a:rPr lang="en-US" sz="1600" err="1">
                <a:solidFill>
                  <a:schemeClr val="bg1"/>
                </a:solidFill>
              </a:rPr>
              <a:t>chamada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sistema</a:t>
            </a:r>
            <a:r>
              <a:rPr lang="en-US" sz="1600">
                <a:solidFill>
                  <a:schemeClr val="bg1"/>
                </a:solidFill>
              </a:rPr>
              <a:t>. Ela termina </a:t>
            </a:r>
            <a:r>
              <a:rPr lang="en-US" sz="1600" err="1">
                <a:solidFill>
                  <a:schemeClr val="bg1"/>
                </a:solidFill>
              </a:rPr>
              <a:t>imediatamente</a:t>
            </a:r>
            <a:r>
              <a:rPr lang="en-US" sz="1600">
                <a:solidFill>
                  <a:schemeClr val="bg1"/>
                </a:solidFill>
              </a:rPr>
              <a:t> o </a:t>
            </a:r>
            <a:r>
              <a:rPr lang="en-US" sz="1600" err="1">
                <a:solidFill>
                  <a:schemeClr val="bg1"/>
                </a:solidFill>
              </a:rPr>
              <a:t>processo</a:t>
            </a:r>
            <a:r>
              <a:rPr lang="en-US" sz="1600">
                <a:solidFill>
                  <a:schemeClr val="bg1"/>
                </a:solidFill>
              </a:rPr>
              <a:t> que a </a:t>
            </a:r>
            <a:r>
              <a:rPr lang="en-US" sz="1600" err="1">
                <a:solidFill>
                  <a:schemeClr val="bg1"/>
                </a:solidFill>
              </a:rPr>
              <a:t>chamou</a:t>
            </a:r>
            <a:r>
              <a:rPr lang="en-US" sz="1600">
                <a:solidFill>
                  <a:schemeClr val="bg1"/>
                </a:solidFill>
              </a:rPr>
              <a:t>.</a:t>
            </a:r>
            <a:endParaRPr lang="pt-BR" sz="1600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97AA5-1D9D-300F-DA3C-6C8C0E5E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9" y="539400"/>
            <a:ext cx="7717800" cy="572700"/>
          </a:xfrm>
        </p:spPr>
        <p:txBody>
          <a:bodyPr/>
          <a:lstStyle/>
          <a:p>
            <a:r>
              <a:rPr lang="pt-BR" sz="2400" dirty="0"/>
              <a:t>Compilação e execução do código</a:t>
            </a:r>
            <a:br>
              <a:rPr lang="pt-BR" sz="2400" dirty="0"/>
            </a:br>
            <a:r>
              <a:rPr lang="en" sz="2000" dirty="0">
                <a:solidFill>
                  <a:srgbClr val="FFFFFF"/>
                </a:solidFill>
              </a:rPr>
              <a:t>            </a:t>
            </a:r>
            <a:r>
              <a:rPr lang="en" sz="2000" dirty="0">
                <a:solidFill>
                  <a:schemeClr val="accent2"/>
                </a:solidFill>
              </a:rPr>
              <a:t> </a:t>
            </a:r>
            <a:r>
              <a:rPr lang="pt-BR" sz="2000" i="1" dirty="0">
                <a:solidFill>
                  <a:schemeClr val="accent2"/>
                </a:solidFill>
              </a:rPr>
              <a:t>Em C:</a:t>
            </a:r>
          </a:p>
        </p:txBody>
      </p:sp>
      <p:pic>
        <p:nvPicPr>
          <p:cNvPr id="21" name="Imagem 21">
            <a:extLst>
              <a:ext uri="{FF2B5EF4-FFF2-40B4-BE49-F238E27FC236}">
                <a16:creationId xmlns:a16="http://schemas.microsoft.com/office/drawing/2014/main" id="{5653DAAE-19BF-5CB6-18E4-197DBD18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11340"/>
            <a:ext cx="5972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819759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err="1"/>
              <a:t>Syscalls</a:t>
            </a:r>
            <a:r>
              <a:rPr lang="en" sz="2800"/>
              <a:t> </a:t>
            </a:r>
            <a:r>
              <a:rPr lang="en" sz="2800" err="1"/>
              <a:t>usadas</a:t>
            </a:r>
            <a:r>
              <a:rPr lang="en" sz="2800"/>
              <a:t> no </a:t>
            </a:r>
            <a:r>
              <a:rPr lang="en" sz="2800" err="1"/>
              <a:t>código</a:t>
            </a:r>
            <a:br>
              <a:rPr lang="en" sz="2800"/>
            </a:br>
            <a:r>
              <a:rPr lang="en" sz="2800"/>
              <a:t>       </a:t>
            </a:r>
            <a:r>
              <a:rPr lang="en" sz="2800" i="1">
                <a:solidFill>
                  <a:srgbClr val="FFFFFF"/>
                </a:solidFill>
              </a:rPr>
              <a:t> </a:t>
            </a:r>
            <a:r>
              <a:rPr lang="en" sz="2000" i="1">
                <a:solidFill>
                  <a:schemeClr val="accent2"/>
                </a:solidFill>
              </a:rPr>
              <a:t>Em Assembly</a:t>
            </a:r>
            <a:r>
              <a:rPr lang="en" sz="2000">
                <a:solidFill>
                  <a:schemeClr val="accent2"/>
                </a:solidFill>
              </a:rPr>
              <a:t>:</a:t>
            </a:r>
            <a:endParaRPr lang="en" sz="2000" b="0">
              <a:solidFill>
                <a:schemeClr val="accent2"/>
              </a:solidFill>
            </a:endParaRPr>
          </a:p>
          <a:p>
            <a:pPr algn="ctr"/>
            <a:endParaRPr lang="en" sz="3200">
              <a:solidFill>
                <a:schemeClr val="accent2"/>
              </a:solidFill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F6C7C6C-4440-DC8A-5AFE-F6FA4CE0BAD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35E786-C3D7-D184-02A4-3E95F002056B}"/>
              </a:ext>
            </a:extLst>
          </p:cNvPr>
          <p:cNvSpPr txBox="1"/>
          <p:nvPr/>
        </p:nvSpPr>
        <p:spPr>
          <a:xfrm>
            <a:off x="2510287" y="142659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sys_write</a:t>
            </a:r>
            <a:r>
              <a:rPr lang="en-US" sz="1600" b="1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3764CA-2EA8-52CC-59A1-54DA16B9A521}"/>
              </a:ext>
            </a:extLst>
          </p:cNvPr>
          <p:cNvSpPr txBox="1"/>
          <p:nvPr/>
        </p:nvSpPr>
        <p:spPr>
          <a:xfrm>
            <a:off x="709523" y="2149056"/>
            <a:ext cx="786513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9CDCFE"/>
                </a:solidFill>
                <a:latin typeface="Courier New"/>
                <a:cs typeface="Courier New"/>
              </a:rPr>
              <a:t>_start: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Escreve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a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mensagem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de prompt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na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tela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  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eax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sys_write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ebx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stdout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ecx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prompt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endereço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da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string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 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edx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27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tamanho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da string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int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0x80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chama a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syscall</a:t>
            </a:r>
            <a:endParaRPr lang="en-US" sz="16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6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F6C7C6C-4440-DC8A-5AFE-F6FA4CE0BAD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47154" y="396376"/>
            <a:ext cx="2233500" cy="484800"/>
          </a:xfrm>
        </p:spPr>
        <p:txBody>
          <a:bodyPr/>
          <a:lstStyle/>
          <a:p>
            <a:r>
              <a:rPr lang="pt-BR"/>
              <a:t>02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35E786-C3D7-D184-02A4-3E95F002056B}"/>
              </a:ext>
            </a:extLst>
          </p:cNvPr>
          <p:cNvSpPr txBox="1"/>
          <p:nvPr/>
        </p:nvSpPr>
        <p:spPr>
          <a:xfrm>
            <a:off x="2380891" y="47768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sys_read</a:t>
            </a:r>
            <a:r>
              <a:rPr lang="en-US" sz="1600" b="1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3764CA-2EA8-52CC-59A1-54DA16B9A521}"/>
              </a:ext>
            </a:extLst>
          </p:cNvPr>
          <p:cNvSpPr txBox="1"/>
          <p:nvPr/>
        </p:nvSpPr>
        <p:spPr>
          <a:xfrm>
            <a:off x="1173193" y="995273"/>
            <a:ext cx="66466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rgbClr val="9CDCFE"/>
                </a:solidFill>
                <a:latin typeface="Courier New"/>
                <a:cs typeface="Courier New"/>
              </a:rPr>
              <a:t>read_num</a:t>
            </a:r>
            <a:r>
              <a:rPr lang="en-US" sz="1600" b="1">
                <a:solidFill>
                  <a:srgbClr val="9CDCFE"/>
                </a:solidFill>
                <a:latin typeface="Courier New"/>
                <a:cs typeface="Courier New"/>
              </a:rPr>
              <a:t>:</a:t>
            </a:r>
            <a:endParaRPr lang="pt-BR" sz="1600" b="1"/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 ; Lê um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caractere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do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teclado</a:t>
            </a:r>
            <a:endParaRPr lang="en-US" sz="1600" b="1" err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eax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sys_read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ebx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stdin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ecx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 err="1">
                <a:solidFill>
                  <a:srgbClr val="B5CEA8"/>
                </a:solidFill>
                <a:latin typeface="Courier New"/>
                <a:cs typeface="Courier New"/>
              </a:rPr>
              <a:t>ch</a:t>
            </a:r>
            <a:r>
              <a:rPr lang="en-US" sz="1600" b="1" err="1">
                <a:solidFill>
                  <a:srgbClr val="CCCCCC"/>
                </a:solidFill>
                <a:latin typeface="Courier New"/>
                <a:cs typeface="Courier New"/>
              </a:rPr>
              <a:t>ar_in</a:t>
            </a:r>
            <a:endParaRPr lang="en-US" sz="1600" b="1" err="1"/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edx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endParaRPr lang="en-US" sz="1600" b="1"/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int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0x80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chama a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syscall</a:t>
            </a:r>
            <a:endParaRPr lang="en-US" sz="1600" b="1" err="1">
              <a:solidFill>
                <a:srgbClr val="92D050"/>
              </a:solidFill>
            </a:endParaRPr>
          </a:p>
          <a:p>
            <a:br>
              <a:rPr lang="en-US" b="1"/>
            </a:br>
            <a:endParaRPr lang="en-US" b="1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F61F956-5656-4D38-1FC7-F9B224CE23C9}"/>
              </a:ext>
            </a:extLst>
          </p:cNvPr>
          <p:cNvSpPr txBox="1">
            <a:spLocks/>
          </p:cNvSpPr>
          <p:nvPr/>
        </p:nvSpPr>
        <p:spPr>
          <a:xfrm>
            <a:off x="647154" y="2898037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E7F897-036F-8A4C-5E7B-8437CEE8FB30}"/>
              </a:ext>
            </a:extLst>
          </p:cNvPr>
          <p:cNvSpPr txBox="1"/>
          <p:nvPr/>
        </p:nvSpPr>
        <p:spPr>
          <a:xfrm>
            <a:off x="2380891" y="293621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sys_exit</a:t>
            </a:r>
            <a:r>
              <a:rPr lang="en-US" sz="1600" b="1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pt-BR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90388B-11FE-5DD7-04FB-6BC8672A74A6}"/>
              </a:ext>
            </a:extLst>
          </p:cNvPr>
          <p:cNvSpPr txBox="1"/>
          <p:nvPr/>
        </p:nvSpPr>
        <p:spPr>
          <a:xfrm>
            <a:off x="1162410" y="3421453"/>
            <a:ext cx="74122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9CDCFE"/>
                </a:solidFill>
                <a:latin typeface="Courier New"/>
                <a:cs typeface="Courier New"/>
              </a:rPr>
              <a:t>exit:</a:t>
            </a:r>
            <a:endParaRPr lang="pt-BR" sz="1600" b="1"/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 ; Sai do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programa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mov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eax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sys_exit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 err="1">
                <a:solidFill>
                  <a:srgbClr val="C586C0"/>
                </a:solidFill>
                <a:latin typeface="Courier New"/>
                <a:cs typeface="Courier New"/>
              </a:rPr>
              <a:t>xor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ebx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b="1" err="1">
                <a:solidFill>
                  <a:srgbClr val="569CD6"/>
                </a:solidFill>
                <a:latin typeface="Courier New"/>
                <a:cs typeface="Courier New"/>
              </a:rPr>
              <a:t>ebx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código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de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saída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 (zero indica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sucesso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)</a:t>
            </a:r>
            <a:endParaRPr lang="en-US" sz="1600" b="1">
              <a:solidFill>
                <a:srgbClr val="92D050"/>
              </a:solidFill>
            </a:endParaRPr>
          </a:p>
          <a:p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    </a:t>
            </a:r>
            <a:r>
              <a:rPr lang="en-US" sz="1600" b="1">
                <a:solidFill>
                  <a:srgbClr val="C586C0"/>
                </a:solidFill>
                <a:latin typeface="Courier New"/>
                <a:cs typeface="Courier New"/>
              </a:rPr>
              <a:t>int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B5CEA8"/>
                </a:solidFill>
                <a:latin typeface="Courier New"/>
                <a:cs typeface="Courier New"/>
              </a:rPr>
              <a:t>0x80</a:t>
            </a:r>
            <a:r>
              <a:rPr lang="en-US" sz="160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b="1">
                <a:solidFill>
                  <a:srgbClr val="6A9955"/>
                </a:solidFill>
                <a:latin typeface="Courier New"/>
                <a:cs typeface="Courier New"/>
              </a:rPr>
              <a:t>; </a:t>
            </a:r>
            <a:r>
              <a:rPr lang="en-US" sz="1600" b="1">
                <a:solidFill>
                  <a:srgbClr val="92D050"/>
                </a:solidFill>
                <a:latin typeface="Courier New"/>
                <a:cs typeface="Courier New"/>
              </a:rPr>
              <a:t>chama a </a:t>
            </a:r>
            <a:r>
              <a:rPr lang="en-US" sz="1600" b="1" err="1">
                <a:solidFill>
                  <a:srgbClr val="92D050"/>
                </a:solidFill>
                <a:latin typeface="Courier New"/>
                <a:cs typeface="Courier New"/>
              </a:rPr>
              <a:t>syscall</a:t>
            </a:r>
            <a:endParaRPr lang="en-US" sz="1600" b="1" err="1">
              <a:solidFill>
                <a:srgbClr val="92D050"/>
              </a:solidFill>
            </a:endParaRPr>
          </a:p>
          <a:p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76233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Data Center Business Plan by Slidesgo</vt:lpstr>
      <vt:lpstr>CHAMADAS DE SISTEMA</vt:lpstr>
      <vt:lpstr>Definição</vt:lpstr>
      <vt:lpstr>Espaço de Usuário X Espaço do Kernel</vt:lpstr>
      <vt:lpstr>Funções das Chamadas de Sistema</vt:lpstr>
      <vt:lpstr>Syscalls usadas no código              Em C:</vt:lpstr>
      <vt:lpstr>read(STDIN_FILENO, buf, BUF_SIZE);</vt:lpstr>
      <vt:lpstr>Compilação e execução do código              Em C:</vt:lpstr>
      <vt:lpstr>Syscalls usadas no código         Em Assembly: </vt:lpstr>
      <vt:lpstr>02</vt:lpstr>
      <vt:lpstr>Compilação e execução do código               Em Assembly: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cp:lastModifiedBy>Filipe Corrêa</cp:lastModifiedBy>
  <cp:revision>3</cp:revision>
  <dcterms:modified xsi:type="dcterms:W3CDTF">2023-11-05T18:56:41Z</dcterms:modified>
</cp:coreProperties>
</file>