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8" r:id="rId7"/>
    <p:sldId id="261" r:id="rId8"/>
    <p:sldId id="262" r:id="rId9"/>
    <p:sldId id="271" r:id="rId10"/>
    <p:sldId id="263" r:id="rId11"/>
    <p:sldId id="269" r:id="rId12"/>
    <p:sldId id="270" r:id="rId13"/>
    <p:sldId id="273" r:id="rId14"/>
    <p:sldId id="274" r:id="rId15"/>
    <p:sldId id="264" r:id="rId16"/>
    <p:sldId id="265" r:id="rId17"/>
    <p:sldId id="266" r:id="rId18"/>
    <p:sldId id="267"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A975"/>
    <a:srgbClr val="A7EBB3"/>
    <a:srgbClr val="A365D1"/>
    <a:srgbClr val="58CA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8" y="11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98225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09064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4725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98807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e0c2d517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e0c2d517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e0c2d517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e0c2d517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e0c2d517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e0c2d517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e0c2d517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e0c2d517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e0c2d51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e0c2d51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e0c2d517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e0c2d51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e0c2d51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0c2d51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0161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e0c2d517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e0c2d51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0c2d517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0c2d517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8480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5.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www.kaggle.com/tigganeha4/diabetes-dataset-2019"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hyperlink" Target="https://www.nhs.uk/common-health-questions/lifestyle/what-is-the-body-mass-index-bmi/" TargetMode="External"/><Relationship Id="rId4" Type="http://schemas.openxmlformats.org/officeDocument/2006/relationships/hyperlink" Target="https://www.statista.com/statistics/271464/percentage-of-diabetics-worldwide/"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tigganeha4/diabetes-dataset-2019"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545450"/>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DE" dirty="0" err="1"/>
              <a:t>How</a:t>
            </a:r>
            <a:r>
              <a:rPr lang="de-DE" dirty="0"/>
              <a:t> Habits and </a:t>
            </a:r>
            <a:r>
              <a:rPr lang="de-DE" dirty="0" err="1"/>
              <a:t>Genetics</a:t>
            </a:r>
            <a:r>
              <a:rPr lang="de-DE" dirty="0"/>
              <a:t> </a:t>
            </a:r>
            <a:r>
              <a:rPr lang="de-DE" dirty="0" err="1"/>
              <a:t>may</a:t>
            </a:r>
            <a:r>
              <a:rPr lang="de-DE" dirty="0"/>
              <a:t> </a:t>
            </a:r>
            <a:r>
              <a:rPr lang="de-DE" dirty="0" err="1"/>
              <a:t>Induce</a:t>
            </a:r>
            <a:r>
              <a:rPr lang="de-DE" dirty="0"/>
              <a:t> Risk </a:t>
            </a:r>
            <a:r>
              <a:rPr lang="de-DE" dirty="0" err="1"/>
              <a:t>for</a:t>
            </a:r>
            <a:r>
              <a:rPr lang="de-DE" dirty="0"/>
              <a:t> Diabetes</a:t>
            </a:r>
            <a:endParaRPr dirty="0"/>
          </a:p>
        </p:txBody>
      </p:sp>
      <p:sp>
        <p:nvSpPr>
          <p:cNvPr id="55" name="Google Shape;55;p13"/>
          <p:cNvSpPr txBox="1">
            <a:spLocks noGrp="1"/>
          </p:cNvSpPr>
          <p:nvPr>
            <p:ph type="subTitle" idx="1"/>
          </p:nvPr>
        </p:nvSpPr>
        <p:spPr>
          <a:xfrm>
            <a:off x="311700" y="3574956"/>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Anna Maria Thum</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Diabetes Distribution by different factors</a:t>
            </a:r>
            <a:endParaRPr dirty="0"/>
          </a:p>
        </p:txBody>
      </p:sp>
      <p:pic>
        <p:nvPicPr>
          <p:cNvPr id="3" name="Grafik 2">
            <a:extLst>
              <a:ext uri="{FF2B5EF4-FFF2-40B4-BE49-F238E27FC236}">
                <a16:creationId xmlns:a16="http://schemas.microsoft.com/office/drawing/2014/main" id="{D7448DEB-9523-4EE6-A1CF-78F23627B768}"/>
              </a:ext>
            </a:extLst>
          </p:cNvPr>
          <p:cNvPicPr>
            <a:picLocks noChangeAspect="1"/>
          </p:cNvPicPr>
          <p:nvPr/>
        </p:nvPicPr>
        <p:blipFill>
          <a:blip r:embed="rId3">
            <a:extLst>
              <a:ext uri="{BEBA8EAE-BF5A-486C-A8C5-ECC9F3942E4B}">
                <a14:imgProps xmlns:a14="http://schemas.microsoft.com/office/drawing/2010/main">
                  <a14:imgLayer r:embed="rId4">
                    <a14:imgEffect>
                      <a14:saturation sat="66000"/>
                    </a14:imgEffect>
                  </a14:imgLayer>
                </a14:imgProps>
              </a:ext>
            </a:extLst>
          </a:blip>
          <a:stretch>
            <a:fillRect/>
          </a:stretch>
        </p:blipFill>
        <p:spPr>
          <a:xfrm>
            <a:off x="245310" y="1017725"/>
            <a:ext cx="5116806" cy="2672877"/>
          </a:xfrm>
          <a:prstGeom prst="rect">
            <a:avLst/>
          </a:prstGeom>
        </p:spPr>
      </p:pic>
      <p:pic>
        <p:nvPicPr>
          <p:cNvPr id="7" name="Grafik 6">
            <a:extLst>
              <a:ext uri="{FF2B5EF4-FFF2-40B4-BE49-F238E27FC236}">
                <a16:creationId xmlns:a16="http://schemas.microsoft.com/office/drawing/2014/main" id="{07CE2E2A-9394-4BE8-8EC8-2DDA639E9093}"/>
              </a:ext>
            </a:extLst>
          </p:cNvPr>
          <p:cNvPicPr>
            <a:picLocks noChangeAspect="1"/>
          </p:cNvPicPr>
          <p:nvPr/>
        </p:nvPicPr>
        <p:blipFill>
          <a:blip r:embed="rId5"/>
          <a:stretch>
            <a:fillRect/>
          </a:stretch>
        </p:blipFill>
        <p:spPr>
          <a:xfrm>
            <a:off x="5613053" y="1680930"/>
            <a:ext cx="2850778" cy="2007181"/>
          </a:xfrm>
          <a:prstGeom prst="rect">
            <a:avLst/>
          </a:prstGeom>
        </p:spPr>
      </p:pic>
      <p:sp>
        <p:nvSpPr>
          <p:cNvPr id="5" name="Google Shape;98;p20">
            <a:extLst>
              <a:ext uri="{FF2B5EF4-FFF2-40B4-BE49-F238E27FC236}">
                <a16:creationId xmlns:a16="http://schemas.microsoft.com/office/drawing/2014/main" id="{A5B3EB7B-0BEA-49E3-B7D6-786A73E5444F}"/>
              </a:ext>
            </a:extLst>
          </p:cNvPr>
          <p:cNvSpPr txBox="1">
            <a:spLocks noGrp="1"/>
          </p:cNvSpPr>
          <p:nvPr>
            <p:ph type="body" idx="1"/>
          </p:nvPr>
        </p:nvSpPr>
        <p:spPr>
          <a:xfrm>
            <a:off x="245310" y="3542066"/>
            <a:ext cx="5116806" cy="1314018"/>
          </a:xfrm>
          <a:prstGeom prst="rect">
            <a:avLst/>
          </a:prstGeom>
        </p:spPr>
        <p:txBody>
          <a:bodyPr spcFirstLastPara="1" wrap="square" lIns="91425" tIns="91425" rIns="91425" bIns="91425" anchor="t" anchorCtr="0">
            <a:noAutofit/>
          </a:bodyPr>
          <a:lstStyle/>
          <a:p>
            <a:pPr marL="171450" indent="-171450" algn="just">
              <a:buFont typeface="Arial" panose="020B0604020202020204" pitchFamily="34" charset="0"/>
              <a:buChar char="•"/>
            </a:pPr>
            <a:r>
              <a:rPr lang="de-DE" sz="1000" dirty="0"/>
              <a:t>Most </a:t>
            </a:r>
            <a:r>
              <a:rPr lang="de-DE" sz="1000" dirty="0" err="1"/>
              <a:t>people</a:t>
            </a:r>
            <a:r>
              <a:rPr lang="de-DE" sz="1000" dirty="0"/>
              <a:t> in </a:t>
            </a:r>
            <a:r>
              <a:rPr lang="de-DE" sz="1000" dirty="0" err="1"/>
              <a:t>this</a:t>
            </a:r>
            <a:r>
              <a:rPr lang="de-DE" sz="1000" dirty="0"/>
              <a:t> </a:t>
            </a:r>
            <a:r>
              <a:rPr lang="de-DE" sz="1000" dirty="0" err="1"/>
              <a:t>data</a:t>
            </a:r>
            <a:r>
              <a:rPr lang="de-DE" sz="1000" dirty="0"/>
              <a:t> </a:t>
            </a:r>
            <a:r>
              <a:rPr lang="de-DE" sz="1000" dirty="0" err="1"/>
              <a:t>set</a:t>
            </a:r>
            <a:r>
              <a:rPr lang="de-DE" sz="1000" dirty="0"/>
              <a:t> </a:t>
            </a:r>
            <a:r>
              <a:rPr lang="de-DE" sz="1000" dirty="0" err="1"/>
              <a:t>have</a:t>
            </a:r>
            <a:r>
              <a:rPr lang="de-DE" sz="1000" dirty="0"/>
              <a:t> a </a:t>
            </a:r>
            <a:r>
              <a:rPr lang="de-DE" sz="1000" dirty="0" err="1"/>
              <a:t>healthy</a:t>
            </a:r>
            <a:r>
              <a:rPr lang="de-DE" sz="1000" dirty="0"/>
              <a:t> BMI </a:t>
            </a:r>
            <a:r>
              <a:rPr lang="de-DE" sz="1000" dirty="0" err="1"/>
              <a:t>between</a:t>
            </a:r>
            <a:r>
              <a:rPr lang="de-DE" sz="1000" dirty="0"/>
              <a:t> 19 and 24 (n=405). </a:t>
            </a:r>
          </a:p>
          <a:p>
            <a:pPr marL="0" indent="0" algn="just">
              <a:buNone/>
            </a:pPr>
            <a:endParaRPr lang="de-DE" sz="1000" dirty="0"/>
          </a:p>
          <a:p>
            <a:pPr marL="171450" indent="-171450" algn="just">
              <a:buFont typeface="Arial" panose="020B0604020202020204" pitchFamily="34" charset="0"/>
              <a:buChar char="•"/>
            </a:pPr>
            <a:r>
              <a:rPr lang="de-DE" sz="1000" dirty="0"/>
              <a:t>People </a:t>
            </a:r>
            <a:r>
              <a:rPr lang="de-DE" sz="1000" dirty="0" err="1"/>
              <a:t>with</a:t>
            </a:r>
            <a:r>
              <a:rPr lang="de-DE" sz="1000" dirty="0"/>
              <a:t> </a:t>
            </a:r>
            <a:r>
              <a:rPr lang="de-DE" sz="1000" dirty="0" err="1"/>
              <a:t>lower</a:t>
            </a:r>
            <a:r>
              <a:rPr lang="de-DE" sz="1000" dirty="0"/>
              <a:t> BMI (n=55) </a:t>
            </a:r>
            <a:r>
              <a:rPr lang="de-DE" sz="1000" dirty="0" err="1"/>
              <a:t>have</a:t>
            </a:r>
            <a:r>
              <a:rPr lang="de-DE" sz="1000" dirty="0"/>
              <a:t> </a:t>
            </a:r>
            <a:r>
              <a:rPr lang="de-DE" sz="1000" dirty="0" err="1"/>
              <a:t>the</a:t>
            </a:r>
            <a:r>
              <a:rPr lang="de-DE" sz="1000" dirty="0"/>
              <a:t> </a:t>
            </a:r>
            <a:r>
              <a:rPr lang="de-DE" sz="1000" dirty="0" err="1"/>
              <a:t>lowest</a:t>
            </a:r>
            <a:r>
              <a:rPr lang="de-DE" sz="1000" dirty="0"/>
              <a:t> </a:t>
            </a:r>
            <a:r>
              <a:rPr lang="de-DE" sz="1000" dirty="0" err="1"/>
              <a:t>number</a:t>
            </a:r>
            <a:r>
              <a:rPr lang="de-DE" sz="1000" dirty="0"/>
              <a:t> </a:t>
            </a:r>
            <a:r>
              <a:rPr lang="de-DE" sz="1000" dirty="0" err="1"/>
              <a:t>of</a:t>
            </a:r>
            <a:r>
              <a:rPr lang="de-DE" sz="1000" dirty="0"/>
              <a:t> </a:t>
            </a:r>
            <a:r>
              <a:rPr lang="de-DE" sz="1000" dirty="0" err="1"/>
              <a:t>diabetics</a:t>
            </a:r>
            <a:r>
              <a:rPr lang="de-DE" sz="1000" dirty="0"/>
              <a:t> (14%). The </a:t>
            </a:r>
            <a:r>
              <a:rPr lang="de-DE" sz="1000" dirty="0" err="1"/>
              <a:t>higher</a:t>
            </a:r>
            <a:r>
              <a:rPr lang="de-DE" sz="1000" dirty="0"/>
              <a:t> </a:t>
            </a:r>
            <a:r>
              <a:rPr lang="de-DE" sz="1000" dirty="0" err="1"/>
              <a:t>the</a:t>
            </a:r>
            <a:r>
              <a:rPr lang="de-DE" sz="1000" dirty="0"/>
              <a:t> BMI </a:t>
            </a:r>
            <a:r>
              <a:rPr lang="de-DE" sz="1000" dirty="0" err="1"/>
              <a:t>the</a:t>
            </a:r>
            <a:r>
              <a:rPr lang="de-DE" sz="1000" dirty="0"/>
              <a:t> </a:t>
            </a:r>
            <a:r>
              <a:rPr lang="de-DE" sz="1000" dirty="0" err="1"/>
              <a:t>higher</a:t>
            </a:r>
            <a:r>
              <a:rPr lang="de-DE" sz="1000" dirty="0"/>
              <a:t> </a:t>
            </a:r>
            <a:r>
              <a:rPr lang="de-DE" sz="1000" dirty="0" err="1"/>
              <a:t>are</a:t>
            </a:r>
            <a:r>
              <a:rPr lang="de-DE" sz="1000" dirty="0"/>
              <a:t> </a:t>
            </a:r>
            <a:r>
              <a:rPr lang="de-DE" sz="1000" dirty="0" err="1"/>
              <a:t>the</a:t>
            </a:r>
            <a:r>
              <a:rPr lang="de-DE" sz="1000" dirty="0"/>
              <a:t> </a:t>
            </a:r>
            <a:r>
              <a:rPr lang="de-DE" sz="1000" dirty="0" err="1"/>
              <a:t>numbers</a:t>
            </a:r>
            <a:r>
              <a:rPr lang="de-DE" sz="1000" dirty="0"/>
              <a:t> </a:t>
            </a:r>
            <a:r>
              <a:rPr lang="de-DE" sz="1000" dirty="0" err="1"/>
              <a:t>of</a:t>
            </a:r>
            <a:r>
              <a:rPr lang="de-DE" sz="1000" dirty="0"/>
              <a:t> </a:t>
            </a:r>
            <a:r>
              <a:rPr lang="de-DE" sz="1000" dirty="0" err="1"/>
              <a:t>diabetics</a:t>
            </a:r>
            <a:r>
              <a:rPr lang="de-DE" sz="1000" dirty="0"/>
              <a:t>: </a:t>
            </a:r>
            <a:endParaRPr lang="de-DE" sz="500" dirty="0"/>
          </a:p>
          <a:p>
            <a:pPr marL="628650" lvl="1" indent="-171450" algn="just">
              <a:lnSpc>
                <a:spcPct val="200000"/>
              </a:lnSpc>
              <a:spcBef>
                <a:spcPts val="100"/>
              </a:spcBef>
              <a:buFont typeface="Arial" panose="020B0604020202020204" pitchFamily="34" charset="0"/>
              <a:buChar char="•"/>
            </a:pPr>
            <a:r>
              <a:rPr lang="de-DE" sz="1000" dirty="0"/>
              <a:t>normal BMI: 25% </a:t>
            </a:r>
            <a:r>
              <a:rPr lang="de-DE" sz="1000" dirty="0" err="1"/>
              <a:t>with</a:t>
            </a:r>
            <a:r>
              <a:rPr lang="de-DE" sz="1000" dirty="0"/>
              <a:t> n=405	</a:t>
            </a:r>
          </a:p>
          <a:p>
            <a:pPr marL="628650" lvl="1" indent="-171450" algn="just">
              <a:lnSpc>
                <a:spcPct val="200000"/>
              </a:lnSpc>
              <a:spcBef>
                <a:spcPts val="100"/>
              </a:spcBef>
              <a:buFont typeface="Arial" panose="020B0604020202020204" pitchFamily="34" charset="0"/>
              <a:buChar char="•"/>
            </a:pPr>
            <a:r>
              <a:rPr lang="de-DE" sz="1000" dirty="0"/>
              <a:t>high BMI: 34% </a:t>
            </a:r>
            <a:r>
              <a:rPr lang="de-DE" sz="1000" dirty="0" err="1"/>
              <a:t>with</a:t>
            </a:r>
            <a:r>
              <a:rPr lang="de-DE" sz="1000" dirty="0"/>
              <a:t> n=435</a:t>
            </a:r>
          </a:p>
        </p:txBody>
      </p:sp>
      <p:sp>
        <p:nvSpPr>
          <p:cNvPr id="6" name="Google Shape;98;p20">
            <a:extLst>
              <a:ext uri="{FF2B5EF4-FFF2-40B4-BE49-F238E27FC236}">
                <a16:creationId xmlns:a16="http://schemas.microsoft.com/office/drawing/2014/main" id="{D417300E-D1A6-428C-BE3D-5618EA555D00}"/>
              </a:ext>
            </a:extLst>
          </p:cNvPr>
          <p:cNvSpPr txBox="1">
            <a:spLocks/>
          </p:cNvSpPr>
          <p:nvPr/>
        </p:nvSpPr>
        <p:spPr>
          <a:xfrm>
            <a:off x="5436268" y="3530287"/>
            <a:ext cx="3423319" cy="1451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71450" indent="-171450" algn="just">
              <a:buFont typeface="Arial" panose="020B0604020202020204" pitchFamily="34" charset="0"/>
              <a:buChar char="•"/>
            </a:pPr>
            <a:r>
              <a:rPr lang="en-GB" sz="1000" dirty="0"/>
              <a:t>Most people eat occasionally junk food (n=625), after that people eat in descending order often (n=174), very often (n=52), and always (n=44) junk food.</a:t>
            </a:r>
          </a:p>
          <a:p>
            <a:pPr marL="0" indent="0" algn="just">
              <a:buNone/>
            </a:pPr>
            <a:endParaRPr lang="en-GB" sz="1000" dirty="0"/>
          </a:p>
          <a:p>
            <a:pPr marL="171450" indent="-171450" algn="just">
              <a:buFont typeface="Arial" panose="020B0604020202020204" pitchFamily="34" charset="0"/>
              <a:buChar char="•"/>
            </a:pPr>
            <a:r>
              <a:rPr lang="en-GB" sz="1000" dirty="0"/>
              <a:t>People eating occasionally junk food have the highest amount of diabetics. Followed by people eating very often (29%), often (24%), and always (18%) junk food.</a:t>
            </a:r>
          </a:p>
        </p:txBody>
      </p:sp>
      <p:grpSp>
        <p:nvGrpSpPr>
          <p:cNvPr id="15" name="Gruppieren 14">
            <a:extLst>
              <a:ext uri="{FF2B5EF4-FFF2-40B4-BE49-F238E27FC236}">
                <a16:creationId xmlns:a16="http://schemas.microsoft.com/office/drawing/2014/main" id="{2A4E8A17-E0F6-49A4-B8E2-309A1A831BD3}"/>
              </a:ext>
            </a:extLst>
          </p:cNvPr>
          <p:cNvGrpSpPr/>
          <p:nvPr/>
        </p:nvGrpSpPr>
        <p:grpSpPr>
          <a:xfrm>
            <a:off x="4095649" y="1384848"/>
            <a:ext cx="222503" cy="45719"/>
            <a:chOff x="2816352" y="329184"/>
            <a:chExt cx="222503" cy="45719"/>
          </a:xfrm>
        </p:grpSpPr>
        <p:sp>
          <p:nvSpPr>
            <p:cNvPr id="4" name="Ellipse 3">
              <a:extLst>
                <a:ext uri="{FF2B5EF4-FFF2-40B4-BE49-F238E27FC236}">
                  <a16:creationId xmlns:a16="http://schemas.microsoft.com/office/drawing/2014/main" id="{521EE5BF-18D5-4B34-A3E0-A93572FE25B9}"/>
                </a:ext>
              </a:extLst>
            </p:cNvPr>
            <p:cNvSpPr/>
            <p:nvPr/>
          </p:nvSpPr>
          <p:spPr>
            <a:xfrm>
              <a:off x="2816352" y="32918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 name="Ellipse 8">
              <a:extLst>
                <a:ext uri="{FF2B5EF4-FFF2-40B4-BE49-F238E27FC236}">
                  <a16:creationId xmlns:a16="http://schemas.microsoft.com/office/drawing/2014/main" id="{0F818AED-A085-4F90-89C3-A2315290F7A3}"/>
                </a:ext>
              </a:extLst>
            </p:cNvPr>
            <p:cNvSpPr/>
            <p:nvPr/>
          </p:nvSpPr>
          <p:spPr>
            <a:xfrm>
              <a:off x="2993136" y="32918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10" name="Gerader Verbinder 9">
              <a:extLst>
                <a:ext uri="{FF2B5EF4-FFF2-40B4-BE49-F238E27FC236}">
                  <a16:creationId xmlns:a16="http://schemas.microsoft.com/office/drawing/2014/main" id="{4F54C887-8AAD-4938-9007-EC722B65FC2A}"/>
                </a:ext>
              </a:extLst>
            </p:cNvPr>
            <p:cNvCxnSpPr>
              <a:cxnSpLocks/>
              <a:stCxn id="4" idx="6"/>
              <a:endCxn id="9" idx="2"/>
            </p:cNvCxnSpPr>
            <p:nvPr/>
          </p:nvCxnSpPr>
          <p:spPr>
            <a:xfrm>
              <a:off x="2862071" y="352044"/>
              <a:ext cx="131065" cy="0"/>
            </a:xfrm>
            <a:prstGeom prst="line">
              <a:avLst/>
            </a:prstGeom>
            <a:ln w="9525"/>
          </p:spPr>
          <p:style>
            <a:lnRef idx="1">
              <a:schemeClr val="accent2"/>
            </a:lnRef>
            <a:fillRef idx="0">
              <a:schemeClr val="accent2"/>
            </a:fillRef>
            <a:effectRef idx="0">
              <a:schemeClr val="accent2"/>
            </a:effectRef>
            <a:fontRef idx="minor">
              <a:schemeClr val="tx1"/>
            </a:fontRef>
          </p:style>
        </p:cxnSp>
      </p:grpSp>
      <p:sp>
        <p:nvSpPr>
          <p:cNvPr id="17" name="Google Shape;98;p20">
            <a:extLst>
              <a:ext uri="{FF2B5EF4-FFF2-40B4-BE49-F238E27FC236}">
                <a16:creationId xmlns:a16="http://schemas.microsoft.com/office/drawing/2014/main" id="{1A3132E8-EC13-4812-AE75-F7FE6D6A13E6}"/>
              </a:ext>
            </a:extLst>
          </p:cNvPr>
          <p:cNvSpPr txBox="1">
            <a:spLocks/>
          </p:cNvSpPr>
          <p:nvPr/>
        </p:nvSpPr>
        <p:spPr>
          <a:xfrm>
            <a:off x="4318152" y="1258143"/>
            <a:ext cx="1118117" cy="2991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None/>
            </a:pPr>
            <a:r>
              <a:rPr lang="de-DE" sz="700" dirty="0"/>
              <a:t>Numbers </a:t>
            </a:r>
            <a:r>
              <a:rPr lang="de-DE" sz="700" dirty="0" err="1"/>
              <a:t>of</a:t>
            </a:r>
            <a:r>
              <a:rPr lang="de-DE" sz="700" dirty="0"/>
              <a:t> </a:t>
            </a:r>
            <a:r>
              <a:rPr lang="de-DE" sz="700" dirty="0" err="1"/>
              <a:t>diabetics</a:t>
            </a:r>
            <a:endParaRPr lang="en-GB" sz="700" dirty="0"/>
          </a:p>
        </p:txBody>
      </p:sp>
      <p:sp>
        <p:nvSpPr>
          <p:cNvPr id="16" name="Rechteck 15">
            <a:extLst>
              <a:ext uri="{FF2B5EF4-FFF2-40B4-BE49-F238E27FC236}">
                <a16:creationId xmlns:a16="http://schemas.microsoft.com/office/drawing/2014/main" id="{D5862C67-DF2A-4272-B392-FACD1999FB06}"/>
              </a:ext>
            </a:extLst>
          </p:cNvPr>
          <p:cNvSpPr/>
          <p:nvPr/>
        </p:nvSpPr>
        <p:spPr>
          <a:xfrm>
            <a:off x="4183153" y="1488146"/>
            <a:ext cx="64736" cy="113289"/>
          </a:xfrm>
          <a:prstGeom prst="rect">
            <a:avLst/>
          </a:prstGeom>
          <a:gradFill>
            <a:gsLst>
              <a:gs pos="61000">
                <a:srgbClr val="A7EBB3"/>
              </a:gs>
              <a:gs pos="14000">
                <a:srgbClr val="A365D1"/>
              </a:gs>
              <a:gs pos="37000">
                <a:schemeClr val="accent5">
                  <a:lumMod val="45000"/>
                  <a:lumOff val="55000"/>
                </a:schemeClr>
              </a:gs>
              <a:gs pos="87000">
                <a:srgbClr val="E3A97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Google Shape;98;p20">
            <a:extLst>
              <a:ext uri="{FF2B5EF4-FFF2-40B4-BE49-F238E27FC236}">
                <a16:creationId xmlns:a16="http://schemas.microsoft.com/office/drawing/2014/main" id="{F9CDB348-5A4B-4E0E-9815-2F9B10B99B5B}"/>
              </a:ext>
            </a:extLst>
          </p:cNvPr>
          <p:cNvSpPr txBox="1">
            <a:spLocks/>
          </p:cNvSpPr>
          <p:nvPr/>
        </p:nvSpPr>
        <p:spPr>
          <a:xfrm>
            <a:off x="4318152" y="1397892"/>
            <a:ext cx="1118117" cy="2991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None/>
            </a:pPr>
            <a:r>
              <a:rPr lang="de-DE" sz="700" dirty="0"/>
              <a:t>Numbers total</a:t>
            </a:r>
            <a:endParaRPr lang="en-GB" sz="700" dirty="0"/>
          </a:p>
        </p:txBody>
      </p:sp>
      <p:sp>
        <p:nvSpPr>
          <p:cNvPr id="22" name="Google Shape;98;p20">
            <a:extLst>
              <a:ext uri="{FF2B5EF4-FFF2-40B4-BE49-F238E27FC236}">
                <a16:creationId xmlns:a16="http://schemas.microsoft.com/office/drawing/2014/main" id="{614F95C2-C3B4-4C86-88B0-3699C8FD935D}"/>
              </a:ext>
            </a:extLst>
          </p:cNvPr>
          <p:cNvSpPr txBox="1">
            <a:spLocks/>
          </p:cNvSpPr>
          <p:nvPr/>
        </p:nvSpPr>
        <p:spPr>
          <a:xfrm>
            <a:off x="5722538" y="1214923"/>
            <a:ext cx="2850778" cy="385568"/>
          </a:xfrm>
          <a:prstGeom prst="rect">
            <a:avLst/>
          </a:prstGeom>
          <a:noFill/>
          <a:ln w="3175">
            <a:solidFill>
              <a:schemeClr val="tx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None/>
            </a:pPr>
            <a:r>
              <a:rPr lang="de-DE" sz="700" dirty="0"/>
              <a:t>Lower and </a:t>
            </a:r>
            <a:r>
              <a:rPr lang="de-DE" sz="700" dirty="0" err="1"/>
              <a:t>darker</a:t>
            </a:r>
            <a:r>
              <a:rPr lang="de-DE" sz="700" dirty="0"/>
              <a:t> </a:t>
            </a:r>
            <a:r>
              <a:rPr lang="de-DE" sz="700" dirty="0" err="1"/>
              <a:t>bars</a:t>
            </a:r>
            <a:r>
              <a:rPr lang="de-DE" sz="700" dirty="0"/>
              <a:t> </a:t>
            </a:r>
            <a:r>
              <a:rPr lang="de-DE" sz="700" dirty="0" err="1"/>
              <a:t>represent</a:t>
            </a:r>
            <a:r>
              <a:rPr lang="de-DE" sz="700" dirty="0"/>
              <a:t> </a:t>
            </a:r>
            <a:r>
              <a:rPr lang="de-DE" sz="700" dirty="0" err="1"/>
              <a:t>the</a:t>
            </a:r>
            <a:r>
              <a:rPr lang="de-DE" sz="700" dirty="0"/>
              <a:t> </a:t>
            </a:r>
            <a:r>
              <a:rPr lang="de-DE" sz="700" dirty="0" err="1"/>
              <a:t>amount</a:t>
            </a:r>
            <a:r>
              <a:rPr lang="de-DE" sz="700" dirty="0"/>
              <a:t>  </a:t>
            </a:r>
            <a:r>
              <a:rPr lang="de-DE" sz="700" dirty="0" err="1"/>
              <a:t>of</a:t>
            </a:r>
            <a:r>
              <a:rPr lang="de-DE" sz="700" dirty="0"/>
              <a:t> </a:t>
            </a:r>
            <a:r>
              <a:rPr lang="de-DE" sz="700" dirty="0" err="1"/>
              <a:t>diabetics</a:t>
            </a:r>
            <a:r>
              <a:rPr lang="de-DE" sz="700" dirty="0"/>
              <a:t> in </a:t>
            </a:r>
            <a:r>
              <a:rPr lang="de-DE" sz="700" dirty="0" err="1"/>
              <a:t>each</a:t>
            </a:r>
            <a:r>
              <a:rPr lang="de-DE" sz="700" dirty="0"/>
              <a:t> </a:t>
            </a:r>
            <a:r>
              <a:rPr lang="de-DE" sz="700" dirty="0" err="1"/>
              <a:t>observation</a:t>
            </a:r>
            <a:r>
              <a:rPr lang="de-DE" sz="700" dirty="0"/>
              <a:t>.</a:t>
            </a:r>
            <a:endParaRPr lang="en-GB" sz="7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Correlationmatrix</a:t>
            </a:r>
            <a:endParaRPr dirty="0"/>
          </a:p>
        </p:txBody>
      </p:sp>
      <p:pic>
        <p:nvPicPr>
          <p:cNvPr id="3" name="Grafik 2">
            <a:extLst>
              <a:ext uri="{FF2B5EF4-FFF2-40B4-BE49-F238E27FC236}">
                <a16:creationId xmlns:a16="http://schemas.microsoft.com/office/drawing/2014/main" id="{9A513BE5-5475-41B8-80BE-3D568EF74816}"/>
              </a:ext>
            </a:extLst>
          </p:cNvPr>
          <p:cNvPicPr>
            <a:picLocks noChangeAspect="1"/>
          </p:cNvPicPr>
          <p:nvPr/>
        </p:nvPicPr>
        <p:blipFill>
          <a:blip r:embed="rId3"/>
          <a:stretch>
            <a:fillRect/>
          </a:stretch>
        </p:blipFill>
        <p:spPr>
          <a:xfrm>
            <a:off x="0" y="1017725"/>
            <a:ext cx="9144000" cy="3926122"/>
          </a:xfrm>
          <a:prstGeom prst="rect">
            <a:avLst/>
          </a:prstGeom>
        </p:spPr>
      </p:pic>
    </p:spTree>
    <p:extLst>
      <p:ext uri="{BB962C8B-B14F-4D97-AF65-F5344CB8AC3E}">
        <p14:creationId xmlns:p14="http://schemas.microsoft.com/office/powerpoint/2010/main" val="2926779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 Correlationmatrix</a:t>
            </a:r>
            <a:endParaRPr dirty="0"/>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de-DE" sz="1600" dirty="0" err="1"/>
              <a:t>Almost</a:t>
            </a:r>
            <a:r>
              <a:rPr lang="de-DE" sz="1600" dirty="0"/>
              <a:t> all </a:t>
            </a:r>
            <a:r>
              <a:rPr lang="de-DE" sz="1600" dirty="0" err="1"/>
              <a:t>risk</a:t>
            </a:r>
            <a:r>
              <a:rPr lang="de-DE" sz="1600" dirty="0"/>
              <a:t> </a:t>
            </a:r>
            <a:r>
              <a:rPr lang="de-DE" sz="1600" dirty="0" err="1"/>
              <a:t>factors</a:t>
            </a:r>
            <a:r>
              <a:rPr lang="de-DE" sz="1600" dirty="0"/>
              <a:t> </a:t>
            </a:r>
            <a:r>
              <a:rPr lang="de-DE" sz="1600" dirty="0" err="1"/>
              <a:t>are</a:t>
            </a:r>
            <a:r>
              <a:rPr lang="de-DE" sz="1600" dirty="0"/>
              <a:t> not </a:t>
            </a:r>
            <a:r>
              <a:rPr lang="de-DE" sz="1600" dirty="0" err="1"/>
              <a:t>correlated</a:t>
            </a:r>
            <a:r>
              <a:rPr lang="de-DE" sz="1600" dirty="0"/>
              <a:t> </a:t>
            </a:r>
            <a:r>
              <a:rPr lang="de-DE" sz="1600" dirty="0" err="1"/>
              <a:t>with</a:t>
            </a:r>
            <a:r>
              <a:rPr lang="de-DE" sz="1600" dirty="0"/>
              <a:t> </a:t>
            </a:r>
            <a:r>
              <a:rPr lang="de-DE" sz="1600" dirty="0" err="1"/>
              <a:t>each</a:t>
            </a:r>
            <a:r>
              <a:rPr lang="de-DE" sz="1600" dirty="0"/>
              <a:t> </a:t>
            </a:r>
            <a:r>
              <a:rPr lang="de-DE" sz="1600" dirty="0" err="1"/>
              <a:t>other</a:t>
            </a:r>
            <a:r>
              <a:rPr lang="de-DE" sz="1600" dirty="0"/>
              <a:t>.</a:t>
            </a:r>
          </a:p>
          <a:p>
            <a:pPr marL="285750" lvl="0" indent="-285750" algn="just" rtl="0">
              <a:spcBef>
                <a:spcPts val="0"/>
              </a:spcBef>
              <a:spcAft>
                <a:spcPts val="0"/>
              </a:spcAft>
              <a:buFont typeface="Arial" panose="020B0604020202020204" pitchFamily="34" charset="0"/>
              <a:buChar char="•"/>
            </a:pPr>
            <a:r>
              <a:rPr lang="de-DE" sz="1600" dirty="0"/>
              <a:t>Gender </a:t>
            </a:r>
            <a:r>
              <a:rPr lang="de-DE" sz="1600" dirty="0" err="1"/>
              <a:t>is</a:t>
            </a:r>
            <a:r>
              <a:rPr lang="de-DE" sz="1600" dirty="0"/>
              <a:t> </a:t>
            </a:r>
            <a:r>
              <a:rPr lang="de-DE" sz="1600" dirty="0" err="1"/>
              <a:t>weak</a:t>
            </a:r>
            <a:r>
              <a:rPr lang="de-DE" sz="1600" dirty="0"/>
              <a:t> negative </a:t>
            </a:r>
            <a:r>
              <a:rPr lang="de-DE" sz="1600" dirty="0" err="1"/>
              <a:t>correlated</a:t>
            </a:r>
            <a:r>
              <a:rPr lang="de-DE" sz="1600" dirty="0"/>
              <a:t> </a:t>
            </a:r>
            <a:r>
              <a:rPr lang="de-DE" sz="1600" dirty="0" err="1"/>
              <a:t>with</a:t>
            </a:r>
            <a:r>
              <a:rPr lang="de-DE" sz="1600" dirty="0"/>
              <a:t> </a:t>
            </a:r>
            <a:r>
              <a:rPr lang="de-DE" sz="1600" dirty="0" err="1"/>
              <a:t>Alcohol</a:t>
            </a:r>
            <a:r>
              <a:rPr lang="de-DE" sz="1600" dirty="0"/>
              <a:t> and Smoking, </a:t>
            </a:r>
            <a:r>
              <a:rPr lang="de-DE" sz="1600" dirty="0" err="1"/>
              <a:t>that</a:t>
            </a:r>
            <a:r>
              <a:rPr lang="de-DE" sz="1600" dirty="0"/>
              <a:t> </a:t>
            </a:r>
            <a:r>
              <a:rPr lang="de-DE" sz="1600" dirty="0" err="1"/>
              <a:t>means</a:t>
            </a:r>
            <a:r>
              <a:rPr lang="de-DE" sz="1600" dirty="0"/>
              <a:t> </a:t>
            </a:r>
            <a:r>
              <a:rPr lang="de-DE" sz="1600" dirty="0" err="1"/>
              <a:t>that</a:t>
            </a:r>
            <a:r>
              <a:rPr lang="de-DE" sz="1600" dirty="0"/>
              <a:t> </a:t>
            </a:r>
            <a:r>
              <a:rPr lang="de-DE" sz="1600" dirty="0" err="1"/>
              <a:t>more</a:t>
            </a:r>
            <a:r>
              <a:rPr lang="de-DE" sz="1600" dirty="0"/>
              <a:t> </a:t>
            </a:r>
            <a:r>
              <a:rPr lang="de-DE" sz="1600" dirty="0" err="1"/>
              <a:t>men</a:t>
            </a:r>
            <a:r>
              <a:rPr lang="de-DE" sz="1600" dirty="0"/>
              <a:t> </a:t>
            </a:r>
            <a:r>
              <a:rPr lang="de-DE" sz="1600" dirty="0" err="1"/>
              <a:t>are</a:t>
            </a:r>
            <a:r>
              <a:rPr lang="de-DE" sz="1600" dirty="0"/>
              <a:t> </a:t>
            </a:r>
            <a:r>
              <a:rPr lang="de-DE" sz="1600" dirty="0" err="1"/>
              <a:t>smoking</a:t>
            </a:r>
            <a:r>
              <a:rPr lang="de-DE" sz="1600" dirty="0"/>
              <a:t> (R</a:t>
            </a:r>
            <a:r>
              <a:rPr lang="de-DE" sz="1600" baseline="30000" dirty="0"/>
              <a:t>2</a:t>
            </a:r>
            <a:r>
              <a:rPr lang="de-DE" sz="1600" dirty="0"/>
              <a:t> = -0.29) and </a:t>
            </a:r>
            <a:r>
              <a:rPr lang="de-DE" sz="1600" dirty="0" err="1"/>
              <a:t>drinking</a:t>
            </a:r>
            <a:r>
              <a:rPr lang="de-DE" sz="1600" dirty="0"/>
              <a:t> </a:t>
            </a:r>
            <a:r>
              <a:rPr lang="de-DE" sz="1600" dirty="0" err="1"/>
              <a:t>alcohol</a:t>
            </a:r>
            <a:r>
              <a:rPr lang="de-DE" sz="1600" dirty="0"/>
              <a:t> (R</a:t>
            </a:r>
            <a:r>
              <a:rPr lang="de-DE" sz="1600" baseline="30000" dirty="0"/>
              <a:t>2</a:t>
            </a:r>
            <a:r>
              <a:rPr lang="de-DE" sz="1600" dirty="0"/>
              <a:t> = -0.32). Smoking and </a:t>
            </a:r>
            <a:r>
              <a:rPr lang="de-DE" sz="1600" dirty="0" err="1"/>
              <a:t>drinking</a:t>
            </a:r>
            <a:r>
              <a:rPr lang="de-DE" sz="1600" dirty="0"/>
              <a:t> </a:t>
            </a:r>
            <a:r>
              <a:rPr lang="de-DE" sz="1600" dirty="0" err="1"/>
              <a:t>alcohol</a:t>
            </a:r>
            <a:r>
              <a:rPr lang="de-DE" sz="1600" dirty="0"/>
              <a:t> </a:t>
            </a:r>
            <a:r>
              <a:rPr lang="de-DE" sz="1600" dirty="0" err="1"/>
              <a:t>are</a:t>
            </a:r>
            <a:r>
              <a:rPr lang="de-DE" sz="1600" dirty="0"/>
              <a:t> </a:t>
            </a:r>
            <a:r>
              <a:rPr lang="de-DE" sz="1600" dirty="0" err="1"/>
              <a:t>weak</a:t>
            </a:r>
            <a:r>
              <a:rPr lang="de-DE" sz="1600" dirty="0"/>
              <a:t> positive </a:t>
            </a:r>
            <a:r>
              <a:rPr lang="de-DE" sz="1600" dirty="0" err="1"/>
              <a:t>correlates</a:t>
            </a:r>
            <a:r>
              <a:rPr lang="de-DE" sz="1600" dirty="0"/>
              <a:t> (R</a:t>
            </a:r>
            <a:r>
              <a:rPr lang="de-DE" sz="1600" baseline="30000" dirty="0"/>
              <a:t>2</a:t>
            </a:r>
            <a:r>
              <a:rPr lang="de-DE" sz="1600" dirty="0"/>
              <a:t> = 0.52).</a:t>
            </a:r>
          </a:p>
          <a:p>
            <a:pPr marL="285750" lvl="0" indent="-285750" algn="just" rtl="0">
              <a:spcBef>
                <a:spcPts val="0"/>
              </a:spcBef>
              <a:spcAft>
                <a:spcPts val="0"/>
              </a:spcAft>
              <a:buFont typeface="Arial" panose="020B0604020202020204" pitchFamily="34" charset="0"/>
              <a:buChar char="•"/>
            </a:pPr>
            <a:r>
              <a:rPr lang="de-DE" sz="1600" dirty="0"/>
              <a:t>Age </a:t>
            </a:r>
            <a:r>
              <a:rPr lang="de-DE" sz="1600" dirty="0" err="1"/>
              <a:t>is</a:t>
            </a:r>
            <a:r>
              <a:rPr lang="de-DE" sz="1600" dirty="0"/>
              <a:t> negative </a:t>
            </a:r>
            <a:r>
              <a:rPr lang="de-DE" sz="1600" dirty="0" err="1"/>
              <a:t>correlated</a:t>
            </a:r>
            <a:r>
              <a:rPr lang="de-DE" sz="1600" dirty="0"/>
              <a:t> </a:t>
            </a:r>
            <a:r>
              <a:rPr lang="de-DE" sz="1600" dirty="0" err="1"/>
              <a:t>with</a:t>
            </a:r>
            <a:r>
              <a:rPr lang="de-DE" sz="1600" dirty="0"/>
              <a:t> </a:t>
            </a:r>
            <a:r>
              <a:rPr lang="de-DE" sz="1600" dirty="0" err="1"/>
              <a:t>junkfood</a:t>
            </a:r>
            <a:r>
              <a:rPr lang="de-DE" sz="1600" dirty="0"/>
              <a:t> </a:t>
            </a:r>
            <a:r>
              <a:rPr lang="de-DE" sz="1600" dirty="0" err="1"/>
              <a:t>habits</a:t>
            </a:r>
            <a:r>
              <a:rPr lang="de-DE" sz="1600" dirty="0"/>
              <a:t> (R</a:t>
            </a:r>
            <a:r>
              <a:rPr lang="de-DE" sz="1600" baseline="30000" dirty="0"/>
              <a:t>2</a:t>
            </a:r>
            <a:r>
              <a:rPr lang="de-DE" sz="1600" dirty="0"/>
              <a:t> = -0.29). </a:t>
            </a:r>
            <a:r>
              <a:rPr lang="de-DE" sz="1600" dirty="0" err="1"/>
              <a:t>Meaning</a:t>
            </a:r>
            <a:r>
              <a:rPr lang="de-DE" sz="1600" dirty="0"/>
              <a:t> </a:t>
            </a:r>
            <a:r>
              <a:rPr lang="de-DE" sz="1600" dirty="0" err="1"/>
              <a:t>that</a:t>
            </a:r>
            <a:r>
              <a:rPr lang="de-DE" sz="1600" dirty="0"/>
              <a:t> </a:t>
            </a:r>
            <a:r>
              <a:rPr lang="de-DE" sz="1600" dirty="0" err="1"/>
              <a:t>younger</a:t>
            </a:r>
            <a:r>
              <a:rPr lang="de-DE" sz="1600" dirty="0"/>
              <a:t> </a:t>
            </a:r>
            <a:r>
              <a:rPr lang="de-DE" sz="1600" dirty="0" err="1"/>
              <a:t>people</a:t>
            </a:r>
            <a:r>
              <a:rPr lang="de-DE" sz="1600" dirty="0"/>
              <a:t> </a:t>
            </a:r>
            <a:r>
              <a:rPr lang="de-DE" sz="1600" dirty="0" err="1"/>
              <a:t>eat</a:t>
            </a:r>
            <a:r>
              <a:rPr lang="de-DE" sz="1600" dirty="0"/>
              <a:t> </a:t>
            </a:r>
            <a:r>
              <a:rPr lang="de-DE" sz="1600" dirty="0" err="1"/>
              <a:t>more</a:t>
            </a:r>
            <a:r>
              <a:rPr lang="de-DE" sz="1600" dirty="0"/>
              <a:t> </a:t>
            </a:r>
            <a:r>
              <a:rPr lang="de-DE" sz="1600" dirty="0" err="1"/>
              <a:t>junk</a:t>
            </a:r>
            <a:r>
              <a:rPr lang="de-DE" sz="1600" dirty="0"/>
              <a:t> </a:t>
            </a:r>
            <a:r>
              <a:rPr lang="de-DE" sz="1600" dirty="0" err="1"/>
              <a:t>food</a:t>
            </a:r>
            <a:r>
              <a:rPr lang="de-DE" sz="1600" dirty="0"/>
              <a:t> </a:t>
            </a:r>
            <a:r>
              <a:rPr lang="de-DE" sz="1600" dirty="0" err="1"/>
              <a:t>than</a:t>
            </a:r>
            <a:r>
              <a:rPr lang="de-DE" sz="1600" dirty="0"/>
              <a:t> </a:t>
            </a:r>
            <a:r>
              <a:rPr lang="de-DE" sz="1600" dirty="0" err="1"/>
              <a:t>older</a:t>
            </a:r>
            <a:r>
              <a:rPr lang="de-DE" sz="1600" dirty="0"/>
              <a:t> </a:t>
            </a:r>
            <a:r>
              <a:rPr lang="de-DE" sz="1600" dirty="0" err="1"/>
              <a:t>generations</a:t>
            </a:r>
            <a:r>
              <a:rPr lang="de-DE" sz="1600" dirty="0"/>
              <a:t>.</a:t>
            </a:r>
          </a:p>
          <a:p>
            <a:pPr marL="285750" lvl="0" indent="-285750" algn="just" rtl="0">
              <a:spcBef>
                <a:spcPts val="0"/>
              </a:spcBef>
              <a:spcAft>
                <a:spcPts val="0"/>
              </a:spcAft>
              <a:buFont typeface="Arial" panose="020B0604020202020204" pitchFamily="34" charset="0"/>
              <a:buChar char="•"/>
            </a:pPr>
            <a:r>
              <a:rPr lang="de-DE" sz="1600" dirty="0"/>
              <a:t>Age, </a:t>
            </a:r>
            <a:r>
              <a:rPr lang="de-DE" sz="1600" dirty="0" err="1"/>
              <a:t>regular</a:t>
            </a:r>
            <a:r>
              <a:rPr lang="de-DE" sz="1600" dirty="0"/>
              <a:t> </a:t>
            </a:r>
            <a:r>
              <a:rPr lang="de-DE" sz="1600" dirty="0" err="1"/>
              <a:t>medicine</a:t>
            </a:r>
            <a:r>
              <a:rPr lang="de-DE" sz="1600" dirty="0"/>
              <a:t> </a:t>
            </a:r>
            <a:r>
              <a:rPr lang="de-DE" sz="1600" dirty="0" err="1"/>
              <a:t>intake</a:t>
            </a:r>
            <a:r>
              <a:rPr lang="de-DE" sz="1600" dirty="0"/>
              <a:t>, </a:t>
            </a:r>
            <a:r>
              <a:rPr lang="de-DE" sz="1600" dirty="0" err="1"/>
              <a:t>diabetes</a:t>
            </a:r>
            <a:r>
              <a:rPr lang="de-DE" sz="1600" dirty="0"/>
              <a:t>, and high </a:t>
            </a:r>
            <a:r>
              <a:rPr lang="de-DE" sz="1600" dirty="0" err="1"/>
              <a:t>blood</a:t>
            </a:r>
            <a:r>
              <a:rPr lang="de-DE" sz="1600" dirty="0"/>
              <a:t> </a:t>
            </a:r>
            <a:r>
              <a:rPr lang="de-DE" sz="1600" dirty="0" err="1"/>
              <a:t>pressure</a:t>
            </a:r>
            <a:r>
              <a:rPr lang="de-DE" sz="1600" dirty="0"/>
              <a:t> </a:t>
            </a:r>
            <a:r>
              <a:rPr lang="de-DE" sz="1600" dirty="0" err="1"/>
              <a:t>are</a:t>
            </a:r>
            <a:r>
              <a:rPr lang="de-DE" sz="1600" dirty="0"/>
              <a:t> </a:t>
            </a:r>
            <a:r>
              <a:rPr lang="de-DE" sz="1600" dirty="0" err="1"/>
              <a:t>positively</a:t>
            </a:r>
            <a:r>
              <a:rPr lang="de-DE" sz="1600" dirty="0"/>
              <a:t> </a:t>
            </a:r>
            <a:r>
              <a:rPr lang="de-DE" sz="1600" dirty="0" err="1"/>
              <a:t>correlated</a:t>
            </a:r>
            <a:r>
              <a:rPr lang="de-DE" sz="1600" dirty="0"/>
              <a:t> (</a:t>
            </a:r>
            <a:r>
              <a:rPr lang="de-DE" sz="1600" dirty="0" err="1"/>
              <a:t>for</a:t>
            </a:r>
            <a:r>
              <a:rPr lang="de-DE" sz="1600" dirty="0"/>
              <a:t> </a:t>
            </a:r>
            <a:r>
              <a:rPr lang="de-DE" sz="1600" dirty="0" err="1"/>
              <a:t>example</a:t>
            </a:r>
            <a:r>
              <a:rPr lang="de-DE" sz="1600" dirty="0"/>
              <a:t> </a:t>
            </a:r>
            <a:r>
              <a:rPr lang="de-DE" sz="1600" dirty="0" err="1"/>
              <a:t>age</a:t>
            </a:r>
            <a:r>
              <a:rPr lang="de-DE" sz="1600" dirty="0"/>
              <a:t> and </a:t>
            </a:r>
            <a:r>
              <a:rPr lang="de-DE" sz="1600" dirty="0" err="1"/>
              <a:t>regular</a:t>
            </a:r>
            <a:r>
              <a:rPr lang="de-DE" sz="1600" dirty="0"/>
              <a:t> </a:t>
            </a:r>
            <a:r>
              <a:rPr lang="de-DE" sz="1600" dirty="0" err="1"/>
              <a:t>medicine</a:t>
            </a:r>
            <a:r>
              <a:rPr lang="de-DE" sz="1600" dirty="0"/>
              <a:t> </a:t>
            </a:r>
            <a:r>
              <a:rPr lang="de-DE" sz="1600" dirty="0" err="1"/>
              <a:t>with</a:t>
            </a:r>
            <a:r>
              <a:rPr lang="de-DE" sz="1600" dirty="0"/>
              <a:t> R</a:t>
            </a:r>
            <a:r>
              <a:rPr lang="de-DE" sz="1600" baseline="30000" dirty="0"/>
              <a:t>2</a:t>
            </a:r>
            <a:r>
              <a:rPr lang="de-DE" sz="1600" dirty="0"/>
              <a:t> = 0.52). </a:t>
            </a:r>
          </a:p>
          <a:p>
            <a:pPr marL="285750" lvl="0" indent="-285750" algn="just" rtl="0">
              <a:spcBef>
                <a:spcPts val="0"/>
              </a:spcBef>
              <a:spcAft>
                <a:spcPts val="0"/>
              </a:spcAft>
              <a:buFont typeface="Arial" panose="020B0604020202020204" pitchFamily="34" charset="0"/>
              <a:buChar char="•"/>
            </a:pPr>
            <a:r>
              <a:rPr lang="de-DE" sz="1600" dirty="0" err="1"/>
              <a:t>Interestingly</a:t>
            </a:r>
            <a:r>
              <a:rPr lang="de-DE" sz="1600" dirty="0"/>
              <a:t> </a:t>
            </a:r>
            <a:r>
              <a:rPr lang="de-DE" sz="1600" dirty="0" err="1"/>
              <a:t>gender</a:t>
            </a:r>
            <a:r>
              <a:rPr lang="de-DE" sz="1600" dirty="0"/>
              <a:t> and </a:t>
            </a:r>
            <a:r>
              <a:rPr lang="de-DE" sz="1600" dirty="0" err="1"/>
              <a:t>number</a:t>
            </a:r>
            <a:r>
              <a:rPr lang="de-DE" sz="1600" dirty="0"/>
              <a:t> </a:t>
            </a:r>
            <a:r>
              <a:rPr lang="de-DE" sz="1600" dirty="0" err="1"/>
              <a:t>of</a:t>
            </a:r>
            <a:r>
              <a:rPr lang="de-DE" sz="1600" dirty="0"/>
              <a:t> </a:t>
            </a:r>
            <a:r>
              <a:rPr lang="de-DE" sz="1600" dirty="0" err="1"/>
              <a:t>pregnancies</a:t>
            </a:r>
            <a:r>
              <a:rPr lang="de-DE" sz="1600" dirty="0"/>
              <a:t> </a:t>
            </a:r>
            <a:r>
              <a:rPr lang="de-DE" sz="1600" dirty="0" err="1"/>
              <a:t>are</a:t>
            </a:r>
            <a:r>
              <a:rPr lang="de-DE" sz="1600" dirty="0"/>
              <a:t> </a:t>
            </a:r>
            <a:r>
              <a:rPr lang="de-DE" sz="1600" dirty="0" err="1"/>
              <a:t>only</a:t>
            </a:r>
            <a:r>
              <a:rPr lang="de-DE" sz="1600" dirty="0"/>
              <a:t> </a:t>
            </a:r>
            <a:r>
              <a:rPr lang="de-DE" sz="1600" dirty="0" err="1"/>
              <a:t>weakly</a:t>
            </a:r>
            <a:r>
              <a:rPr lang="de-DE" sz="1600" dirty="0"/>
              <a:t> </a:t>
            </a:r>
            <a:r>
              <a:rPr lang="de-DE" sz="1600" dirty="0" err="1"/>
              <a:t>correlated</a:t>
            </a:r>
            <a:r>
              <a:rPr lang="de-DE" sz="1600" dirty="0"/>
              <a:t> </a:t>
            </a:r>
            <a:r>
              <a:rPr lang="de-DE" sz="1600" dirty="0" err="1"/>
              <a:t>with</a:t>
            </a:r>
            <a:r>
              <a:rPr lang="de-DE" sz="1600" dirty="0"/>
              <a:t> R</a:t>
            </a:r>
            <a:r>
              <a:rPr lang="de-DE" sz="1600" baseline="30000" dirty="0"/>
              <a:t>2</a:t>
            </a:r>
            <a:r>
              <a:rPr lang="de-DE" sz="1600" dirty="0"/>
              <a:t> = 0.5. After </a:t>
            </a:r>
            <a:r>
              <a:rPr lang="de-DE" sz="1600" dirty="0" err="1"/>
              <a:t>further</a:t>
            </a:r>
            <a:r>
              <a:rPr lang="de-DE" sz="1600" dirty="0"/>
              <a:t> </a:t>
            </a:r>
            <a:r>
              <a:rPr lang="de-DE" sz="1600" dirty="0" err="1"/>
              <a:t>investigations</a:t>
            </a:r>
            <a:r>
              <a:rPr lang="de-DE" sz="1600" dirty="0"/>
              <a:t>, </a:t>
            </a:r>
            <a:r>
              <a:rPr lang="de-DE" sz="1600" dirty="0" err="1"/>
              <a:t>it</a:t>
            </a:r>
            <a:r>
              <a:rPr lang="de-DE" sz="1600" dirty="0"/>
              <a:t> </a:t>
            </a:r>
            <a:r>
              <a:rPr lang="de-DE" sz="1600" dirty="0" err="1"/>
              <a:t>turns</a:t>
            </a:r>
            <a:r>
              <a:rPr lang="de-DE" sz="1600" dirty="0"/>
              <a:t> out </a:t>
            </a:r>
            <a:r>
              <a:rPr lang="de-DE" sz="1600" dirty="0" err="1"/>
              <a:t>that</a:t>
            </a:r>
            <a:r>
              <a:rPr lang="de-DE" sz="1600" dirty="0"/>
              <a:t> 12 </a:t>
            </a:r>
            <a:r>
              <a:rPr lang="de-DE" sz="1600" dirty="0" err="1"/>
              <a:t>men</a:t>
            </a:r>
            <a:r>
              <a:rPr lang="de-DE" sz="1600" dirty="0"/>
              <a:t> </a:t>
            </a:r>
            <a:r>
              <a:rPr lang="de-DE" sz="1600" dirty="0" err="1"/>
              <a:t>had</a:t>
            </a:r>
            <a:r>
              <a:rPr lang="de-DE" sz="1600" dirty="0"/>
              <a:t> </a:t>
            </a:r>
            <a:r>
              <a:rPr lang="de-DE" sz="1600" dirty="0" err="1"/>
              <a:t>more</a:t>
            </a:r>
            <a:r>
              <a:rPr lang="de-DE" sz="1600" dirty="0"/>
              <a:t> </a:t>
            </a:r>
            <a:r>
              <a:rPr lang="de-DE" sz="1600" dirty="0" err="1"/>
              <a:t>than</a:t>
            </a:r>
            <a:r>
              <a:rPr lang="de-DE" sz="1600" dirty="0"/>
              <a:t> 0 </a:t>
            </a:r>
            <a:r>
              <a:rPr lang="de-DE" sz="1600" dirty="0" err="1"/>
              <a:t>pregnancies</a:t>
            </a:r>
            <a:r>
              <a:rPr lang="de-DE" sz="1600" dirty="0"/>
              <a:t>. This </a:t>
            </a:r>
            <a:r>
              <a:rPr lang="de-DE" sz="1600" dirty="0" err="1"/>
              <a:t>would</a:t>
            </a:r>
            <a:r>
              <a:rPr lang="de-DE" sz="1600" dirty="0"/>
              <a:t> </a:t>
            </a:r>
            <a:r>
              <a:rPr lang="de-DE" sz="1600" dirty="0" err="1"/>
              <a:t>need</a:t>
            </a:r>
            <a:r>
              <a:rPr lang="de-DE" sz="1600" dirty="0"/>
              <a:t> </a:t>
            </a:r>
            <a:r>
              <a:rPr lang="de-DE" sz="1600" dirty="0" err="1"/>
              <a:t>more</a:t>
            </a:r>
            <a:r>
              <a:rPr lang="de-DE" sz="1600" dirty="0"/>
              <a:t> </a:t>
            </a:r>
            <a:r>
              <a:rPr lang="de-DE" sz="1600" dirty="0" err="1"/>
              <a:t>questioning</a:t>
            </a:r>
            <a:r>
              <a:rPr lang="de-DE" sz="1600" dirty="0"/>
              <a:t>. </a:t>
            </a:r>
          </a:p>
          <a:p>
            <a:pPr marL="285750" lvl="0" indent="-285750" algn="l" rtl="0">
              <a:spcBef>
                <a:spcPts val="0"/>
              </a:spcBef>
              <a:spcAft>
                <a:spcPts val="0"/>
              </a:spcAft>
              <a:buFont typeface="Arial" panose="020B0604020202020204" pitchFamily="34" charset="0"/>
              <a:buChar char="•"/>
            </a:pPr>
            <a:endParaRPr lang="de-DE" dirty="0"/>
          </a:p>
          <a:p>
            <a:pPr marL="0" lvl="0" indent="0" algn="l" rtl="0">
              <a:spcBef>
                <a:spcPts val="0"/>
              </a:spcBef>
              <a:spcAft>
                <a:spcPts val="0"/>
              </a:spcAft>
              <a:buNone/>
            </a:pPr>
            <a:endParaRPr lang="de-DE" dirty="0"/>
          </a:p>
          <a:p>
            <a:pPr marL="285750" lvl="0" indent="-285750" algn="l" rtl="0">
              <a:spcBef>
                <a:spcPts val="0"/>
              </a:spcBef>
              <a:spcAft>
                <a:spcPts val="0"/>
              </a:spcAft>
              <a:buFont typeface="Arial" panose="020B0604020202020204" pitchFamily="34" charset="0"/>
              <a:buChar char="•"/>
            </a:pPr>
            <a:endParaRPr lang="de-DE" dirty="0"/>
          </a:p>
          <a:p>
            <a:pPr marL="285750" lvl="0" indent="-285750" algn="l" rtl="0">
              <a:spcBef>
                <a:spcPts val="0"/>
              </a:spcBef>
              <a:spcAft>
                <a:spcPts val="0"/>
              </a:spcAft>
              <a:buFont typeface="Arial" panose="020B0604020202020204" pitchFamily="34" charset="0"/>
              <a:buChar char="•"/>
            </a:pPr>
            <a:endParaRPr dirty="0"/>
          </a:p>
        </p:txBody>
      </p:sp>
    </p:spTree>
    <p:extLst>
      <p:ext uri="{BB962C8B-B14F-4D97-AF65-F5344CB8AC3E}">
        <p14:creationId xmlns:p14="http://schemas.microsoft.com/office/powerpoint/2010/main" val="3882644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Machine Learning with Decision Tree</a:t>
            </a:r>
            <a:endParaRPr dirty="0"/>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err="1"/>
              <a:t>For</a:t>
            </a:r>
            <a:r>
              <a:rPr lang="de-DE" dirty="0"/>
              <a:t> </a:t>
            </a:r>
            <a:r>
              <a:rPr lang="de-DE" dirty="0" err="1"/>
              <a:t>this</a:t>
            </a:r>
            <a:r>
              <a:rPr lang="de-DE" dirty="0"/>
              <a:t> </a:t>
            </a:r>
            <a:r>
              <a:rPr lang="de-DE" dirty="0" err="1"/>
              <a:t>project</a:t>
            </a:r>
            <a:r>
              <a:rPr lang="de-DE" dirty="0"/>
              <a:t>, a </a:t>
            </a:r>
            <a:r>
              <a:rPr lang="de-DE" dirty="0" err="1"/>
              <a:t>decision</a:t>
            </a:r>
            <a:r>
              <a:rPr lang="de-DE" dirty="0"/>
              <a:t> </a:t>
            </a:r>
            <a:r>
              <a:rPr lang="de-DE" dirty="0" err="1"/>
              <a:t>tree</a:t>
            </a:r>
            <a:r>
              <a:rPr lang="de-DE" dirty="0"/>
              <a:t> was </a:t>
            </a:r>
            <a:r>
              <a:rPr lang="de-DE" dirty="0" err="1"/>
              <a:t>built</a:t>
            </a:r>
            <a:r>
              <a:rPr lang="de-DE" dirty="0"/>
              <a:t> </a:t>
            </a:r>
            <a:r>
              <a:rPr lang="de-DE" dirty="0" err="1"/>
              <a:t>to</a:t>
            </a:r>
            <a:r>
              <a:rPr lang="de-DE" dirty="0"/>
              <a:t> </a:t>
            </a:r>
            <a:r>
              <a:rPr lang="de-DE" dirty="0" err="1"/>
              <a:t>predict</a:t>
            </a:r>
            <a:r>
              <a:rPr lang="de-DE" dirty="0"/>
              <a:t> </a:t>
            </a:r>
            <a:r>
              <a:rPr lang="de-DE" dirty="0" err="1"/>
              <a:t>if</a:t>
            </a:r>
            <a:r>
              <a:rPr lang="de-DE" dirty="0"/>
              <a:t> a </a:t>
            </a:r>
            <a:r>
              <a:rPr lang="de-DE" dirty="0" err="1"/>
              <a:t>person</a:t>
            </a:r>
            <a:r>
              <a:rPr lang="de-DE" dirty="0"/>
              <a:t> </a:t>
            </a:r>
            <a:r>
              <a:rPr lang="de-DE" dirty="0" err="1"/>
              <a:t>has</a:t>
            </a:r>
            <a:r>
              <a:rPr lang="de-DE" dirty="0"/>
              <a:t> </a:t>
            </a:r>
            <a:r>
              <a:rPr lang="de-DE" dirty="0" err="1"/>
              <a:t>diabetes</a:t>
            </a:r>
            <a:r>
              <a:rPr lang="de-DE" dirty="0"/>
              <a:t> </a:t>
            </a:r>
            <a:r>
              <a:rPr lang="de-DE" dirty="0" err="1"/>
              <a:t>or</a:t>
            </a:r>
            <a:r>
              <a:rPr lang="de-DE" dirty="0"/>
              <a:t> not. Features </a:t>
            </a:r>
            <a:r>
              <a:rPr lang="de-DE" dirty="0" err="1"/>
              <a:t>were</a:t>
            </a:r>
            <a:r>
              <a:rPr lang="de-DE" dirty="0"/>
              <a:t>: </a:t>
            </a:r>
          </a:p>
          <a:p>
            <a:pPr marL="0" lvl="0" indent="0" algn="l" rtl="0">
              <a:spcBef>
                <a:spcPts val="0"/>
              </a:spcBef>
              <a:spcAft>
                <a:spcPts val="0"/>
              </a:spcAft>
              <a:buNone/>
            </a:pPr>
            <a:r>
              <a:rPr lang="de-DE" dirty="0"/>
              <a:t>Age, </a:t>
            </a:r>
            <a:r>
              <a:rPr lang="de-DE" dirty="0" err="1"/>
              <a:t>Family_Diabetes</a:t>
            </a:r>
            <a:r>
              <a:rPr lang="de-DE" dirty="0"/>
              <a:t>, </a:t>
            </a:r>
            <a:r>
              <a:rPr lang="de-DE" dirty="0" err="1"/>
              <a:t>highBP</a:t>
            </a:r>
            <a:r>
              <a:rPr lang="de-DE" dirty="0"/>
              <a:t>, </a:t>
            </a:r>
            <a:r>
              <a:rPr lang="de-DE" dirty="0" err="1"/>
              <a:t>PhysicallyActive</a:t>
            </a:r>
            <a:r>
              <a:rPr lang="de-DE" dirty="0"/>
              <a:t>, BMI, Smoking, </a:t>
            </a:r>
            <a:r>
              <a:rPr lang="de-DE" dirty="0" err="1"/>
              <a:t>Alcohol</a:t>
            </a:r>
            <a:r>
              <a:rPr lang="de-DE" dirty="0"/>
              <a:t>, Sleep, </a:t>
            </a:r>
            <a:r>
              <a:rPr lang="de-DE" dirty="0" err="1"/>
              <a:t>RegularMedicine</a:t>
            </a:r>
            <a:r>
              <a:rPr lang="de-DE" dirty="0"/>
              <a:t>, </a:t>
            </a:r>
            <a:r>
              <a:rPr lang="de-DE" dirty="0" err="1"/>
              <a:t>JunkFood</a:t>
            </a:r>
            <a:r>
              <a:rPr lang="de-DE" dirty="0"/>
              <a:t>, Stress, </a:t>
            </a:r>
            <a:r>
              <a:rPr lang="de-DE" dirty="0" err="1"/>
              <a:t>Pregnancies</a:t>
            </a:r>
            <a:r>
              <a:rPr lang="de-DE" dirty="0"/>
              <a:t>, </a:t>
            </a:r>
            <a:r>
              <a:rPr lang="de-DE" dirty="0" err="1"/>
              <a:t>UrinationFreq</a:t>
            </a:r>
            <a:r>
              <a:rPr lang="de-DE" dirty="0"/>
              <a:t>, and </a:t>
            </a:r>
            <a:r>
              <a:rPr lang="de-DE" dirty="0" err="1"/>
              <a:t>Diabetic</a:t>
            </a:r>
            <a:r>
              <a:rPr lang="de-DE" dirty="0"/>
              <a:t>. </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err="1"/>
              <a:t>According</a:t>
            </a:r>
            <a:r>
              <a:rPr lang="de-DE" dirty="0"/>
              <a:t> </a:t>
            </a:r>
            <a:r>
              <a:rPr lang="de-DE" dirty="0" err="1"/>
              <a:t>to</a:t>
            </a:r>
            <a:r>
              <a:rPr lang="de-DE" dirty="0"/>
              <a:t> </a:t>
            </a:r>
            <a:r>
              <a:rPr lang="de-DE" dirty="0" err="1"/>
              <a:t>these</a:t>
            </a:r>
            <a:r>
              <a:rPr lang="de-DE" dirty="0"/>
              <a:t> </a:t>
            </a:r>
            <a:r>
              <a:rPr lang="de-DE" dirty="0" err="1"/>
              <a:t>observations</a:t>
            </a:r>
            <a:r>
              <a:rPr lang="de-DE" dirty="0"/>
              <a:t>, </a:t>
            </a:r>
            <a:r>
              <a:rPr lang="de-DE" dirty="0" err="1"/>
              <a:t>the</a:t>
            </a:r>
            <a:r>
              <a:rPr lang="de-DE" dirty="0"/>
              <a:t> </a:t>
            </a:r>
            <a:r>
              <a:rPr lang="de-DE" dirty="0" err="1"/>
              <a:t>decision</a:t>
            </a:r>
            <a:r>
              <a:rPr lang="de-DE" dirty="0"/>
              <a:t> </a:t>
            </a:r>
            <a:r>
              <a:rPr lang="de-DE" dirty="0" err="1"/>
              <a:t>tree</a:t>
            </a:r>
            <a:r>
              <a:rPr lang="de-DE" dirty="0"/>
              <a:t> was 96% </a:t>
            </a:r>
            <a:r>
              <a:rPr lang="de-DE" dirty="0" err="1"/>
              <a:t>accurate</a:t>
            </a:r>
            <a:r>
              <a:rPr lang="de-DE" dirty="0"/>
              <a:t> </a:t>
            </a:r>
            <a:r>
              <a:rPr lang="de-DE" dirty="0" err="1"/>
              <a:t>with</a:t>
            </a:r>
            <a:r>
              <a:rPr lang="de-DE" dirty="0"/>
              <a:t> </a:t>
            </a:r>
            <a:r>
              <a:rPr lang="de-DE" dirty="0" err="1"/>
              <a:t>the</a:t>
            </a:r>
            <a:r>
              <a:rPr lang="de-DE" dirty="0"/>
              <a:t> </a:t>
            </a:r>
            <a:r>
              <a:rPr lang="de-DE" dirty="0" err="1"/>
              <a:t>test</a:t>
            </a:r>
            <a:r>
              <a:rPr lang="de-DE" dirty="0"/>
              <a:t> </a:t>
            </a:r>
            <a:r>
              <a:rPr lang="de-DE" dirty="0" err="1"/>
              <a:t>data</a:t>
            </a:r>
            <a:r>
              <a:rPr lang="de-DE" dirty="0"/>
              <a:t>.</a:t>
            </a:r>
            <a:endParaRPr dirty="0"/>
          </a:p>
        </p:txBody>
      </p:sp>
    </p:spTree>
    <p:extLst>
      <p:ext uri="{BB962C8B-B14F-4D97-AF65-F5344CB8AC3E}">
        <p14:creationId xmlns:p14="http://schemas.microsoft.com/office/powerpoint/2010/main" val="4098193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Visualisation of the Decision Tree</a:t>
            </a:r>
            <a:endParaRPr dirty="0"/>
          </a:p>
        </p:txBody>
      </p:sp>
      <p:pic>
        <p:nvPicPr>
          <p:cNvPr id="5" name="Grafik 4" descr="Ein Bild, das Bildschirm, Monitor, sitzend, Computer enthält.&#10;&#10;Automatisch generierte Beschreibung">
            <a:extLst>
              <a:ext uri="{FF2B5EF4-FFF2-40B4-BE49-F238E27FC236}">
                <a16:creationId xmlns:a16="http://schemas.microsoft.com/office/drawing/2014/main" id="{79205D5B-25DC-4048-8394-B4832576E296}"/>
              </a:ext>
            </a:extLst>
          </p:cNvPr>
          <p:cNvPicPr>
            <a:picLocks noChangeAspect="1"/>
          </p:cNvPicPr>
          <p:nvPr/>
        </p:nvPicPr>
        <p:blipFill>
          <a:blip r:embed="rId3"/>
          <a:stretch>
            <a:fillRect/>
          </a:stretch>
        </p:blipFill>
        <p:spPr>
          <a:xfrm>
            <a:off x="0" y="1230780"/>
            <a:ext cx="9144000" cy="3620615"/>
          </a:xfrm>
          <a:prstGeom prst="rect">
            <a:avLst/>
          </a:prstGeom>
        </p:spPr>
      </p:pic>
    </p:spTree>
    <p:extLst>
      <p:ext uri="{BB962C8B-B14F-4D97-AF65-F5344CB8AC3E}">
        <p14:creationId xmlns:p14="http://schemas.microsoft.com/office/powerpoint/2010/main" val="1175071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Limitations</a:t>
            </a:r>
            <a:endParaRPr/>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Since 952 people were asked, these findings are not representative, but offer guidelines.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This dataset does not distinguish between diabetes type 1 and diabetes type 2.</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The age groups were quite big for people under 40 and over 60 in comparison to people between 40-49 and 50-59. </a:t>
            </a:r>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Conclusions</a:t>
            </a:r>
            <a:endParaRPr dirty="0"/>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de-DE" dirty="0"/>
              <a:t>The </a:t>
            </a:r>
            <a:r>
              <a:rPr lang="de-DE" dirty="0" err="1"/>
              <a:t>risk</a:t>
            </a:r>
            <a:r>
              <a:rPr lang="de-DE" dirty="0"/>
              <a:t> </a:t>
            </a:r>
            <a:r>
              <a:rPr lang="de-DE" dirty="0" err="1"/>
              <a:t>factors</a:t>
            </a:r>
            <a:r>
              <a:rPr lang="de-DE" dirty="0"/>
              <a:t> </a:t>
            </a:r>
            <a:r>
              <a:rPr lang="de-DE" dirty="0" err="1"/>
              <a:t>mostly</a:t>
            </a:r>
            <a:r>
              <a:rPr lang="de-DE" dirty="0"/>
              <a:t> do not </a:t>
            </a:r>
            <a:r>
              <a:rPr lang="de-DE" dirty="0" err="1"/>
              <a:t>correlate</a:t>
            </a:r>
            <a:r>
              <a:rPr lang="de-DE" dirty="0"/>
              <a:t>. </a:t>
            </a:r>
            <a:r>
              <a:rPr lang="de-DE" dirty="0" err="1"/>
              <a:t>Some</a:t>
            </a:r>
            <a:r>
              <a:rPr lang="de-DE" dirty="0"/>
              <a:t> </a:t>
            </a:r>
            <a:r>
              <a:rPr lang="de-DE" dirty="0" err="1"/>
              <a:t>numbers</a:t>
            </a:r>
            <a:r>
              <a:rPr lang="de-DE" dirty="0"/>
              <a:t> </a:t>
            </a:r>
            <a:r>
              <a:rPr lang="de-DE" dirty="0" err="1"/>
              <a:t>would</a:t>
            </a:r>
            <a:r>
              <a:rPr lang="de-DE" dirty="0"/>
              <a:t> </a:t>
            </a:r>
            <a:r>
              <a:rPr lang="de-DE" dirty="0" err="1"/>
              <a:t>need</a:t>
            </a:r>
            <a:r>
              <a:rPr lang="de-DE" dirty="0"/>
              <a:t> </a:t>
            </a:r>
            <a:r>
              <a:rPr lang="de-DE" dirty="0" err="1"/>
              <a:t>further</a:t>
            </a:r>
            <a:r>
              <a:rPr lang="de-DE" dirty="0"/>
              <a:t> </a:t>
            </a:r>
            <a:r>
              <a:rPr lang="de-DE" dirty="0" err="1"/>
              <a:t>exploration</a:t>
            </a:r>
            <a:r>
              <a:rPr lang="de-DE" dirty="0"/>
              <a:t> (</a:t>
            </a:r>
            <a:r>
              <a:rPr lang="de-DE" dirty="0" err="1"/>
              <a:t>see</a:t>
            </a:r>
            <a:r>
              <a:rPr lang="de-DE" dirty="0"/>
              <a:t> </a:t>
            </a:r>
            <a:r>
              <a:rPr lang="de-DE" dirty="0" err="1"/>
              <a:t>men</a:t>
            </a:r>
            <a:r>
              <a:rPr lang="de-DE" dirty="0"/>
              <a:t> </a:t>
            </a:r>
            <a:r>
              <a:rPr lang="de-DE" dirty="0" err="1"/>
              <a:t>having</a:t>
            </a:r>
            <a:r>
              <a:rPr lang="de-DE" dirty="0"/>
              <a:t> multiple </a:t>
            </a:r>
            <a:r>
              <a:rPr lang="de-DE" dirty="0" err="1"/>
              <a:t>pregnancies</a:t>
            </a:r>
            <a:r>
              <a:rPr lang="de-DE" dirty="0"/>
              <a:t>). </a:t>
            </a:r>
            <a:br>
              <a:rPr lang="de-DE" dirty="0"/>
            </a:br>
            <a:endParaRPr lang="de-DE" dirty="0"/>
          </a:p>
          <a:p>
            <a:pPr marL="0" lvl="0" indent="0" algn="l" rtl="0">
              <a:spcBef>
                <a:spcPts val="0"/>
              </a:spcBef>
              <a:spcAft>
                <a:spcPts val="1600"/>
              </a:spcAft>
              <a:buNone/>
            </a:pPr>
            <a:r>
              <a:rPr lang="de-DE" dirty="0"/>
              <a:t>The </a:t>
            </a:r>
            <a:r>
              <a:rPr lang="de-DE" dirty="0" err="1"/>
              <a:t>prediction</a:t>
            </a:r>
            <a:r>
              <a:rPr lang="de-DE" dirty="0"/>
              <a:t> </a:t>
            </a:r>
            <a:r>
              <a:rPr lang="de-DE" dirty="0" err="1"/>
              <a:t>if</a:t>
            </a:r>
            <a:r>
              <a:rPr lang="de-DE" dirty="0"/>
              <a:t> a </a:t>
            </a:r>
            <a:r>
              <a:rPr lang="de-DE" dirty="0" err="1"/>
              <a:t>person</a:t>
            </a:r>
            <a:r>
              <a:rPr lang="de-DE" dirty="0"/>
              <a:t> </a:t>
            </a:r>
            <a:r>
              <a:rPr lang="de-DE" dirty="0" err="1"/>
              <a:t>has</a:t>
            </a:r>
            <a:r>
              <a:rPr lang="de-DE" dirty="0"/>
              <a:t> </a:t>
            </a:r>
            <a:r>
              <a:rPr lang="de-DE" dirty="0" err="1"/>
              <a:t>diabetes</a:t>
            </a:r>
            <a:r>
              <a:rPr lang="de-DE" dirty="0"/>
              <a:t> </a:t>
            </a:r>
            <a:r>
              <a:rPr lang="de-DE" dirty="0" err="1"/>
              <a:t>is</a:t>
            </a:r>
            <a:r>
              <a:rPr lang="de-DE" dirty="0"/>
              <a:t> </a:t>
            </a:r>
            <a:r>
              <a:rPr lang="de-DE" dirty="0" err="1"/>
              <a:t>well</a:t>
            </a:r>
            <a:r>
              <a:rPr lang="de-DE" dirty="0"/>
              <a:t> </a:t>
            </a:r>
            <a:r>
              <a:rPr lang="de-DE" dirty="0" err="1"/>
              <a:t>modelled</a:t>
            </a:r>
            <a:r>
              <a:rPr lang="de-DE" dirty="0"/>
              <a:t> </a:t>
            </a:r>
            <a:r>
              <a:rPr lang="de-DE" dirty="0" err="1"/>
              <a:t>with</a:t>
            </a:r>
            <a:r>
              <a:rPr lang="de-DE" dirty="0"/>
              <a:t> a </a:t>
            </a:r>
            <a:r>
              <a:rPr lang="de-DE" dirty="0" err="1"/>
              <a:t>decision</a:t>
            </a:r>
            <a:r>
              <a:rPr lang="de-DE" dirty="0"/>
              <a:t> </a:t>
            </a:r>
            <a:r>
              <a:rPr lang="de-DE" dirty="0" err="1"/>
              <a:t>tree</a:t>
            </a:r>
            <a:r>
              <a:rPr lang="de-DE" dirty="0"/>
              <a:t> at 96% </a:t>
            </a:r>
            <a:r>
              <a:rPr lang="de-DE" dirty="0" err="1"/>
              <a:t>accuracy</a:t>
            </a:r>
            <a:r>
              <a:rPr lang="de-DE" dirty="0"/>
              <a:t>. </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Acknowledgements</a:t>
            </a:r>
            <a:endParaRPr/>
          </a:p>
        </p:txBody>
      </p:sp>
      <p:sp>
        <p:nvSpPr>
          <p:cNvPr id="116" name="Google Shape;11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The data was found under: </a:t>
            </a:r>
            <a:br>
              <a:rPr lang="en" dirty="0"/>
            </a:br>
            <a:r>
              <a:rPr lang="en-GB" dirty="0">
                <a:hlinkClick r:id="rId3"/>
              </a:rPr>
              <a:t>https://www.kaggle.com/tigganeha4/diabetes-dataset-2019</a:t>
            </a:r>
            <a:endParaRPr lang="en" dirty="0"/>
          </a:p>
          <a:p>
            <a:pPr marL="0" lvl="0" indent="0" algn="l" rtl="0">
              <a:spcBef>
                <a:spcPts val="0"/>
              </a:spcBef>
              <a:spcAft>
                <a:spcPts val="1600"/>
              </a:spcAft>
              <a:buNone/>
            </a:pPr>
            <a:r>
              <a:rPr lang="en" dirty="0"/>
              <a:t>Informations about diabetes and BMI: </a:t>
            </a:r>
          </a:p>
          <a:p>
            <a:pPr marL="285750" indent="-285750">
              <a:spcAft>
                <a:spcPts val="1600"/>
              </a:spcAft>
              <a:buFont typeface="Arial" panose="020B0604020202020204" pitchFamily="34" charset="0"/>
              <a:buChar char="•"/>
            </a:pPr>
            <a:r>
              <a:rPr lang="en-GB" dirty="0">
                <a:hlinkClick r:id="rId4"/>
              </a:rPr>
              <a:t>https://www.statista.com/statistics/271464/percentage-of-diabetics-worldwide/</a:t>
            </a:r>
            <a:endParaRPr lang="en" dirty="0"/>
          </a:p>
          <a:p>
            <a:pPr marL="285750" indent="-285750">
              <a:spcAft>
                <a:spcPts val="1600"/>
              </a:spcAft>
              <a:buFont typeface="Arial" panose="020B0604020202020204" pitchFamily="34" charset="0"/>
              <a:buChar char="•"/>
            </a:pPr>
            <a:r>
              <a:rPr lang="en-GB" dirty="0">
                <a:hlinkClick r:id="rId5"/>
              </a:rPr>
              <a:t>https://www.nhs.uk/common-health-questions/lifestyle/what-is-the-body-mass-index-bmi/</a:t>
            </a:r>
            <a:endParaRPr lang="en" dirty="0"/>
          </a:p>
          <a:p>
            <a:pPr marL="0" indent="0">
              <a:spcAft>
                <a:spcPts val="1600"/>
              </a:spcAft>
              <a:buNone/>
            </a:pPr>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122" name="Google Shape;12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This work was done by me and I received no feedback.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Abstract</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For this analysis, the Diabetes dataset 2019 </a:t>
            </a:r>
            <a:r>
              <a:rPr lang="en-GB" dirty="0"/>
              <a:t>was used. </a:t>
            </a:r>
          </a:p>
          <a:p>
            <a:pPr marL="0" lvl="0" indent="0" algn="l" rtl="0">
              <a:spcBef>
                <a:spcPts val="0"/>
              </a:spcBef>
              <a:spcAft>
                <a:spcPts val="1600"/>
              </a:spcAft>
              <a:buNone/>
            </a:pPr>
            <a:r>
              <a:rPr lang="en-GB" dirty="0"/>
              <a:t>The main part of this project is to predict if a person has diabetes or not, as well as how habits and genetics (like gender, regular intake of medicine, smoking…) correlate. </a:t>
            </a:r>
          </a:p>
          <a:p>
            <a:pPr marL="0" lvl="0" indent="0" algn="l" rtl="0">
              <a:spcBef>
                <a:spcPts val="0"/>
              </a:spcBef>
              <a:spcAft>
                <a:spcPts val="1600"/>
              </a:spcAft>
              <a:buNone/>
            </a:pPr>
            <a:r>
              <a:rPr lang="en-GB" dirty="0"/>
              <a:t>After the data was cleaned and prepared the method heatmap from seaborn was used to visualise the correlations between observations and for the diabetes prediction the machine learning method decision tree was used.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 dirty="0"/>
              <a:t>As diabetes affects more and more people worldwide, with China having currently the highest number of diabetics, this presentation deals with the different factors, that may increase one’s risk of having or getting diabetes. Diabetes can lead to serious health complications, such as strokes, cardiovascular disease, and is under the top ten leading causes of death worldwide.</a:t>
            </a:r>
          </a:p>
          <a:p>
            <a:pPr marL="0" lvl="0" indent="0" algn="l" rtl="0">
              <a:spcBef>
                <a:spcPts val="0"/>
              </a:spcBef>
              <a:spcAft>
                <a:spcPts val="1600"/>
              </a:spcAft>
              <a:buNone/>
            </a:pPr>
            <a:r>
              <a:rPr lang="en" dirty="0"/>
              <a:t>This issue might be helpful for everyone, struggling with this illness or trying to avoid this problem.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This dataset was gathered by Neha Prerna Tigga and Dr. Shruti Garg of the Department of Computer Science and Engineering, BIT Mesra. It can be found under </a:t>
            </a:r>
            <a:r>
              <a:rPr lang="en-GB" dirty="0">
                <a:hlinkClick r:id="rId3"/>
              </a:rPr>
              <a:t>https://www.kaggle.com/tigganeha4/diabetes-dataset-2019</a:t>
            </a:r>
            <a:r>
              <a:rPr lang="en-GB" dirty="0"/>
              <a:t>. </a:t>
            </a:r>
          </a:p>
          <a:p>
            <a:pPr marL="0" lvl="0" indent="0" algn="l" rtl="0">
              <a:spcBef>
                <a:spcPts val="0"/>
              </a:spcBef>
              <a:spcAft>
                <a:spcPts val="1600"/>
              </a:spcAft>
              <a:buNone/>
            </a:pPr>
            <a:r>
              <a:rPr lang="en" dirty="0"/>
              <a:t>The dataset consists of 952 samples and 18 variables. The observations are binary (diabetic, gender, smoking, …), numeric (pregnancies, sleep, BMI, …), and grouped (age: less than 40, 50-59,… or time of physical activity). </a:t>
            </a:r>
          </a:p>
          <a:p>
            <a:pPr marL="0" lvl="0" indent="0" algn="l" rtl="0">
              <a:spcBef>
                <a:spcPts val="0"/>
              </a:spcBef>
              <a:spcAft>
                <a:spcPts val="1600"/>
              </a:spcAft>
              <a:buNone/>
            </a:pPr>
            <a:endParaRPr lang="e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Preparation and Cleaning</a:t>
            </a:r>
            <a:endParaRPr/>
          </a:p>
        </p:txBody>
      </p:sp>
      <p:sp>
        <p:nvSpPr>
          <p:cNvPr id="80" name="Google Shape;80;p17"/>
          <p:cNvSpPr txBox="1">
            <a:spLocks noGrp="1"/>
          </p:cNvSpPr>
          <p:nvPr>
            <p:ph type="body" idx="1"/>
          </p:nvPr>
        </p:nvSpPr>
        <p:spPr>
          <a:xfrm>
            <a:off x="201972" y="12820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 sz="1600" dirty="0"/>
              <a:t>As preparation for the analysis the data was modified as followed: </a:t>
            </a:r>
          </a:p>
          <a:p>
            <a:pPr marL="285750" indent="-285750">
              <a:spcAft>
                <a:spcPts val="1600"/>
              </a:spcAft>
            </a:pPr>
            <a:r>
              <a:rPr lang="en" sz="1600" dirty="0"/>
              <a:t>Drop all NA values with .dropna()</a:t>
            </a:r>
          </a:p>
          <a:p>
            <a:pPr marL="285750" indent="-285750">
              <a:spcAft>
                <a:spcPts val="1600"/>
              </a:spcAft>
            </a:pPr>
            <a:r>
              <a:rPr lang="en" sz="1600" dirty="0"/>
              <a:t>In column “Age” values varied between “yes”, “no” and “ no”. To get a binary result “ no” was changed to “no”. Similar to that, in column “BPLevel” (Blood Pressure Level) were values “High”, “high”, “normal”,  “normal “, “Low” and “low”. These values were grouped to either “high”, “normal” or “low”. </a:t>
            </a:r>
          </a:p>
          <a:p>
            <a:pPr marL="285750" indent="-285750">
              <a:spcAft>
                <a:spcPts val="1600"/>
              </a:spcAft>
            </a:pPr>
            <a:r>
              <a:rPr lang="en" sz="1600" dirty="0"/>
              <a:t>In column “Regular Medicine”  there were “yes”, “no” and “o”. As “o” could not be interpreted, these rows were dropped. Same in “Pregnancies” as “high”, “normal” and “low” could not be interpreted as numbers and were deleted. </a:t>
            </a:r>
          </a:p>
          <a:p>
            <a:pPr marL="0" indent="0">
              <a:spcAft>
                <a:spcPts val="1600"/>
              </a:spcAft>
              <a:buNone/>
            </a:pPr>
            <a:endParaRPr lang="en"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Preparation and Cleaning</a:t>
            </a:r>
            <a:endParaRPr/>
          </a:p>
        </p:txBody>
      </p:sp>
      <p:sp>
        <p:nvSpPr>
          <p:cNvPr id="80" name="Google Shape;80;p17"/>
          <p:cNvSpPr txBox="1">
            <a:spLocks noGrp="1"/>
          </p:cNvSpPr>
          <p:nvPr>
            <p:ph type="body" idx="1"/>
          </p:nvPr>
        </p:nvSpPr>
        <p:spPr>
          <a:xfrm>
            <a:off x="201972" y="12820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 sz="1600" dirty="0"/>
              <a:t>As preparation for the analysis the data was modified as followed: </a:t>
            </a:r>
          </a:p>
          <a:p>
            <a:pPr marL="285750" indent="-285750">
              <a:spcAft>
                <a:spcPts val="1600"/>
              </a:spcAft>
            </a:pPr>
            <a:r>
              <a:rPr lang="en" sz="1600" dirty="0"/>
              <a:t>Whole columns were deleted as they were almost everywhere 0, or could not be explained. </a:t>
            </a:r>
          </a:p>
          <a:p>
            <a:pPr marL="285750" indent="-285750">
              <a:spcAft>
                <a:spcPts val="1600"/>
              </a:spcAft>
            </a:pPr>
            <a:r>
              <a:rPr lang="en" sz="1600" dirty="0"/>
              <a:t>As all values were of the datatype object, it was not possible to perform correlations or decision trees. So dummy variables were introduced. </a:t>
            </a:r>
          </a:p>
          <a:p>
            <a:pPr marL="285750" indent="-285750">
              <a:spcAft>
                <a:spcPts val="1600"/>
              </a:spcAft>
            </a:pPr>
            <a:r>
              <a:rPr lang="en" sz="1600" dirty="0"/>
              <a:t>The remaining data were split into training and testing set (67% of the data for training with n = 599, the remaining 33% for testing with n = 296)</a:t>
            </a:r>
          </a:p>
          <a:p>
            <a:pPr marL="0" lvl="0" indent="0" algn="l" rtl="0">
              <a:spcBef>
                <a:spcPts val="0"/>
              </a:spcBef>
              <a:spcAft>
                <a:spcPts val="1600"/>
              </a:spcAft>
              <a:buNone/>
            </a:pPr>
            <a:endParaRPr lang="en" dirty="0"/>
          </a:p>
        </p:txBody>
      </p:sp>
    </p:spTree>
    <p:extLst>
      <p:ext uri="{BB962C8B-B14F-4D97-AF65-F5344CB8AC3E}">
        <p14:creationId xmlns:p14="http://schemas.microsoft.com/office/powerpoint/2010/main" val="374362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Research Questions</a:t>
            </a:r>
            <a:endParaRPr dirty="0"/>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Questions to be answered in this project: </a:t>
            </a:r>
          </a:p>
          <a:p>
            <a:pPr marL="342900" lvl="0" algn="l" rtl="0">
              <a:spcBef>
                <a:spcPts val="0"/>
              </a:spcBef>
              <a:spcAft>
                <a:spcPts val="1600"/>
              </a:spcAft>
              <a:buFont typeface="+mj-lt"/>
              <a:buAutoNum type="arabicPeriod"/>
            </a:pPr>
            <a:r>
              <a:rPr lang="en" dirty="0"/>
              <a:t>How do different factors influence the risk of having diabetes? What are the interactions between them? </a:t>
            </a:r>
          </a:p>
          <a:p>
            <a:pPr marL="342900" lvl="0" algn="l" rtl="0">
              <a:spcBef>
                <a:spcPts val="0"/>
              </a:spcBef>
              <a:spcAft>
                <a:spcPts val="1600"/>
              </a:spcAft>
              <a:buFont typeface="+mj-lt"/>
              <a:buAutoNum type="arabicPeriod"/>
            </a:pPr>
            <a:r>
              <a:rPr lang="en" dirty="0"/>
              <a:t>Computation of the risk one might be affected by diabetes and how well can the risk of having or getting diabetes be predicted from the dataset?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Methods</a:t>
            </a:r>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342900" lvl="0" algn="l" rtl="0">
              <a:spcBef>
                <a:spcPts val="0"/>
              </a:spcBef>
              <a:spcAft>
                <a:spcPts val="1600"/>
              </a:spcAft>
              <a:buFont typeface="+mj-lt"/>
              <a:buAutoNum type="arabicPeriod"/>
            </a:pPr>
            <a:r>
              <a:rPr lang="en" dirty="0"/>
              <a:t>Firstly the dataset was inspected to find out, for example how diabetes is distributed between different features. Here the correlation between each factor was visualised with a correlation heatmap from seaborn. </a:t>
            </a:r>
          </a:p>
          <a:p>
            <a:pPr marL="342900" lvl="0" algn="l" rtl="0">
              <a:spcBef>
                <a:spcPts val="0"/>
              </a:spcBef>
              <a:spcAft>
                <a:spcPts val="1600"/>
              </a:spcAft>
              <a:buFont typeface="+mj-lt"/>
              <a:buAutoNum type="arabicPeriod"/>
            </a:pPr>
            <a:r>
              <a:rPr lang="en" dirty="0"/>
              <a:t>To predict the chances for diabetes the data was split randomly into 67% training and 33% test set. After that, the machine learning process decision tree was fitted to the training set and checked with the test set.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Diabetes Distribution by different factors</a:t>
            </a:r>
            <a:endParaRPr dirty="0"/>
          </a:p>
        </p:txBody>
      </p:sp>
      <p:sp>
        <p:nvSpPr>
          <p:cNvPr id="98" name="Google Shape;98;p20"/>
          <p:cNvSpPr txBox="1">
            <a:spLocks noGrp="1"/>
          </p:cNvSpPr>
          <p:nvPr>
            <p:ph type="body" idx="1"/>
          </p:nvPr>
        </p:nvSpPr>
        <p:spPr>
          <a:xfrm>
            <a:off x="380703" y="3102437"/>
            <a:ext cx="1834941" cy="2148703"/>
          </a:xfrm>
          <a:prstGeom prst="rect">
            <a:avLst/>
          </a:prstGeom>
        </p:spPr>
        <p:txBody>
          <a:bodyPr spcFirstLastPara="1" wrap="square" lIns="91425" tIns="91425" rIns="91425" bIns="91425" anchor="t" anchorCtr="0">
            <a:noAutofit/>
          </a:bodyPr>
          <a:lstStyle/>
          <a:p>
            <a:pPr marL="171450" indent="-171450" algn="just">
              <a:buFont typeface="Arial" panose="020B0604020202020204" pitchFamily="34" charset="0"/>
              <a:buChar char="•"/>
            </a:pPr>
            <a:r>
              <a:rPr lang="de-DE" sz="1100" dirty="0" err="1"/>
              <a:t>There</a:t>
            </a:r>
            <a:r>
              <a:rPr lang="de-DE" sz="1100" dirty="0"/>
              <a:t> </a:t>
            </a:r>
            <a:r>
              <a:rPr lang="de-DE" sz="1100" dirty="0" err="1"/>
              <a:t>are</a:t>
            </a:r>
            <a:r>
              <a:rPr lang="de-DE" sz="1100" dirty="0"/>
              <a:t> </a:t>
            </a:r>
            <a:r>
              <a:rPr lang="de-DE" sz="1100" dirty="0" err="1"/>
              <a:t>more</a:t>
            </a:r>
            <a:r>
              <a:rPr lang="de-DE" sz="1100" dirty="0"/>
              <a:t> </a:t>
            </a:r>
            <a:r>
              <a:rPr lang="de-DE" sz="1100" dirty="0" err="1"/>
              <a:t>men</a:t>
            </a:r>
            <a:r>
              <a:rPr lang="de-DE" sz="1100" dirty="0"/>
              <a:t> (n=554) in </a:t>
            </a:r>
            <a:r>
              <a:rPr lang="de-DE" sz="1100" dirty="0" err="1"/>
              <a:t>this</a:t>
            </a:r>
            <a:r>
              <a:rPr lang="de-DE" sz="1100" dirty="0"/>
              <a:t> </a:t>
            </a:r>
            <a:r>
              <a:rPr lang="de-DE" sz="1100" dirty="0" err="1"/>
              <a:t>dataset</a:t>
            </a:r>
            <a:r>
              <a:rPr lang="de-DE" sz="1100" dirty="0"/>
              <a:t> </a:t>
            </a:r>
            <a:r>
              <a:rPr lang="de-DE" sz="1100" dirty="0" err="1"/>
              <a:t>than</a:t>
            </a:r>
            <a:r>
              <a:rPr lang="de-DE" sz="1100" dirty="0"/>
              <a:t> </a:t>
            </a:r>
            <a:r>
              <a:rPr lang="de-DE" sz="1100" dirty="0" err="1"/>
              <a:t>women</a:t>
            </a:r>
            <a:r>
              <a:rPr lang="de-DE" sz="1100" dirty="0"/>
              <a:t> (n=341).</a:t>
            </a:r>
          </a:p>
          <a:p>
            <a:pPr marL="171450" indent="-171450" algn="just">
              <a:buFont typeface="Arial" panose="020B0604020202020204" pitchFamily="34" charset="0"/>
              <a:buChar char="•"/>
            </a:pPr>
            <a:endParaRPr lang="de-DE" sz="1100" dirty="0"/>
          </a:p>
          <a:p>
            <a:pPr marL="171450" indent="-171450" algn="just">
              <a:buFont typeface="Arial" panose="020B0604020202020204" pitchFamily="34" charset="0"/>
              <a:buChar char="•"/>
            </a:pPr>
            <a:r>
              <a:rPr lang="de-DE" sz="1100" dirty="0"/>
              <a:t>The </a:t>
            </a:r>
            <a:r>
              <a:rPr lang="de-DE" sz="1100" dirty="0" err="1"/>
              <a:t>diabetes</a:t>
            </a:r>
            <a:r>
              <a:rPr lang="de-DE" sz="1100" dirty="0"/>
              <a:t> </a:t>
            </a:r>
            <a:r>
              <a:rPr lang="de-DE" sz="1100" dirty="0" err="1"/>
              <a:t>ratio</a:t>
            </a:r>
            <a:r>
              <a:rPr lang="de-DE" sz="1100" dirty="0"/>
              <a:t> </a:t>
            </a:r>
            <a:r>
              <a:rPr lang="de-DE" sz="1100" dirty="0" err="1"/>
              <a:t>is</a:t>
            </a:r>
            <a:r>
              <a:rPr lang="de-DE" sz="1100" dirty="0"/>
              <a:t> </a:t>
            </a:r>
            <a:r>
              <a:rPr lang="de-DE" sz="1100" dirty="0" err="1"/>
              <a:t>roughly</a:t>
            </a:r>
            <a:r>
              <a:rPr lang="de-DE" sz="1100" dirty="0"/>
              <a:t> </a:t>
            </a:r>
            <a:r>
              <a:rPr lang="de-DE" sz="1100" dirty="0" err="1"/>
              <a:t>the</a:t>
            </a:r>
            <a:r>
              <a:rPr lang="de-DE" sz="1100" dirty="0"/>
              <a:t> same in </a:t>
            </a:r>
            <a:r>
              <a:rPr lang="de-DE" sz="1100" dirty="0" err="1"/>
              <a:t>both</a:t>
            </a:r>
            <a:r>
              <a:rPr lang="de-DE" sz="1100" dirty="0"/>
              <a:t> </a:t>
            </a:r>
            <a:r>
              <a:rPr lang="de-DE" sz="1100" dirty="0" err="1"/>
              <a:t>genders</a:t>
            </a:r>
            <a:r>
              <a:rPr lang="de-DE" sz="1100" dirty="0"/>
              <a:t> (</a:t>
            </a:r>
            <a:r>
              <a:rPr lang="de-DE" sz="1100" dirty="0" err="1"/>
              <a:t>females</a:t>
            </a:r>
            <a:r>
              <a:rPr lang="de-DE" sz="1100" dirty="0"/>
              <a:t> </a:t>
            </a:r>
            <a:r>
              <a:rPr lang="de-DE" sz="1100" dirty="0" err="1"/>
              <a:t>with</a:t>
            </a:r>
            <a:r>
              <a:rPr lang="de-DE" sz="1100" dirty="0"/>
              <a:t> 32% and </a:t>
            </a:r>
            <a:r>
              <a:rPr lang="de-DE" sz="1100" dirty="0" err="1"/>
              <a:t>males</a:t>
            </a:r>
            <a:r>
              <a:rPr lang="de-DE" sz="1100" dirty="0"/>
              <a:t> </a:t>
            </a:r>
            <a:r>
              <a:rPr lang="de-DE" sz="1100" dirty="0" err="1"/>
              <a:t>with</a:t>
            </a:r>
            <a:r>
              <a:rPr lang="de-DE" sz="1100" dirty="0"/>
              <a:t> 27%).</a:t>
            </a:r>
            <a:endParaRPr sz="1100" dirty="0"/>
          </a:p>
        </p:txBody>
      </p:sp>
      <p:pic>
        <p:nvPicPr>
          <p:cNvPr id="4" name="Grafik 3">
            <a:extLst>
              <a:ext uri="{FF2B5EF4-FFF2-40B4-BE49-F238E27FC236}">
                <a16:creationId xmlns:a16="http://schemas.microsoft.com/office/drawing/2014/main" id="{C145B587-32C4-4553-9018-8873FDA873DB}"/>
              </a:ext>
            </a:extLst>
          </p:cNvPr>
          <p:cNvPicPr>
            <a:picLocks noChangeAspect="1"/>
          </p:cNvPicPr>
          <p:nvPr/>
        </p:nvPicPr>
        <p:blipFill>
          <a:blip r:embed="rId3"/>
          <a:stretch>
            <a:fillRect/>
          </a:stretch>
        </p:blipFill>
        <p:spPr>
          <a:xfrm>
            <a:off x="2361083" y="1060920"/>
            <a:ext cx="2621681" cy="1845877"/>
          </a:xfrm>
          <a:prstGeom prst="rect">
            <a:avLst/>
          </a:prstGeom>
        </p:spPr>
      </p:pic>
      <p:pic>
        <p:nvPicPr>
          <p:cNvPr id="7" name="Grafik 6">
            <a:extLst>
              <a:ext uri="{FF2B5EF4-FFF2-40B4-BE49-F238E27FC236}">
                <a16:creationId xmlns:a16="http://schemas.microsoft.com/office/drawing/2014/main" id="{57E9CFA8-3481-48D0-9A24-D94084BA75E3}"/>
              </a:ext>
            </a:extLst>
          </p:cNvPr>
          <p:cNvPicPr>
            <a:picLocks noChangeAspect="1"/>
          </p:cNvPicPr>
          <p:nvPr/>
        </p:nvPicPr>
        <p:blipFill>
          <a:blip r:embed="rId4"/>
          <a:stretch>
            <a:fillRect/>
          </a:stretch>
        </p:blipFill>
        <p:spPr>
          <a:xfrm>
            <a:off x="5059199" y="1017725"/>
            <a:ext cx="3922397" cy="1847409"/>
          </a:xfrm>
          <a:prstGeom prst="rect">
            <a:avLst/>
          </a:prstGeom>
        </p:spPr>
      </p:pic>
      <p:pic>
        <p:nvPicPr>
          <p:cNvPr id="11" name="Grafik 10">
            <a:extLst>
              <a:ext uri="{FF2B5EF4-FFF2-40B4-BE49-F238E27FC236}">
                <a16:creationId xmlns:a16="http://schemas.microsoft.com/office/drawing/2014/main" id="{DD30D6EC-0C88-4A80-AF83-75352DBDC7AB}"/>
              </a:ext>
            </a:extLst>
          </p:cNvPr>
          <p:cNvPicPr>
            <a:picLocks noChangeAspect="1"/>
          </p:cNvPicPr>
          <p:nvPr/>
        </p:nvPicPr>
        <p:blipFill>
          <a:blip r:embed="rId5"/>
          <a:stretch>
            <a:fillRect/>
          </a:stretch>
        </p:blipFill>
        <p:spPr>
          <a:xfrm>
            <a:off x="311700" y="1051063"/>
            <a:ext cx="1972949" cy="1845877"/>
          </a:xfrm>
          <a:prstGeom prst="rect">
            <a:avLst/>
          </a:prstGeom>
        </p:spPr>
      </p:pic>
      <p:sp>
        <p:nvSpPr>
          <p:cNvPr id="8" name="Google Shape;98;p20">
            <a:extLst>
              <a:ext uri="{FF2B5EF4-FFF2-40B4-BE49-F238E27FC236}">
                <a16:creationId xmlns:a16="http://schemas.microsoft.com/office/drawing/2014/main" id="{3A9F2201-0D77-424B-96EA-10A0B90422D4}"/>
              </a:ext>
            </a:extLst>
          </p:cNvPr>
          <p:cNvSpPr txBox="1">
            <a:spLocks/>
          </p:cNvSpPr>
          <p:nvPr/>
        </p:nvSpPr>
        <p:spPr>
          <a:xfrm>
            <a:off x="2630214" y="3085754"/>
            <a:ext cx="2612140" cy="18650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71450" indent="-171450" algn="just">
              <a:buFont typeface="Arial" panose="020B0604020202020204" pitchFamily="34" charset="0"/>
              <a:buChar char="•"/>
            </a:pPr>
            <a:r>
              <a:rPr lang="de-DE" sz="1100" dirty="0"/>
              <a:t>This </a:t>
            </a:r>
            <a:r>
              <a:rPr lang="de-DE" sz="1100" dirty="0" err="1"/>
              <a:t>dataset</a:t>
            </a:r>
            <a:r>
              <a:rPr lang="de-DE" sz="1100" dirty="0"/>
              <a:t> </a:t>
            </a:r>
            <a:r>
              <a:rPr lang="de-DE" sz="1100" dirty="0" err="1"/>
              <a:t>consists</a:t>
            </a:r>
            <a:r>
              <a:rPr lang="de-DE" sz="1100" dirty="0"/>
              <a:t> </a:t>
            </a:r>
            <a:r>
              <a:rPr lang="de-DE" sz="1100" dirty="0" err="1"/>
              <a:t>of</a:t>
            </a:r>
            <a:r>
              <a:rPr lang="de-DE" sz="1100" dirty="0"/>
              <a:t> 50% </a:t>
            </a:r>
            <a:r>
              <a:rPr lang="de-DE" sz="1100" dirty="0" err="1"/>
              <a:t>of</a:t>
            </a:r>
            <a:r>
              <a:rPr lang="de-DE" sz="1100" dirty="0"/>
              <a:t> </a:t>
            </a:r>
            <a:r>
              <a:rPr lang="de-DE" sz="1100" dirty="0" err="1"/>
              <a:t>young</a:t>
            </a:r>
            <a:r>
              <a:rPr lang="de-DE" sz="1100" dirty="0"/>
              <a:t> </a:t>
            </a:r>
            <a:r>
              <a:rPr lang="de-DE" sz="1100" dirty="0" err="1"/>
              <a:t>people</a:t>
            </a:r>
            <a:r>
              <a:rPr lang="de-DE" sz="1100" dirty="0"/>
              <a:t> </a:t>
            </a:r>
            <a:r>
              <a:rPr lang="de-DE" sz="1100" dirty="0" err="1"/>
              <a:t>under</a:t>
            </a:r>
            <a:r>
              <a:rPr lang="de-DE" sz="1100" dirty="0"/>
              <a:t> 40 (n=455). The </a:t>
            </a:r>
            <a:r>
              <a:rPr lang="de-DE" sz="1100" dirty="0" err="1"/>
              <a:t>other</a:t>
            </a:r>
            <a:r>
              <a:rPr lang="de-DE" sz="1100" dirty="0"/>
              <a:t> </a:t>
            </a:r>
            <a:r>
              <a:rPr lang="de-DE" sz="1100" dirty="0" err="1"/>
              <a:t>age</a:t>
            </a:r>
            <a:r>
              <a:rPr lang="de-DE" sz="1100" dirty="0"/>
              <a:t> </a:t>
            </a:r>
            <a:r>
              <a:rPr lang="de-DE" sz="1100" dirty="0" err="1"/>
              <a:t>groups</a:t>
            </a:r>
            <a:r>
              <a:rPr lang="de-DE" sz="1100" dirty="0"/>
              <a:t> </a:t>
            </a:r>
            <a:r>
              <a:rPr lang="de-DE" sz="1100" dirty="0" err="1"/>
              <a:t>have</a:t>
            </a:r>
            <a:r>
              <a:rPr lang="de-DE" sz="1100" dirty="0"/>
              <a:t> </a:t>
            </a:r>
            <a:r>
              <a:rPr lang="de-DE" sz="1100" dirty="0" err="1"/>
              <a:t>roughly</a:t>
            </a:r>
            <a:r>
              <a:rPr lang="de-DE" sz="1100" dirty="0"/>
              <a:t> </a:t>
            </a:r>
            <a:r>
              <a:rPr lang="de-DE" sz="1100" dirty="0" err="1"/>
              <a:t>the</a:t>
            </a:r>
            <a:r>
              <a:rPr lang="de-DE" sz="1100" dirty="0"/>
              <a:t> same </a:t>
            </a:r>
            <a:r>
              <a:rPr lang="de-DE" sz="1100" dirty="0" err="1"/>
              <a:t>number</a:t>
            </a:r>
            <a:r>
              <a:rPr lang="de-DE" sz="1100" dirty="0"/>
              <a:t> (n=[151,148,141], in </a:t>
            </a:r>
            <a:r>
              <a:rPr lang="de-DE" sz="1100" dirty="0" err="1"/>
              <a:t>correct</a:t>
            </a:r>
            <a:r>
              <a:rPr lang="de-DE" sz="1100" dirty="0"/>
              <a:t> </a:t>
            </a:r>
            <a:r>
              <a:rPr lang="de-DE" sz="1100" dirty="0" err="1"/>
              <a:t>order</a:t>
            </a:r>
            <a:r>
              <a:rPr lang="de-DE" sz="1100" dirty="0"/>
              <a:t>).</a:t>
            </a:r>
          </a:p>
          <a:p>
            <a:pPr marL="171450" indent="-171450" algn="just">
              <a:buFont typeface="Arial" panose="020B0604020202020204" pitchFamily="34" charset="0"/>
              <a:buChar char="•"/>
            </a:pPr>
            <a:endParaRPr lang="de-DE" sz="1100" dirty="0"/>
          </a:p>
          <a:p>
            <a:pPr marL="171450" indent="-171450" algn="just">
              <a:buFont typeface="Arial" panose="020B0604020202020204" pitchFamily="34" charset="0"/>
              <a:buChar char="•"/>
            </a:pPr>
            <a:r>
              <a:rPr lang="de-DE" sz="1100" dirty="0"/>
              <a:t>The </a:t>
            </a:r>
            <a:r>
              <a:rPr lang="de-DE" sz="1100" dirty="0" err="1"/>
              <a:t>older</a:t>
            </a:r>
            <a:r>
              <a:rPr lang="de-DE" sz="1100" dirty="0"/>
              <a:t> </a:t>
            </a:r>
            <a:r>
              <a:rPr lang="de-DE" sz="1100" dirty="0" err="1"/>
              <a:t>the</a:t>
            </a:r>
            <a:r>
              <a:rPr lang="de-DE" sz="1100" dirty="0"/>
              <a:t> </a:t>
            </a:r>
            <a:r>
              <a:rPr lang="de-DE" sz="1100" dirty="0" err="1"/>
              <a:t>people</a:t>
            </a:r>
            <a:r>
              <a:rPr lang="de-DE" sz="1100" dirty="0"/>
              <a:t>, </a:t>
            </a:r>
            <a:r>
              <a:rPr lang="de-DE" sz="1100" dirty="0" err="1"/>
              <a:t>the</a:t>
            </a:r>
            <a:r>
              <a:rPr lang="de-DE" sz="1100" dirty="0"/>
              <a:t> </a:t>
            </a:r>
            <a:r>
              <a:rPr lang="de-DE" sz="1100" dirty="0" err="1"/>
              <a:t>more</a:t>
            </a:r>
            <a:r>
              <a:rPr lang="de-DE" sz="1100" dirty="0"/>
              <a:t> </a:t>
            </a:r>
            <a:r>
              <a:rPr lang="de-DE" sz="1100" dirty="0" err="1"/>
              <a:t>people</a:t>
            </a:r>
            <a:r>
              <a:rPr lang="de-DE" sz="1100" dirty="0"/>
              <a:t> </a:t>
            </a:r>
            <a:r>
              <a:rPr lang="de-DE" sz="1100" dirty="0" err="1"/>
              <a:t>have</a:t>
            </a:r>
            <a:r>
              <a:rPr lang="de-DE" sz="1100" dirty="0"/>
              <a:t> </a:t>
            </a:r>
            <a:r>
              <a:rPr lang="de-DE" sz="1100" dirty="0" err="1"/>
              <a:t>diabetes</a:t>
            </a:r>
            <a:r>
              <a:rPr lang="de-DE" sz="1100" dirty="0"/>
              <a:t> (</a:t>
            </a:r>
            <a:r>
              <a:rPr lang="de-DE" sz="1100" dirty="0" err="1"/>
              <a:t>from</a:t>
            </a:r>
            <a:r>
              <a:rPr lang="de-DE" sz="1100" dirty="0"/>
              <a:t> </a:t>
            </a:r>
            <a:r>
              <a:rPr lang="de-DE" sz="1100" dirty="0" err="1"/>
              <a:t>people</a:t>
            </a:r>
            <a:r>
              <a:rPr lang="de-DE" sz="1100" dirty="0"/>
              <a:t> </a:t>
            </a:r>
            <a:r>
              <a:rPr lang="de-DE" sz="1100" dirty="0" err="1"/>
              <a:t>less</a:t>
            </a:r>
            <a:r>
              <a:rPr lang="de-DE" sz="1100" dirty="0"/>
              <a:t> </a:t>
            </a:r>
            <a:r>
              <a:rPr lang="de-DE" sz="1100" dirty="0" err="1"/>
              <a:t>than</a:t>
            </a:r>
            <a:r>
              <a:rPr lang="de-DE" sz="1100" dirty="0"/>
              <a:t> 40 </a:t>
            </a:r>
            <a:r>
              <a:rPr lang="de-DE" sz="1100" dirty="0" err="1"/>
              <a:t>with</a:t>
            </a:r>
            <a:r>
              <a:rPr lang="de-DE" sz="1100" dirty="0"/>
              <a:t> 7% </a:t>
            </a:r>
            <a:r>
              <a:rPr lang="de-DE" sz="1100" dirty="0" err="1"/>
              <a:t>up</a:t>
            </a:r>
            <a:r>
              <a:rPr lang="de-DE" sz="1100" dirty="0"/>
              <a:t> </a:t>
            </a:r>
            <a:r>
              <a:rPr lang="de-DE" sz="1100" dirty="0" err="1"/>
              <a:t>to</a:t>
            </a:r>
            <a:r>
              <a:rPr lang="de-DE" sz="1100" dirty="0"/>
              <a:t> </a:t>
            </a:r>
            <a:r>
              <a:rPr lang="de-DE" sz="1100" dirty="0" err="1"/>
              <a:t>people</a:t>
            </a:r>
            <a:r>
              <a:rPr lang="de-DE" sz="1100" dirty="0"/>
              <a:t> 60 </a:t>
            </a:r>
            <a:r>
              <a:rPr lang="de-DE" sz="1100" dirty="0" err="1"/>
              <a:t>or</a:t>
            </a:r>
            <a:r>
              <a:rPr lang="de-DE" sz="1100" dirty="0"/>
              <a:t> </a:t>
            </a:r>
            <a:r>
              <a:rPr lang="de-DE" sz="1100" dirty="0" err="1"/>
              <a:t>older</a:t>
            </a:r>
            <a:r>
              <a:rPr lang="de-DE" sz="1100" dirty="0"/>
              <a:t> </a:t>
            </a:r>
            <a:r>
              <a:rPr lang="de-DE" sz="1100" dirty="0" err="1"/>
              <a:t>with</a:t>
            </a:r>
            <a:r>
              <a:rPr lang="de-DE" sz="1100" dirty="0"/>
              <a:t> 77%).</a:t>
            </a:r>
          </a:p>
        </p:txBody>
      </p:sp>
      <p:sp>
        <p:nvSpPr>
          <p:cNvPr id="9" name="Google Shape;98;p20">
            <a:extLst>
              <a:ext uri="{FF2B5EF4-FFF2-40B4-BE49-F238E27FC236}">
                <a16:creationId xmlns:a16="http://schemas.microsoft.com/office/drawing/2014/main" id="{1D870649-73FB-4DD7-BADD-4261B681B77F}"/>
              </a:ext>
            </a:extLst>
          </p:cNvPr>
          <p:cNvSpPr txBox="1">
            <a:spLocks/>
          </p:cNvSpPr>
          <p:nvPr/>
        </p:nvSpPr>
        <p:spPr>
          <a:xfrm>
            <a:off x="5342026" y="3102437"/>
            <a:ext cx="3639613" cy="20218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71450" indent="-171450" algn="just">
              <a:buFont typeface="Arial" panose="020B0604020202020204" pitchFamily="34" charset="0"/>
              <a:buChar char="•"/>
            </a:pPr>
            <a:r>
              <a:rPr lang="de-DE" sz="1100" dirty="0"/>
              <a:t>42% </a:t>
            </a:r>
            <a:r>
              <a:rPr lang="de-DE" sz="1100" dirty="0" err="1"/>
              <a:t>of</a:t>
            </a:r>
            <a:r>
              <a:rPr lang="de-DE" sz="1100" dirty="0"/>
              <a:t> </a:t>
            </a:r>
            <a:r>
              <a:rPr lang="de-DE" sz="1100" dirty="0" err="1"/>
              <a:t>people</a:t>
            </a:r>
            <a:r>
              <a:rPr lang="de-DE" sz="1100" dirty="0"/>
              <a:t> </a:t>
            </a:r>
            <a:r>
              <a:rPr lang="de-DE" sz="1100" dirty="0" err="1"/>
              <a:t>that</a:t>
            </a:r>
            <a:r>
              <a:rPr lang="de-DE" sz="1100" dirty="0"/>
              <a:t> do </a:t>
            </a:r>
            <a:r>
              <a:rPr lang="de-DE" sz="1100" dirty="0" err="1"/>
              <a:t>no</a:t>
            </a:r>
            <a:r>
              <a:rPr lang="de-DE" sz="1100" dirty="0"/>
              <a:t> </a:t>
            </a:r>
            <a:r>
              <a:rPr lang="de-DE" sz="1100" dirty="0" err="1"/>
              <a:t>sports</a:t>
            </a:r>
            <a:r>
              <a:rPr lang="de-DE" sz="1100" dirty="0"/>
              <a:t> </a:t>
            </a:r>
            <a:r>
              <a:rPr lang="de-DE" sz="1100" dirty="0" err="1"/>
              <a:t>have</a:t>
            </a:r>
            <a:r>
              <a:rPr lang="de-DE" sz="1100" dirty="0"/>
              <a:t> </a:t>
            </a:r>
            <a:r>
              <a:rPr lang="de-DE" sz="1100" dirty="0" err="1"/>
              <a:t>diabetes</a:t>
            </a:r>
            <a:r>
              <a:rPr lang="de-DE" sz="1100" dirty="0"/>
              <a:t>.</a:t>
            </a:r>
          </a:p>
          <a:p>
            <a:pPr marL="171450" indent="-171450" algn="just">
              <a:buFont typeface="Arial" panose="020B0604020202020204" pitchFamily="34" charset="0"/>
              <a:buChar char="•"/>
            </a:pPr>
            <a:endParaRPr lang="de-DE" sz="1100" dirty="0"/>
          </a:p>
          <a:p>
            <a:pPr marL="171450" indent="-171450" algn="just">
              <a:buFont typeface="Arial" panose="020B0604020202020204" pitchFamily="34" charset="0"/>
              <a:buChar char="•"/>
            </a:pPr>
            <a:r>
              <a:rPr lang="de-DE" sz="1100" dirty="0"/>
              <a:t>People </a:t>
            </a:r>
            <a:r>
              <a:rPr lang="de-DE" sz="1100" dirty="0" err="1"/>
              <a:t>being</a:t>
            </a:r>
            <a:r>
              <a:rPr lang="de-DE" sz="1100" dirty="0"/>
              <a:t> </a:t>
            </a:r>
            <a:r>
              <a:rPr lang="de-DE" sz="1100" dirty="0" err="1"/>
              <a:t>less</a:t>
            </a:r>
            <a:r>
              <a:rPr lang="de-DE" sz="1100" dirty="0"/>
              <a:t> </a:t>
            </a:r>
            <a:r>
              <a:rPr lang="de-DE" sz="1100" dirty="0" err="1"/>
              <a:t>or</a:t>
            </a:r>
            <a:r>
              <a:rPr lang="de-DE" sz="1100" dirty="0"/>
              <a:t> </a:t>
            </a:r>
            <a:r>
              <a:rPr lang="de-DE" sz="1100" dirty="0" err="1"/>
              <a:t>more</a:t>
            </a:r>
            <a:r>
              <a:rPr lang="de-DE" sz="1100" dirty="0"/>
              <a:t> </a:t>
            </a:r>
            <a:r>
              <a:rPr lang="de-DE" sz="1100" dirty="0" err="1"/>
              <a:t>than</a:t>
            </a:r>
            <a:r>
              <a:rPr lang="de-DE" sz="1100" dirty="0"/>
              <a:t> half an </a:t>
            </a:r>
            <a:r>
              <a:rPr lang="de-DE" sz="1100" dirty="0" err="1"/>
              <a:t>hour</a:t>
            </a:r>
            <a:r>
              <a:rPr lang="de-DE" sz="1100" dirty="0"/>
              <a:t> </a:t>
            </a:r>
            <a:r>
              <a:rPr lang="de-DE" sz="1100" dirty="0" err="1"/>
              <a:t>active</a:t>
            </a:r>
            <a:r>
              <a:rPr lang="de-DE" sz="1100" dirty="0"/>
              <a:t> </a:t>
            </a:r>
            <a:r>
              <a:rPr lang="de-DE" sz="1100" dirty="0" err="1"/>
              <a:t>have</a:t>
            </a:r>
            <a:r>
              <a:rPr lang="de-DE" sz="1100" dirty="0"/>
              <a:t> </a:t>
            </a:r>
            <a:r>
              <a:rPr lang="de-DE" sz="1100" dirty="0" err="1"/>
              <a:t>the</a:t>
            </a:r>
            <a:r>
              <a:rPr lang="de-DE" sz="1100" dirty="0"/>
              <a:t> same </a:t>
            </a:r>
            <a:r>
              <a:rPr lang="de-DE" sz="1100" dirty="0" err="1"/>
              <a:t>amount</a:t>
            </a:r>
            <a:r>
              <a:rPr lang="de-DE" sz="1100" dirty="0"/>
              <a:t> </a:t>
            </a:r>
            <a:r>
              <a:rPr lang="de-DE" sz="1100" dirty="0" err="1"/>
              <a:t>of</a:t>
            </a:r>
            <a:r>
              <a:rPr lang="de-DE" sz="1100" dirty="0"/>
              <a:t> </a:t>
            </a:r>
            <a:r>
              <a:rPr lang="de-DE" sz="1100" dirty="0" err="1"/>
              <a:t>diabetics</a:t>
            </a:r>
            <a:r>
              <a:rPr lang="de-DE" sz="1100" dirty="0"/>
              <a:t> (</a:t>
            </a:r>
            <a:r>
              <a:rPr lang="de-DE" sz="1100" dirty="0" err="1"/>
              <a:t>around</a:t>
            </a:r>
            <a:r>
              <a:rPr lang="de-DE" sz="1100" dirty="0"/>
              <a:t> 25-26%).</a:t>
            </a:r>
          </a:p>
          <a:p>
            <a:pPr marL="171450" indent="-171450" algn="just">
              <a:buFont typeface="Arial" panose="020B0604020202020204" pitchFamily="34" charset="0"/>
              <a:buChar char="•"/>
            </a:pPr>
            <a:endParaRPr lang="de-DE" sz="1100" dirty="0"/>
          </a:p>
          <a:p>
            <a:pPr marL="171450" indent="-171450" algn="just">
              <a:buFont typeface="Arial" panose="020B0604020202020204" pitchFamily="34" charset="0"/>
              <a:buChar char="•"/>
            </a:pPr>
            <a:r>
              <a:rPr lang="de-DE" sz="1100" dirty="0"/>
              <a:t>31% </a:t>
            </a:r>
            <a:r>
              <a:rPr lang="de-DE" sz="1100" dirty="0" err="1"/>
              <a:t>of</a:t>
            </a:r>
            <a:r>
              <a:rPr lang="de-DE" sz="1100" dirty="0"/>
              <a:t> </a:t>
            </a:r>
            <a:r>
              <a:rPr lang="de-DE" sz="1100" dirty="0" err="1"/>
              <a:t>active</a:t>
            </a:r>
            <a:r>
              <a:rPr lang="de-DE" sz="1100" dirty="0"/>
              <a:t> </a:t>
            </a:r>
            <a:r>
              <a:rPr lang="de-DE" sz="1100" dirty="0" err="1"/>
              <a:t>people</a:t>
            </a:r>
            <a:r>
              <a:rPr lang="de-DE" sz="1100" dirty="0"/>
              <a:t> </a:t>
            </a:r>
            <a:r>
              <a:rPr lang="de-DE" sz="1100" dirty="0" err="1"/>
              <a:t>have</a:t>
            </a:r>
            <a:r>
              <a:rPr lang="de-DE" sz="1100" dirty="0"/>
              <a:t> </a:t>
            </a:r>
            <a:r>
              <a:rPr lang="de-DE" sz="1100" dirty="0" err="1"/>
              <a:t>diabetes</a:t>
            </a:r>
            <a:r>
              <a:rPr lang="de-DE" sz="1100" dirty="0"/>
              <a:t>.</a:t>
            </a:r>
          </a:p>
          <a:p>
            <a:pPr marL="285750" indent="-285750">
              <a:buFont typeface="Arial" panose="020B0604020202020204" pitchFamily="34" charset="0"/>
              <a:buChar char="•"/>
            </a:pPr>
            <a:endParaRPr lang="de-DE" sz="1400" dirty="0"/>
          </a:p>
        </p:txBody>
      </p:sp>
      <p:sp>
        <p:nvSpPr>
          <p:cNvPr id="10" name="Google Shape;98;p20">
            <a:extLst>
              <a:ext uri="{FF2B5EF4-FFF2-40B4-BE49-F238E27FC236}">
                <a16:creationId xmlns:a16="http://schemas.microsoft.com/office/drawing/2014/main" id="{8992AF17-4D0E-4229-BCA4-FDAD8EEA27F3}"/>
              </a:ext>
            </a:extLst>
          </p:cNvPr>
          <p:cNvSpPr txBox="1">
            <a:spLocks/>
          </p:cNvSpPr>
          <p:nvPr/>
        </p:nvSpPr>
        <p:spPr>
          <a:xfrm>
            <a:off x="2067175" y="2897650"/>
            <a:ext cx="3738218" cy="242415"/>
          </a:xfrm>
          <a:prstGeom prst="rect">
            <a:avLst/>
          </a:prstGeom>
          <a:noFill/>
          <a:ln w="3175">
            <a:noFill/>
            <a:prstDash val="sysDot"/>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None/>
            </a:pPr>
            <a:r>
              <a:rPr lang="de-DE" sz="800" dirty="0"/>
              <a:t>Lower and </a:t>
            </a:r>
            <a:r>
              <a:rPr lang="de-DE" sz="800" dirty="0" err="1"/>
              <a:t>darker</a:t>
            </a:r>
            <a:r>
              <a:rPr lang="de-DE" sz="800" dirty="0"/>
              <a:t> </a:t>
            </a:r>
            <a:r>
              <a:rPr lang="de-DE" sz="800" dirty="0" err="1"/>
              <a:t>bars</a:t>
            </a:r>
            <a:r>
              <a:rPr lang="de-DE" sz="800" dirty="0"/>
              <a:t> </a:t>
            </a:r>
            <a:r>
              <a:rPr lang="de-DE" sz="800" dirty="0" err="1"/>
              <a:t>represent</a:t>
            </a:r>
            <a:r>
              <a:rPr lang="de-DE" sz="800" dirty="0"/>
              <a:t> </a:t>
            </a:r>
            <a:r>
              <a:rPr lang="de-DE" sz="800" dirty="0" err="1"/>
              <a:t>the</a:t>
            </a:r>
            <a:r>
              <a:rPr lang="de-DE" sz="800" dirty="0"/>
              <a:t> </a:t>
            </a:r>
            <a:r>
              <a:rPr lang="de-DE" sz="800" dirty="0" err="1"/>
              <a:t>amount</a:t>
            </a:r>
            <a:r>
              <a:rPr lang="de-DE" sz="800" dirty="0"/>
              <a:t>  </a:t>
            </a:r>
            <a:r>
              <a:rPr lang="de-DE" sz="800" dirty="0" err="1"/>
              <a:t>of</a:t>
            </a:r>
            <a:r>
              <a:rPr lang="de-DE" sz="800" dirty="0"/>
              <a:t> </a:t>
            </a:r>
            <a:r>
              <a:rPr lang="de-DE" sz="800" dirty="0" err="1"/>
              <a:t>diabetics</a:t>
            </a:r>
            <a:r>
              <a:rPr lang="de-DE" sz="800" dirty="0"/>
              <a:t> in </a:t>
            </a:r>
            <a:r>
              <a:rPr lang="de-DE" sz="800" dirty="0" err="1"/>
              <a:t>each</a:t>
            </a:r>
            <a:r>
              <a:rPr lang="de-DE" sz="800" dirty="0"/>
              <a:t> </a:t>
            </a:r>
            <a:r>
              <a:rPr lang="de-DE" sz="800" dirty="0" err="1"/>
              <a:t>observation</a:t>
            </a:r>
            <a:r>
              <a:rPr lang="de-DE" sz="800" dirty="0"/>
              <a:t>.</a:t>
            </a:r>
            <a:endParaRPr lang="en-GB" sz="800" dirty="0"/>
          </a:p>
        </p:txBody>
      </p:sp>
    </p:spTree>
    <p:extLst>
      <p:ext uri="{BB962C8B-B14F-4D97-AF65-F5344CB8AC3E}">
        <p14:creationId xmlns:p14="http://schemas.microsoft.com/office/powerpoint/2010/main" val="112020285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1388</Words>
  <Application>Microsoft Office PowerPoint</Application>
  <PresentationFormat>Bildschirmpräsentation (16:9)</PresentationFormat>
  <Paragraphs>87</Paragraphs>
  <Slides>18</Slides>
  <Notes>18</Notes>
  <HiddenSlides>0</HiddenSlides>
  <MMClips>0</MMClips>
  <ScaleCrop>false</ScaleCrop>
  <HeadingPairs>
    <vt:vector size="6" baseType="variant">
      <vt:variant>
        <vt:lpstr>Verwendete Schriftarten</vt:lpstr>
      </vt:variant>
      <vt:variant>
        <vt:i4>1</vt:i4>
      </vt:variant>
      <vt:variant>
        <vt:lpstr>Design</vt:lpstr>
      </vt:variant>
      <vt:variant>
        <vt:i4>1</vt:i4>
      </vt:variant>
      <vt:variant>
        <vt:lpstr>Folientitel</vt:lpstr>
      </vt:variant>
      <vt:variant>
        <vt:i4>18</vt:i4>
      </vt:variant>
    </vt:vector>
  </HeadingPairs>
  <TitlesOfParts>
    <vt:vector size="20" baseType="lpstr">
      <vt:lpstr>Arial</vt:lpstr>
      <vt:lpstr>Simple Light</vt:lpstr>
      <vt:lpstr>How Habits and Genetics may Induce Risk for Diabetes</vt:lpstr>
      <vt:lpstr>Abstract</vt:lpstr>
      <vt:lpstr>Motivation</vt:lpstr>
      <vt:lpstr>Dataset(s)</vt:lpstr>
      <vt:lpstr>Data Preparation and Cleaning</vt:lpstr>
      <vt:lpstr>Data Preparation and Cleaning</vt:lpstr>
      <vt:lpstr>Research Questions</vt:lpstr>
      <vt:lpstr>Methods</vt:lpstr>
      <vt:lpstr>Findings: Diabetes Distribution by different factors</vt:lpstr>
      <vt:lpstr>Findings: Diabetes Distribution by different factors</vt:lpstr>
      <vt:lpstr>Findings: Correlationmatrix</vt:lpstr>
      <vt:lpstr>Findings : Correlationmatrix</vt:lpstr>
      <vt:lpstr>Findings: Machine Learning with Decision Tree</vt:lpstr>
      <vt:lpstr>Findings: Visualisation of the Decision Tree</vt:lpstr>
      <vt:lpstr>Limitations</vt:lpstr>
      <vt:lpstr>Conclusions</vt:lpstr>
      <vt:lpstr>Acknowledgements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for Diabetes </dc:title>
  <cp:lastModifiedBy>Xavier Thum</cp:lastModifiedBy>
  <cp:revision>43</cp:revision>
  <dcterms:modified xsi:type="dcterms:W3CDTF">2020-11-25T08:17:39Z</dcterms:modified>
</cp:coreProperties>
</file>