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8" r:id="rId7"/>
    <p:sldId id="261" r:id="rId8"/>
    <p:sldId id="262" r:id="rId9"/>
    <p:sldId id="271" r:id="rId10"/>
    <p:sldId id="263" r:id="rId11"/>
    <p:sldId id="269" r:id="rId12"/>
    <p:sldId id="270"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22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4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err="1"/>
              <a:t>How</a:t>
            </a:r>
            <a:r>
              <a:rPr lang="de-DE" dirty="0"/>
              <a:t> Habits and </a:t>
            </a:r>
            <a:r>
              <a:rPr lang="de-DE" dirty="0" err="1"/>
              <a:t>Genetics</a:t>
            </a:r>
            <a:r>
              <a:rPr lang="de-DE" dirty="0"/>
              <a:t> </a:t>
            </a:r>
            <a:r>
              <a:rPr lang="de-DE" dirty="0" err="1"/>
              <a:t>may</a:t>
            </a:r>
            <a:r>
              <a:rPr lang="de-DE" dirty="0"/>
              <a:t> </a:t>
            </a:r>
            <a:r>
              <a:rPr lang="de-DE" dirty="0" err="1"/>
              <a:t>Induce</a:t>
            </a:r>
            <a:r>
              <a:rPr lang="de-DE" dirty="0"/>
              <a:t> Risk </a:t>
            </a:r>
            <a:r>
              <a:rPr lang="de-DE" dirty="0" err="1"/>
              <a:t>for</a:t>
            </a:r>
            <a:r>
              <a:rPr lang="de-DE" dirty="0"/>
              <a:t> Diabetes</a:t>
            </a:r>
            <a:endParaRPr dirty="0"/>
          </a:p>
        </p:txBody>
      </p:sp>
      <p:sp>
        <p:nvSpPr>
          <p:cNvPr id="55" name="Google Shape;55;p13"/>
          <p:cNvSpPr txBox="1">
            <a:spLocks noGrp="1"/>
          </p:cNvSpPr>
          <p:nvPr>
            <p:ph type="subTitle" idx="1"/>
          </p:nvPr>
        </p:nvSpPr>
        <p:spPr>
          <a:xfrm>
            <a:off x="311700" y="35749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Anna Maria Thum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pic>
        <p:nvPicPr>
          <p:cNvPr id="12" name="Grafik 11">
            <a:extLst>
              <a:ext uri="{FF2B5EF4-FFF2-40B4-BE49-F238E27FC236}">
                <a16:creationId xmlns:a16="http://schemas.microsoft.com/office/drawing/2014/main" id="{2A1A93EF-692D-43AA-9B15-47A841B2F3DC}"/>
              </a:ext>
            </a:extLst>
          </p:cNvPr>
          <p:cNvPicPr>
            <a:picLocks noChangeAspect="1"/>
          </p:cNvPicPr>
          <p:nvPr/>
        </p:nvPicPr>
        <p:blipFill>
          <a:blip r:embed="rId3"/>
          <a:stretch>
            <a:fillRect/>
          </a:stretch>
        </p:blipFill>
        <p:spPr>
          <a:xfrm>
            <a:off x="5156059" y="1153084"/>
            <a:ext cx="3676241" cy="3610535"/>
          </a:xfrm>
          <a:prstGeom prst="rect">
            <a:avLst/>
          </a:prstGeom>
        </p:spPr>
      </p:pic>
      <p:pic>
        <p:nvPicPr>
          <p:cNvPr id="16" name="Grafik 15">
            <a:extLst>
              <a:ext uri="{FF2B5EF4-FFF2-40B4-BE49-F238E27FC236}">
                <a16:creationId xmlns:a16="http://schemas.microsoft.com/office/drawing/2014/main" id="{486CFA07-0124-4CD3-A793-8DCA412601BC}"/>
              </a:ext>
            </a:extLst>
          </p:cNvPr>
          <p:cNvPicPr>
            <a:picLocks noChangeAspect="1"/>
          </p:cNvPicPr>
          <p:nvPr/>
        </p:nvPicPr>
        <p:blipFill>
          <a:blip r:embed="rId4"/>
          <a:stretch>
            <a:fillRect/>
          </a:stretch>
        </p:blipFill>
        <p:spPr>
          <a:xfrm>
            <a:off x="309104" y="2958351"/>
            <a:ext cx="2424776" cy="1784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pic>
        <p:nvPicPr>
          <p:cNvPr id="3" name="Grafik 2">
            <a:extLst>
              <a:ext uri="{FF2B5EF4-FFF2-40B4-BE49-F238E27FC236}">
                <a16:creationId xmlns:a16="http://schemas.microsoft.com/office/drawing/2014/main" id="{9A513BE5-5475-41B8-80BE-3D568EF74816}"/>
              </a:ext>
            </a:extLst>
          </p:cNvPr>
          <p:cNvPicPr>
            <a:picLocks noChangeAspect="1"/>
          </p:cNvPicPr>
          <p:nvPr/>
        </p:nvPicPr>
        <p:blipFill>
          <a:blip r:embed="rId3"/>
          <a:stretch>
            <a:fillRect/>
          </a:stretch>
        </p:blipFill>
        <p:spPr>
          <a:xfrm>
            <a:off x="0" y="1017725"/>
            <a:ext cx="9144000" cy="3926122"/>
          </a:xfrm>
          <a:prstGeom prst="rect">
            <a:avLst/>
          </a:prstGeom>
        </p:spPr>
      </p:pic>
    </p:spTree>
    <p:extLst>
      <p:ext uri="{BB962C8B-B14F-4D97-AF65-F5344CB8AC3E}">
        <p14:creationId xmlns:p14="http://schemas.microsoft.com/office/powerpoint/2010/main" val="292677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&lt;Feel free to replicate this slide to show multiple findings&gt;</a:t>
            </a:r>
            <a:endParaRPr dirty="0"/>
          </a:p>
          <a:p>
            <a:pPr marL="0" lvl="0" indent="0" algn="l" rtl="0">
              <a:spcBef>
                <a:spcPts val="1600"/>
              </a:spcBef>
              <a:spcAft>
                <a:spcPts val="0"/>
              </a:spcAft>
              <a:buNone/>
            </a:pPr>
            <a:r>
              <a:rPr lang="en" dirty="0"/>
              <a:t>Present your findings.  Include at least one visualization in your presentation (feel free to include more). The visualization should be honest, accessible, and elegant for a general audience.</a:t>
            </a:r>
            <a:endParaRPr dirty="0"/>
          </a:p>
          <a:p>
            <a:pPr marL="0" lvl="0" indent="0" algn="l" rtl="0">
              <a:spcBef>
                <a:spcPts val="1600"/>
              </a:spcBef>
              <a:spcAft>
                <a:spcPts val="1600"/>
              </a:spcAft>
              <a:buNone/>
            </a:pPr>
            <a:r>
              <a:rPr lang="en" dirty="0"/>
              <a:t>You need not come to a definitive conclusion, but you need to say how your findings relate back to your research question.</a:t>
            </a:r>
            <a:endParaRPr dirty="0"/>
          </a:p>
        </p:txBody>
      </p:sp>
    </p:spTree>
    <p:extLst>
      <p:ext uri="{BB962C8B-B14F-4D97-AF65-F5344CB8AC3E}">
        <p14:creationId xmlns:p14="http://schemas.microsoft.com/office/powerpoint/2010/main" val="3882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applicable, describe limitations to your findings.  For example, you might note that these results were true for British Premier league players but may not be applicable to other leagues because of differences in league structures.  </a:t>
            </a:r>
            <a:endParaRPr/>
          </a:p>
          <a:p>
            <a:pPr marL="0" lvl="0" indent="0" algn="l" rtl="0">
              <a:spcBef>
                <a:spcPts val="1600"/>
              </a:spcBef>
              <a:spcAft>
                <a:spcPts val="1600"/>
              </a:spcAft>
              <a:buNone/>
            </a:pPr>
            <a:r>
              <a:rPr lang="en"/>
              <a:t>Or you may note that your data has inherent limitations.  For example, you may not have access to the number of Twitter followers per users so you assumed all users are equally influential.  If you had the number of followers, you could weight the impact of their tweet’s sentiment by their influence (# of followers).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If applicable, report any references you used in your work.  For example, you may have used a research paper from X to help guide your analysis.  You should cite that work here. If you did all the work on your own, please state this.</a:t>
            </a:r>
          </a:p>
          <a:p>
            <a:pPr marL="0" lvl="0" indent="0" algn="l" rtl="0">
              <a:spcBef>
                <a:spcPts val="0"/>
              </a:spcBef>
              <a:spcAft>
                <a:spcPts val="1600"/>
              </a:spcAft>
              <a:buNone/>
            </a:pPr>
            <a:r>
              <a:rPr lang="en-GB" dirty="0"/>
              <a:t>https://www.statista.com/statistics/271464/percentage-of-diabetics-worldwide/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this analysis the Diabetes dataset 2019 from </a:t>
            </a:r>
            <a:r>
              <a:rPr lang="en-GB" dirty="0">
                <a:hlinkClick r:id="rId3"/>
              </a:rPr>
              <a:t>https://www.kaggle.com/tigganeha4/diabetes-dataset-2019</a:t>
            </a:r>
            <a:r>
              <a:rPr lang="en-GB" dirty="0"/>
              <a:t> was used. </a:t>
            </a:r>
          </a:p>
          <a:p>
            <a:pPr marL="0" lvl="0" indent="0" algn="l" rtl="0">
              <a:spcBef>
                <a:spcPts val="0"/>
              </a:spcBef>
              <a:spcAft>
                <a:spcPts val="1600"/>
              </a:spcAft>
              <a:buNone/>
            </a:pPr>
            <a:r>
              <a:rPr lang="en-GB" dirty="0"/>
              <a:t>The main part of this project is to predict if a person has diabetes or not, as well as how a habits and genetics (like gender, regular intake of medicine, habit of smoking…) correlate. </a:t>
            </a:r>
          </a:p>
          <a:p>
            <a:pPr marL="0" lvl="0" indent="0" algn="l" rtl="0">
              <a:spcBef>
                <a:spcPts val="0"/>
              </a:spcBef>
              <a:spcAft>
                <a:spcPts val="1600"/>
              </a:spcAft>
              <a:buNone/>
            </a:pPr>
            <a:r>
              <a:rPr lang="en-GB" dirty="0"/>
              <a:t>After the data was cleaned (more about data cleaning on slide 5), the method heatmap from seaborn was used to visualise the correlations and for the diabetes prediction decision trees were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As diabetes affects worldwide more and more people worldwide, with China having currently the highest number of diabetics, this presentation deals with different factors, that may increase ones risk of having or getting diabetes. Diabetes can lead to serious health complications, such as strokes, cardiovascular disease and is under the top then leading causes of death worldwide.</a:t>
            </a:r>
          </a:p>
          <a:p>
            <a:pPr marL="0" lvl="0" indent="0" algn="l" rtl="0">
              <a:spcBef>
                <a:spcPts val="0"/>
              </a:spcBef>
              <a:spcAft>
                <a:spcPts val="1600"/>
              </a:spcAft>
              <a:buNone/>
            </a:pPr>
            <a:r>
              <a:rPr lang="en" dirty="0"/>
              <a:t>This issue might be for everyone, struggeling with this illness or trying to avoiding this problem, helpful.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dataset was gathered by Neha Prerna Tigga and Dr. Shruti Garg of the Department of Computer Science and Engineering, BIT Mesra. It can be found under </a:t>
            </a:r>
            <a:r>
              <a:rPr lang="en-GB" dirty="0">
                <a:hlinkClick r:id="rId3"/>
              </a:rPr>
              <a:t>https://www.kaggle.com/tigganeha4/diabetes-dataset-2019</a:t>
            </a:r>
            <a:r>
              <a:rPr lang="en-GB" dirty="0"/>
              <a:t>. </a:t>
            </a:r>
          </a:p>
          <a:p>
            <a:pPr marL="0" lvl="0" indent="0" algn="l" rtl="0">
              <a:spcBef>
                <a:spcPts val="0"/>
              </a:spcBef>
              <a:spcAft>
                <a:spcPts val="1600"/>
              </a:spcAft>
              <a:buNone/>
            </a:pPr>
            <a:r>
              <a:rPr lang="en" dirty="0"/>
              <a:t>The dataset consists of 952 samples and 18 variables. The observations are binary (diabetic, gender, smoking, …), numeric (pregnancies, sleep, BMI, …) and grouped (age: less than 40, 50-59,… or time of physical activity). </a:t>
            </a:r>
          </a:p>
          <a:p>
            <a:pPr marL="0" lvl="0" indent="0" algn="l" rtl="0">
              <a:spcBef>
                <a:spcPts val="0"/>
              </a:spcBef>
              <a:spcAft>
                <a:spcPts val="16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Drop all NA values with .dropna()</a:t>
            </a:r>
          </a:p>
          <a:p>
            <a:pPr marL="285750" indent="-285750">
              <a:spcAft>
                <a:spcPts val="1600"/>
              </a:spcAft>
            </a:pPr>
            <a:r>
              <a:rPr lang="en" sz="1600" dirty="0"/>
              <a:t>In column “Age” values varied between “yes”, “no” and “ no”. To get a binary result “ no” was changed to “no”. Similar to that were in column “BPLevel” (Blood Pressure Level” values “High”, “high”, “normal”,  “normal “, “Low” and “low”. These values were grouped to either “high”, “normal” or “low”. </a:t>
            </a:r>
          </a:p>
          <a:p>
            <a:pPr marL="285750" indent="-285750">
              <a:spcAft>
                <a:spcPts val="1600"/>
              </a:spcAft>
            </a:pPr>
            <a:r>
              <a:rPr lang="en" sz="1600" dirty="0"/>
              <a:t> In “Regular Medicine”  there were “yes”, “no” and “o”. As “o” could not be interpreted, they were dropped. Same in “Pregnancies” as “high”, “normal” and “low” could not be interpreted as numbers and were deleted. </a:t>
            </a:r>
          </a:p>
          <a:p>
            <a:pPr marL="0" indent="0">
              <a:spcAft>
                <a:spcPts val="1600"/>
              </a:spcAft>
              <a:buNone/>
            </a:pP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Whole columns where deleted as they were almost everywhere 0, or could not be explained. </a:t>
            </a:r>
          </a:p>
          <a:p>
            <a:pPr marL="285750" indent="-285750">
              <a:spcAft>
                <a:spcPts val="1600"/>
              </a:spcAft>
            </a:pPr>
            <a:r>
              <a:rPr lang="en" sz="1600" dirty="0"/>
              <a:t>As all values where of datatype object, it was not possible to perform correlations or decision trees. So dummy variables where introduced. </a:t>
            </a:r>
          </a:p>
          <a:p>
            <a:pPr marL="285750" indent="-285750">
              <a:spcAft>
                <a:spcPts val="1600"/>
              </a:spcAft>
            </a:pPr>
            <a:r>
              <a:rPr lang="en" sz="1600" dirty="0"/>
              <a:t>The remaing data were split into training and testing set (67% of the data for training with n = 599, the remaining 33% for testing with n = 296)</a:t>
            </a:r>
          </a:p>
          <a:p>
            <a:pPr marL="0" lvl="0" indent="0" algn="l" rtl="0">
              <a:spcBef>
                <a:spcPts val="0"/>
              </a:spcBef>
              <a:spcAft>
                <a:spcPts val="1600"/>
              </a:spcAft>
              <a:buNone/>
            </a:pPr>
            <a:endParaRPr lang="en" dirty="0"/>
          </a:p>
        </p:txBody>
      </p:sp>
    </p:spTree>
    <p:extLst>
      <p:ext uri="{BB962C8B-B14F-4D97-AF65-F5344CB8AC3E}">
        <p14:creationId xmlns:p14="http://schemas.microsoft.com/office/powerpoint/2010/main" val="37436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Questions to be answered in this project: </a:t>
            </a:r>
          </a:p>
          <a:p>
            <a:pPr marL="342900" lvl="0" algn="l" rtl="0">
              <a:spcBef>
                <a:spcPts val="0"/>
              </a:spcBef>
              <a:spcAft>
                <a:spcPts val="1600"/>
              </a:spcAft>
              <a:buFont typeface="+mj-lt"/>
              <a:buAutoNum type="arabicPeriod"/>
            </a:pPr>
            <a:r>
              <a:rPr lang="en" dirty="0"/>
              <a:t>How do different factors influence the risk for having diabetes? What are the interactions between them? </a:t>
            </a:r>
          </a:p>
          <a:p>
            <a:pPr marL="342900" lvl="0" algn="l" rtl="0">
              <a:spcBef>
                <a:spcPts val="0"/>
              </a:spcBef>
              <a:spcAft>
                <a:spcPts val="1600"/>
              </a:spcAft>
              <a:buFont typeface="+mj-lt"/>
              <a:buAutoNum type="arabicPeriod"/>
            </a:pPr>
            <a:r>
              <a:rPr lang="en" dirty="0"/>
              <a:t>Computation of the risk one might be affected by diabetes and how well can the risk of having or getting diabetes be predicted from the dataset? </a:t>
            </a:r>
          </a:p>
          <a:p>
            <a:pPr marL="0" lvl="0" indent="0" algn="l" rtl="0">
              <a:spcBef>
                <a:spcPts val="0"/>
              </a:spcBef>
              <a:spcAft>
                <a:spcPts val="1600"/>
              </a:spcAft>
              <a:buNone/>
            </a:pPr>
            <a:r>
              <a:rPr lang="en" dirty="0"/>
              <a:t>What is your research question you aim to answer using the dataset?  Be sure the research question is well defined (see project description for details).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 dirty="0"/>
              <a:t>At first the dataset was inspected to find out, for example how diabetes is distributed between the gender or ages. Here the correlation between each factor was visualised with a correlation heatmap. </a:t>
            </a:r>
          </a:p>
          <a:p>
            <a:pPr marL="342900" lvl="0" algn="l" rtl="0">
              <a:spcBef>
                <a:spcPts val="0"/>
              </a:spcBef>
              <a:spcAft>
                <a:spcPts val="1600"/>
              </a:spcAft>
              <a:buFont typeface="+mj-lt"/>
              <a:buAutoNum type="arabicPeriod"/>
            </a:pPr>
            <a:r>
              <a:rPr lang="en" dirty="0"/>
              <a:t>To predict the chances for diabetes the data was split in 67% training and 33% test set. After that the machine learning process decision tree was fitted to the training set and checked with the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sp>
        <p:nvSpPr>
          <p:cNvPr id="98" name="Google Shape;98;p20"/>
          <p:cNvSpPr txBox="1">
            <a:spLocks noGrp="1"/>
          </p:cNvSpPr>
          <p:nvPr>
            <p:ph type="body" idx="1"/>
          </p:nvPr>
        </p:nvSpPr>
        <p:spPr>
          <a:xfrm>
            <a:off x="1573196" y="3167061"/>
            <a:ext cx="5997607" cy="17142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 name="Grafik 2">
            <a:extLst>
              <a:ext uri="{FF2B5EF4-FFF2-40B4-BE49-F238E27FC236}">
                <a16:creationId xmlns:a16="http://schemas.microsoft.com/office/drawing/2014/main" id="{FAD98AEA-E842-4479-8BE1-6149E0940AE6}"/>
              </a:ext>
            </a:extLst>
          </p:cNvPr>
          <p:cNvPicPr>
            <a:picLocks noChangeAspect="1"/>
          </p:cNvPicPr>
          <p:nvPr/>
        </p:nvPicPr>
        <p:blipFill>
          <a:blip r:embed="rId3"/>
          <a:stretch>
            <a:fillRect/>
          </a:stretch>
        </p:blipFill>
        <p:spPr>
          <a:xfrm>
            <a:off x="1766227" y="1086476"/>
            <a:ext cx="2020953" cy="1422916"/>
          </a:xfrm>
          <a:prstGeom prst="rect">
            <a:avLst/>
          </a:prstGeom>
        </p:spPr>
      </p:pic>
      <p:pic>
        <p:nvPicPr>
          <p:cNvPr id="5" name="Grafik 4">
            <a:extLst>
              <a:ext uri="{FF2B5EF4-FFF2-40B4-BE49-F238E27FC236}">
                <a16:creationId xmlns:a16="http://schemas.microsoft.com/office/drawing/2014/main" id="{3B1BB40D-F1C5-46A4-836E-273BEE6D7092}"/>
              </a:ext>
            </a:extLst>
          </p:cNvPr>
          <p:cNvPicPr>
            <a:picLocks noChangeAspect="1"/>
          </p:cNvPicPr>
          <p:nvPr/>
        </p:nvPicPr>
        <p:blipFill>
          <a:blip r:embed="rId4"/>
          <a:stretch>
            <a:fillRect/>
          </a:stretch>
        </p:blipFill>
        <p:spPr>
          <a:xfrm>
            <a:off x="141270" y="1086476"/>
            <a:ext cx="1520871" cy="1422916"/>
          </a:xfrm>
          <a:prstGeom prst="rect">
            <a:avLst/>
          </a:prstGeom>
        </p:spPr>
      </p:pic>
      <p:pic>
        <p:nvPicPr>
          <p:cNvPr id="8" name="Grafik 7">
            <a:extLst>
              <a:ext uri="{FF2B5EF4-FFF2-40B4-BE49-F238E27FC236}">
                <a16:creationId xmlns:a16="http://schemas.microsoft.com/office/drawing/2014/main" id="{D9DB8837-0FC7-4B8C-856B-560294117098}"/>
              </a:ext>
            </a:extLst>
          </p:cNvPr>
          <p:cNvPicPr>
            <a:picLocks noChangeAspect="1"/>
          </p:cNvPicPr>
          <p:nvPr/>
        </p:nvPicPr>
        <p:blipFill>
          <a:blip r:embed="rId5"/>
          <a:stretch>
            <a:fillRect/>
          </a:stretch>
        </p:blipFill>
        <p:spPr>
          <a:xfrm>
            <a:off x="5981611" y="1148834"/>
            <a:ext cx="3021119" cy="1422916"/>
          </a:xfrm>
          <a:prstGeom prst="rect">
            <a:avLst/>
          </a:prstGeom>
        </p:spPr>
      </p:pic>
      <p:pic>
        <p:nvPicPr>
          <p:cNvPr id="10" name="Grafik 9">
            <a:extLst>
              <a:ext uri="{FF2B5EF4-FFF2-40B4-BE49-F238E27FC236}">
                <a16:creationId xmlns:a16="http://schemas.microsoft.com/office/drawing/2014/main" id="{A2CE04D8-9C42-4C95-91E3-24BC173F2920}"/>
              </a:ext>
            </a:extLst>
          </p:cNvPr>
          <p:cNvPicPr>
            <a:picLocks noChangeAspect="1"/>
          </p:cNvPicPr>
          <p:nvPr/>
        </p:nvPicPr>
        <p:blipFill>
          <a:blip r:embed="rId6"/>
          <a:stretch>
            <a:fillRect/>
          </a:stretch>
        </p:blipFill>
        <p:spPr>
          <a:xfrm>
            <a:off x="3873919" y="1148834"/>
            <a:ext cx="2020953" cy="1422916"/>
          </a:xfrm>
          <a:prstGeom prst="rect">
            <a:avLst/>
          </a:prstGeom>
        </p:spPr>
      </p:pic>
    </p:spTree>
    <p:extLst>
      <p:ext uri="{BB962C8B-B14F-4D97-AF65-F5344CB8AC3E}">
        <p14:creationId xmlns:p14="http://schemas.microsoft.com/office/powerpoint/2010/main" val="1120202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Bildschirmpräsentation (16:9)</PresentationFormat>
  <Paragraphs>47</Paragraphs>
  <Slides>16</Slides>
  <Notes>16</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16</vt:i4>
      </vt:variant>
    </vt:vector>
  </HeadingPairs>
  <TitlesOfParts>
    <vt:vector size="18" baseType="lpstr">
      <vt:lpstr>Arial</vt:lpstr>
      <vt:lpstr>Simple Light</vt:lpstr>
      <vt:lpstr>How Habits and Genetics may Induce Risk for Diabetes</vt:lpstr>
      <vt:lpstr>Abstract</vt:lpstr>
      <vt:lpstr>Motivation</vt:lpstr>
      <vt:lpstr>Dataset(s)</vt:lpstr>
      <vt:lpstr>Data Preparation and Cleaning</vt:lpstr>
      <vt:lpstr>Data Preparation and Cleaning</vt:lpstr>
      <vt:lpstr>Research Question(s)</vt:lpstr>
      <vt:lpstr>Methods</vt:lpstr>
      <vt:lpstr>Findings: Diabetes Distribution by different factors</vt:lpstr>
      <vt:lpstr>Findings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for Diabetes </dc:title>
  <cp:lastModifiedBy>Xavier Thum</cp:lastModifiedBy>
  <cp:revision>15</cp:revision>
  <dcterms:modified xsi:type="dcterms:W3CDTF">2020-11-23T10:49:16Z</dcterms:modified>
</cp:coreProperties>
</file>