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3" r:id="rId7"/>
    <p:sldId id="264" r:id="rId8"/>
    <p:sldId id="265" r:id="rId9"/>
    <p:sldId id="270" r:id="rId10"/>
    <p:sldId id="269" r:id="rId11"/>
    <p:sldId id="261" r:id="rId12"/>
    <p:sldId id="262"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69E1"/>
    <a:srgbClr val="FF7F50"/>
    <a:srgbClr val="DA70D6"/>
    <a:srgbClr val="3CB371"/>
    <a:srgbClr val="708090"/>
    <a:srgbClr val="FF7F0E"/>
    <a:srgbClr val="2CA02C"/>
    <a:srgbClr val="D62728"/>
    <a:srgbClr val="9467BD"/>
    <a:srgbClr val="1F7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06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15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0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40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worldbank/world-development-indicator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databank.worldbank.org/home" TargetMode="External"/><Relationship Id="rId4" Type="http://schemas.openxmlformats.org/officeDocument/2006/relationships/hyperlink" Target="https://datahelpdesk.worldbank.org/knowledgebase/articles/378834-how-does-the-world-bank-classify-countr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The Relationship Between CO</a:t>
            </a:r>
            <a:r>
              <a:rPr lang="en" sz="3600" baseline="-25000" dirty="0"/>
              <a:t>2</a:t>
            </a:r>
            <a:r>
              <a:rPr lang="en" sz="3600" dirty="0"/>
              <a:t> Emissions and GNI</a:t>
            </a:r>
            <a:endParaRPr sz="36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Anna Maria Thum</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sp>
        <p:nvSpPr>
          <p:cNvPr id="10" name="Google Shape;80;p17">
            <a:extLst>
              <a:ext uri="{FF2B5EF4-FFF2-40B4-BE49-F238E27FC236}">
                <a16:creationId xmlns:a16="http://schemas.microsoft.com/office/drawing/2014/main" id="{AC4140FB-C6E6-4FFD-87FE-9DA99B41D83B}"/>
              </a:ext>
            </a:extLst>
          </p:cNvPr>
          <p:cNvSpPr txBox="1">
            <a:spLocks noGrp="1"/>
          </p:cNvSpPr>
          <p:nvPr>
            <p:ph type="body" idx="1"/>
          </p:nvPr>
        </p:nvSpPr>
        <p:spPr>
          <a:xfrm>
            <a:off x="311700" y="1152475"/>
            <a:ext cx="7810324" cy="3116966"/>
          </a:xfrm>
          <a:prstGeom prst="rect">
            <a:avLst/>
          </a:prstGeom>
        </p:spPr>
        <p:txBody>
          <a:bodyPr spcFirstLastPara="1" wrap="square" lIns="91425" tIns="91425" rIns="91425" bIns="91425" anchor="t" anchorCtr="0">
            <a:noAutofit/>
          </a:bodyPr>
          <a:lstStyle/>
          <a:p>
            <a:pPr marL="285750" indent="-285750" algn="just">
              <a:spcBef>
                <a:spcPts val="1600"/>
              </a:spcBef>
            </a:pPr>
            <a:r>
              <a:rPr lang="de-DE" sz="1200" dirty="0"/>
              <a:t>As </a:t>
            </a:r>
            <a:r>
              <a:rPr lang="de-DE" sz="1200" dirty="0" err="1"/>
              <a:t>the</a:t>
            </a:r>
            <a:r>
              <a:rPr lang="de-DE" sz="1200" dirty="0"/>
              <a:t> </a:t>
            </a:r>
            <a:r>
              <a:rPr lang="de-DE" sz="1200" dirty="0" err="1"/>
              <a:t>income</a:t>
            </a:r>
            <a:r>
              <a:rPr lang="de-DE" sz="1200" dirty="0"/>
              <a:t> </a:t>
            </a:r>
            <a:r>
              <a:rPr lang="de-DE" sz="1200" dirty="0" err="1"/>
              <a:t>increases</a:t>
            </a:r>
            <a:r>
              <a:rPr lang="de-DE" sz="1200" dirty="0"/>
              <a:t>, </a:t>
            </a:r>
            <a:r>
              <a:rPr lang="de-DE" sz="1200" dirty="0" err="1"/>
              <a:t>the</a:t>
            </a:r>
            <a:r>
              <a:rPr lang="de-DE" sz="1200" dirty="0"/>
              <a:t> </a:t>
            </a:r>
            <a:r>
              <a:rPr lang="de-DE" sz="1200" dirty="0" err="1"/>
              <a:t>combustion</a:t>
            </a:r>
            <a:r>
              <a:rPr lang="de-DE" sz="1200" dirty="0"/>
              <a:t> </a:t>
            </a:r>
            <a:r>
              <a:rPr lang="de-DE" sz="1200" dirty="0" err="1"/>
              <a:t>of</a:t>
            </a:r>
            <a:r>
              <a:rPr lang="de-DE" sz="1200" dirty="0"/>
              <a:t> </a:t>
            </a:r>
            <a:r>
              <a:rPr lang="de-DE" sz="1200" dirty="0" err="1"/>
              <a:t>fuel</a:t>
            </a:r>
            <a:r>
              <a:rPr lang="de-DE" sz="1200" dirty="0"/>
              <a:t> </a:t>
            </a:r>
            <a:r>
              <a:rPr lang="de-DE" sz="1200" dirty="0" err="1"/>
              <a:t>for</a:t>
            </a:r>
            <a:r>
              <a:rPr lang="de-DE" sz="1200" dirty="0"/>
              <a:t> </a:t>
            </a:r>
            <a:r>
              <a:rPr lang="de-DE" sz="1200" b="1" dirty="0" err="1"/>
              <a:t>electricity</a:t>
            </a:r>
            <a:r>
              <a:rPr lang="de-DE" sz="1200" b="1" dirty="0"/>
              <a:t> and </a:t>
            </a:r>
            <a:r>
              <a:rPr lang="de-DE" sz="1200" b="1" dirty="0" err="1"/>
              <a:t>heat</a:t>
            </a:r>
            <a:r>
              <a:rPr lang="de-DE" sz="1200" b="1" dirty="0"/>
              <a:t> </a:t>
            </a:r>
            <a:r>
              <a:rPr lang="de-DE" sz="1200" b="1" dirty="0" err="1"/>
              <a:t>production</a:t>
            </a:r>
            <a:r>
              <a:rPr lang="de-DE" sz="1200" dirty="0"/>
              <a:t> </a:t>
            </a:r>
            <a:r>
              <a:rPr lang="de-DE" sz="1200" dirty="0" err="1"/>
              <a:t>rises</a:t>
            </a:r>
            <a:r>
              <a:rPr lang="de-DE" sz="1200" dirty="0"/>
              <a:t>. </a:t>
            </a:r>
            <a:r>
              <a:rPr lang="de-DE" sz="1200" dirty="0" err="1"/>
              <a:t>Whereat</a:t>
            </a:r>
            <a:r>
              <a:rPr lang="de-DE" sz="1200" dirty="0"/>
              <a:t> countries </a:t>
            </a:r>
            <a:r>
              <a:rPr lang="de-DE" sz="1200" dirty="0" err="1"/>
              <a:t>with</a:t>
            </a:r>
            <a:r>
              <a:rPr lang="de-DE" sz="1200" dirty="0"/>
              <a:t> </a:t>
            </a:r>
            <a:r>
              <a:rPr lang="de-DE" sz="1200" dirty="0" err="1"/>
              <a:t>upper</a:t>
            </a:r>
            <a:r>
              <a:rPr lang="de-DE" sz="1200" dirty="0"/>
              <a:t> </a:t>
            </a:r>
            <a:r>
              <a:rPr lang="de-DE" sz="1200" dirty="0" err="1"/>
              <a:t>middle</a:t>
            </a:r>
            <a:r>
              <a:rPr lang="de-DE" sz="1200" dirty="0"/>
              <a:t> </a:t>
            </a:r>
            <a:r>
              <a:rPr lang="de-DE" sz="1200" dirty="0" err="1"/>
              <a:t>income</a:t>
            </a:r>
            <a:r>
              <a:rPr lang="de-DE" sz="1200" dirty="0"/>
              <a:t> </a:t>
            </a:r>
            <a:r>
              <a:rPr lang="de-DE" sz="1200" dirty="0" err="1"/>
              <a:t>require</a:t>
            </a:r>
            <a:r>
              <a:rPr lang="de-DE" sz="1200" dirty="0"/>
              <a:t> </a:t>
            </a:r>
            <a:r>
              <a:rPr lang="de-DE" sz="1200" dirty="0" err="1"/>
              <a:t>the</a:t>
            </a:r>
            <a:r>
              <a:rPr lang="de-DE" sz="1200" dirty="0"/>
              <a:t> </a:t>
            </a:r>
            <a:r>
              <a:rPr lang="de-DE" sz="1200" dirty="0" err="1"/>
              <a:t>most</a:t>
            </a:r>
            <a:r>
              <a:rPr lang="de-DE" sz="1200" dirty="0"/>
              <a:t> (50.1%).</a:t>
            </a:r>
          </a:p>
          <a:p>
            <a:pPr marL="285750" indent="-285750" algn="just">
              <a:spcBef>
                <a:spcPts val="1600"/>
              </a:spcBef>
            </a:pPr>
            <a:r>
              <a:rPr lang="de-DE" sz="1200" dirty="0"/>
              <a:t>Low </a:t>
            </a:r>
            <a:r>
              <a:rPr lang="de-DE" sz="1200" dirty="0" err="1"/>
              <a:t>income</a:t>
            </a:r>
            <a:r>
              <a:rPr lang="de-DE" sz="1200" dirty="0"/>
              <a:t> countries </a:t>
            </a:r>
            <a:r>
              <a:rPr lang="de-DE" sz="1200" dirty="0" err="1"/>
              <a:t>have</a:t>
            </a:r>
            <a:r>
              <a:rPr lang="de-DE" sz="1200" dirty="0"/>
              <a:t> </a:t>
            </a:r>
            <a:r>
              <a:rPr lang="de-DE" sz="1200" dirty="0" err="1"/>
              <a:t>the</a:t>
            </a:r>
            <a:r>
              <a:rPr lang="de-DE" sz="1200" dirty="0"/>
              <a:t> </a:t>
            </a:r>
            <a:r>
              <a:rPr lang="de-DE" sz="1200" dirty="0" err="1"/>
              <a:t>biggest</a:t>
            </a:r>
            <a:r>
              <a:rPr lang="de-DE" sz="1200" dirty="0"/>
              <a:t> </a:t>
            </a:r>
            <a:r>
              <a:rPr lang="de-DE" sz="1200" dirty="0" err="1"/>
              <a:t>need</a:t>
            </a:r>
            <a:r>
              <a:rPr lang="de-DE" sz="1200" dirty="0"/>
              <a:t> </a:t>
            </a:r>
            <a:r>
              <a:rPr lang="de-DE" sz="1200" dirty="0" err="1"/>
              <a:t>for</a:t>
            </a:r>
            <a:r>
              <a:rPr lang="de-DE" sz="1200" dirty="0"/>
              <a:t> </a:t>
            </a:r>
            <a:r>
              <a:rPr lang="de-DE" sz="1200" dirty="0" err="1"/>
              <a:t>fuel</a:t>
            </a:r>
            <a:r>
              <a:rPr lang="de-DE" sz="1200" dirty="0"/>
              <a:t> </a:t>
            </a:r>
            <a:r>
              <a:rPr lang="de-DE" sz="1200" dirty="0" err="1"/>
              <a:t>for</a:t>
            </a:r>
            <a:r>
              <a:rPr lang="de-DE" sz="1200" dirty="0"/>
              <a:t> </a:t>
            </a:r>
            <a:r>
              <a:rPr lang="en-GB" sz="1200" b="1" dirty="0"/>
              <a:t>manufacturing industries and construction</a:t>
            </a:r>
            <a:r>
              <a:rPr lang="en-GB" sz="1200" dirty="0"/>
              <a:t> at 39.8%. After that the usage is between 27.3% (upper middle income) and 15.5% (high income).</a:t>
            </a:r>
          </a:p>
          <a:p>
            <a:pPr marL="285750" indent="-285750" algn="just">
              <a:spcBef>
                <a:spcPts val="1600"/>
              </a:spcBef>
            </a:pPr>
            <a:r>
              <a:rPr lang="en-GB" sz="1200" dirty="0"/>
              <a:t>Countries with high income use the most fuel in sector “</a:t>
            </a:r>
            <a:r>
              <a:rPr lang="en-GB" sz="1200" b="1" dirty="0"/>
              <a:t>residential buildings and commercial and public services</a:t>
            </a:r>
            <a:r>
              <a:rPr lang="en-GB" sz="1200" dirty="0"/>
              <a:t>” (25.2%). The lowest fuel combustion for this sector have countries with high middle income have (13.9%).</a:t>
            </a:r>
          </a:p>
          <a:p>
            <a:pPr marL="285750" indent="-285750" algn="just">
              <a:spcBef>
                <a:spcPts val="1600"/>
              </a:spcBef>
            </a:pPr>
            <a:r>
              <a:rPr lang="en-GB" sz="1200" dirty="0"/>
              <a:t>The biggest fuel combustion for </a:t>
            </a:r>
            <a:r>
              <a:rPr lang="en-GB" sz="1200" b="1" dirty="0"/>
              <a:t>transport</a:t>
            </a:r>
            <a:r>
              <a:rPr lang="en-GB" sz="1200" dirty="0"/>
              <a:t> have high income countries (10.3%), followed by lower middle income countries (7.5%). Countries with low income require the least at 5.5%. </a:t>
            </a:r>
          </a:p>
          <a:p>
            <a:pPr marL="285750" indent="-285750" algn="just">
              <a:spcBef>
                <a:spcPts val="1600"/>
              </a:spcBef>
            </a:pPr>
            <a:r>
              <a:rPr lang="de-DE" sz="1200" dirty="0" err="1"/>
              <a:t>Only</a:t>
            </a:r>
            <a:r>
              <a:rPr lang="de-DE" sz="1200" dirty="0"/>
              <a:t> countries </a:t>
            </a:r>
            <a:r>
              <a:rPr lang="de-DE" sz="1200" dirty="0" err="1"/>
              <a:t>with</a:t>
            </a:r>
            <a:r>
              <a:rPr lang="de-DE" sz="1200" dirty="0"/>
              <a:t> </a:t>
            </a:r>
            <a:r>
              <a:rPr lang="de-DE" sz="1200" dirty="0" err="1"/>
              <a:t>low</a:t>
            </a:r>
            <a:r>
              <a:rPr lang="de-DE" sz="1200" dirty="0"/>
              <a:t> </a:t>
            </a:r>
            <a:r>
              <a:rPr lang="de-DE" sz="1200" dirty="0" err="1"/>
              <a:t>income</a:t>
            </a:r>
            <a:r>
              <a:rPr lang="de-DE" sz="1200" dirty="0"/>
              <a:t> </a:t>
            </a:r>
            <a:r>
              <a:rPr lang="de-DE" sz="1200" dirty="0" err="1"/>
              <a:t>need</a:t>
            </a:r>
            <a:r>
              <a:rPr lang="de-DE" sz="1200" dirty="0"/>
              <a:t> </a:t>
            </a:r>
            <a:r>
              <a:rPr lang="de-DE" sz="1200" dirty="0" err="1"/>
              <a:t>for</a:t>
            </a:r>
            <a:r>
              <a:rPr lang="de-DE" sz="1200" dirty="0"/>
              <a:t> </a:t>
            </a:r>
            <a:r>
              <a:rPr lang="de-DE" sz="1200" b="1" dirty="0" err="1"/>
              <a:t>other</a:t>
            </a:r>
            <a:r>
              <a:rPr lang="de-DE" sz="1200" b="1" dirty="0"/>
              <a:t> </a:t>
            </a:r>
            <a:r>
              <a:rPr lang="de-DE" sz="1200" b="1" dirty="0" err="1"/>
              <a:t>sectors</a:t>
            </a:r>
            <a:r>
              <a:rPr lang="de-DE" sz="1200" b="1" dirty="0"/>
              <a:t> </a:t>
            </a:r>
            <a:r>
              <a:rPr lang="de-DE" sz="1200" dirty="0"/>
              <a:t>12.4%. The </a:t>
            </a:r>
            <a:r>
              <a:rPr lang="de-DE" sz="1200" dirty="0" err="1"/>
              <a:t>other</a:t>
            </a:r>
            <a:r>
              <a:rPr lang="de-DE" sz="1200" dirty="0"/>
              <a:t> </a:t>
            </a:r>
            <a:r>
              <a:rPr lang="de-DE" sz="1200" dirty="0" err="1"/>
              <a:t>levels</a:t>
            </a:r>
            <a:r>
              <a:rPr lang="de-DE" sz="1200" dirty="0"/>
              <a:t> </a:t>
            </a:r>
            <a:r>
              <a:rPr lang="de-DE" sz="1200" dirty="0" err="1"/>
              <a:t>are</a:t>
            </a:r>
            <a:r>
              <a:rPr lang="de-DE" sz="1200" dirty="0"/>
              <a:t> in </a:t>
            </a:r>
            <a:r>
              <a:rPr lang="de-DE" sz="1200" dirty="0" err="1"/>
              <a:t>this</a:t>
            </a:r>
            <a:r>
              <a:rPr lang="de-DE" sz="1200" dirty="0"/>
              <a:t> </a:t>
            </a:r>
            <a:r>
              <a:rPr lang="de-DE" sz="1200" dirty="0" err="1"/>
              <a:t>sector</a:t>
            </a:r>
            <a:r>
              <a:rPr lang="de-DE" sz="1200" dirty="0"/>
              <a:t> </a:t>
            </a:r>
            <a:r>
              <a:rPr lang="de-DE" sz="1200" dirty="0" err="1"/>
              <a:t>between</a:t>
            </a:r>
            <a:r>
              <a:rPr lang="de-DE" sz="1200" dirty="0"/>
              <a:t> 3.0% (</a:t>
            </a:r>
            <a:r>
              <a:rPr lang="de-DE" sz="1200" dirty="0" err="1"/>
              <a:t>middle</a:t>
            </a:r>
            <a:r>
              <a:rPr lang="de-DE" sz="1200" dirty="0"/>
              <a:t> </a:t>
            </a:r>
            <a:r>
              <a:rPr lang="de-DE" sz="1200" dirty="0" err="1"/>
              <a:t>income</a:t>
            </a:r>
            <a:r>
              <a:rPr lang="de-DE" sz="1200" dirty="0"/>
              <a:t>)  and 1.4% (high </a:t>
            </a:r>
            <a:r>
              <a:rPr lang="de-DE" sz="1200" dirty="0" err="1"/>
              <a:t>income</a:t>
            </a:r>
            <a:r>
              <a:rPr lang="de-DE" sz="1200" dirty="0"/>
              <a:t>).</a:t>
            </a:r>
          </a:p>
          <a:p>
            <a:pPr marL="285750" indent="-285750" algn="just">
              <a:spcBef>
                <a:spcPts val="1600"/>
              </a:spcBef>
            </a:pPr>
            <a:endParaRPr lang="en-GB" sz="1200" dirty="0"/>
          </a:p>
          <a:p>
            <a:pPr marL="285750" indent="-285750" algn="just">
              <a:spcBef>
                <a:spcPts val="1600"/>
              </a:spcBef>
            </a:pPr>
            <a:endParaRPr lang="de-DE" sz="1200" dirty="0"/>
          </a:p>
          <a:p>
            <a:pPr marL="285750" indent="-285750" algn="just">
              <a:spcBef>
                <a:spcPts val="1600"/>
              </a:spcBef>
            </a:pPr>
            <a:endParaRPr sz="1600" dirty="0"/>
          </a:p>
        </p:txBody>
      </p:sp>
    </p:spTree>
    <p:extLst>
      <p:ext uri="{BB962C8B-B14F-4D97-AF65-F5344CB8AC3E}">
        <p14:creationId xmlns:p14="http://schemas.microsoft.com/office/powerpoint/2010/main" val="122761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This </a:t>
            </a:r>
            <a:r>
              <a:rPr lang="de-DE" dirty="0" err="1"/>
              <a:t>analysis</a:t>
            </a:r>
            <a:r>
              <a:rPr lang="de-DE" dirty="0"/>
              <a:t> was </a:t>
            </a:r>
            <a:r>
              <a:rPr lang="de-DE" dirty="0" err="1"/>
              <a:t>made</a:t>
            </a:r>
            <a:r>
              <a:rPr lang="de-DE" dirty="0"/>
              <a:t> </a:t>
            </a:r>
            <a:r>
              <a:rPr lang="de-DE" dirty="0" err="1"/>
              <a:t>by</a:t>
            </a:r>
            <a:r>
              <a:rPr lang="de-DE" dirty="0"/>
              <a:t> </a:t>
            </a:r>
            <a:r>
              <a:rPr lang="de-DE" dirty="0" err="1"/>
              <a:t>me</a:t>
            </a:r>
            <a:r>
              <a:rPr lang="de-DE" dirty="0"/>
              <a:t> and I </a:t>
            </a:r>
            <a:r>
              <a:rPr lang="de-DE" dirty="0" err="1"/>
              <a:t>received</a:t>
            </a:r>
            <a:r>
              <a:rPr lang="de-DE" dirty="0"/>
              <a:t> </a:t>
            </a:r>
            <a:r>
              <a:rPr lang="de-DE" dirty="0" err="1"/>
              <a:t>no</a:t>
            </a:r>
            <a:r>
              <a:rPr lang="de-DE" dirty="0"/>
              <a:t> </a:t>
            </a:r>
            <a:r>
              <a:rPr lang="de-DE" dirty="0" err="1"/>
              <a:t>feedback</a:t>
            </a:r>
            <a:r>
              <a:rPr lang="de-DE" dirty="0"/>
              <a:t> </a:t>
            </a:r>
            <a:r>
              <a:rPr lang="de-DE" dirty="0" err="1"/>
              <a:t>for</a:t>
            </a:r>
            <a:r>
              <a:rPr lang="de-DE" dirty="0"/>
              <a:t> </a:t>
            </a:r>
            <a:r>
              <a:rPr lang="de-DE" dirty="0" err="1"/>
              <a:t>this</a:t>
            </a:r>
            <a:r>
              <a:rPr lang="de-DE" dirty="0"/>
              <a:t> </a:t>
            </a:r>
            <a:r>
              <a:rPr lang="de-DE" dirty="0" err="1"/>
              <a:t>work</a:t>
            </a:r>
            <a:r>
              <a:rPr lang="de-DE" dirty="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GB" b="0" dirty="0">
                <a:solidFill>
                  <a:srgbClr val="6A9955"/>
                </a:solidFill>
                <a:effectLst/>
                <a:latin typeface="Consolas" panose="020B0609020204030204" pitchFamily="49" charset="0"/>
                <a:hlinkClick r:id="rId3"/>
              </a:rPr>
              <a:t>https://www.kaggle.com/worldbank/world-development-indicators</a:t>
            </a:r>
            <a:r>
              <a:rPr lang="en-GB" b="0" dirty="0">
                <a:solidFill>
                  <a:srgbClr val="6A9955"/>
                </a:solidFill>
                <a:effectLst/>
                <a:latin typeface="Consolas" panose="020B0609020204030204" pitchFamily="49" charset="0"/>
              </a:rPr>
              <a:t>, 31.10.2020</a:t>
            </a:r>
            <a:endParaRPr lang="de-DE" dirty="0">
              <a:hlinkClick r:id="rId4"/>
            </a:endParaRPr>
          </a:p>
          <a:p>
            <a:pPr marL="285750" indent="-285750">
              <a:spcAft>
                <a:spcPts val="1600"/>
              </a:spcAft>
            </a:pPr>
            <a:r>
              <a:rPr lang="de-DE" dirty="0">
                <a:hlinkClick r:id="rId4"/>
              </a:rPr>
              <a:t>https://datahelpdesk.worldbank.org/knowledgebase/articles/378834-how-does-the-world-bank-classify-countries</a:t>
            </a:r>
            <a:endParaRPr lang="de-DE" dirty="0"/>
          </a:p>
          <a:p>
            <a:pPr marL="285750" indent="-285750">
              <a:spcAft>
                <a:spcPts val="1600"/>
              </a:spcAft>
            </a:pPr>
            <a:r>
              <a:rPr lang="de-DE" dirty="0"/>
              <a:t>databank.worldbank.org/</a:t>
            </a:r>
            <a:r>
              <a:rPr lang="de-DE" dirty="0" err="1"/>
              <a:t>data</a:t>
            </a:r>
            <a:r>
              <a:rPr lang="de-DE" dirty="0"/>
              <a:t>/</a:t>
            </a:r>
            <a:r>
              <a:rPr lang="de-DE" dirty="0" err="1"/>
              <a:t>download</a:t>
            </a:r>
            <a:r>
              <a:rPr lang="de-DE" dirty="0"/>
              <a:t>/site-content/OGHIST.xls, 24.10.2020</a:t>
            </a:r>
          </a:p>
          <a:p>
            <a:pPr marL="285750" indent="-285750">
              <a:spcAft>
                <a:spcPts val="1600"/>
              </a:spcAft>
            </a:pPr>
            <a:r>
              <a:rPr lang="de-DE" dirty="0" err="1"/>
              <a:t>Fahrmeir</a:t>
            </a:r>
            <a:r>
              <a:rPr lang="de-DE" dirty="0"/>
              <a:t>, Kneib, Lang. 2009. Regression: Modelle, Methoden und Anwendungen. 2</a:t>
            </a:r>
            <a:r>
              <a:rPr lang="de-DE" baseline="30000" dirty="0"/>
              <a:t>nd</a:t>
            </a:r>
            <a:r>
              <a:rPr lang="de-DE" dirty="0"/>
              <a:t> Edition. Springer</a:t>
            </a:r>
          </a:p>
          <a:p>
            <a:pPr marL="285750" indent="-285750">
              <a:spcAft>
                <a:spcPts val="1600"/>
              </a:spcAft>
            </a:pPr>
            <a:r>
              <a:rPr lang="de-DE" dirty="0">
                <a:hlinkClick r:id="rId5"/>
              </a:rPr>
              <a:t>https://databank.worldbank.org/home</a:t>
            </a:r>
            <a:r>
              <a:rPr lang="de-DE" dirty="0"/>
              <a:t>, 10.10.2020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World Development Indicators Dataset was used for the analysis . This dataset is the World Bank’s prime compilation of international statistics on global development. It contains over thousand annual indicators of economic development from all 189 World Bank member countries as well as 28 other economies with population of more than 30,000.</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For this poject, Indicators.csv was the file that was used of this dataset. </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Climate change and income inequality pose two major problems of the 21</a:t>
            </a:r>
            <a:r>
              <a:rPr lang="en" sz="2000" baseline="30000" dirty="0"/>
              <a:t>st</a:t>
            </a:r>
            <a:r>
              <a:rPr lang="en" sz="2000" dirty="0"/>
              <a:t> century. As these two issues require complex solutions, this paper will be  visualising the influence different income levels have on CO</a:t>
            </a:r>
            <a:r>
              <a:rPr lang="en" sz="2000" baseline="-25000" dirty="0"/>
              <a:t>2</a:t>
            </a:r>
            <a:r>
              <a:rPr lang="en" sz="2000" dirty="0"/>
              <a:t> emissions. </a:t>
            </a:r>
          </a:p>
          <a:p>
            <a:pPr marL="0" lvl="0" indent="0" algn="l" rtl="0">
              <a:spcBef>
                <a:spcPts val="0"/>
              </a:spcBef>
              <a:spcAft>
                <a:spcPts val="1600"/>
              </a:spcAft>
              <a:buNone/>
            </a:pPr>
            <a:r>
              <a:rPr lang="en" sz="2000" dirty="0"/>
              <a:t>Since the climate crisis concerns all of us, this question might be interesting to everyone. </a:t>
            </a:r>
          </a:p>
          <a:p>
            <a:pPr marL="0" lvl="0" indent="0" algn="l" rtl="0">
              <a:spcBef>
                <a:spcPts val="0"/>
              </a:spcBef>
              <a:spcAft>
                <a:spcPts val="1600"/>
              </a:spcAft>
              <a:buNone/>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Question(s)</a:t>
            </a:r>
            <a:endParaRPr dirty="0"/>
          </a:p>
        </p:txBody>
      </p:sp>
      <p:sp>
        <p:nvSpPr>
          <p:cNvPr id="74" name="Google Shape;74;p16"/>
          <p:cNvSpPr txBox="1">
            <a:spLocks noGrp="1"/>
          </p:cNvSpPr>
          <p:nvPr>
            <p:ph type="body" idx="1"/>
          </p:nvPr>
        </p:nvSpPr>
        <p:spPr>
          <a:xfrm>
            <a:off x="311701" y="1018799"/>
            <a:ext cx="8520599" cy="389919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Following questions were tried to be answered in this </a:t>
            </a:r>
            <a:br>
              <a:rPr lang="en" sz="1400" dirty="0"/>
            </a:br>
            <a:r>
              <a:rPr lang="en" sz="1400" dirty="0"/>
              <a:t>presentation: </a:t>
            </a:r>
          </a:p>
          <a:p>
            <a:pPr marL="285750" indent="-285750">
              <a:spcAft>
                <a:spcPts val="1600"/>
              </a:spcAft>
            </a:pPr>
            <a:r>
              <a:rPr lang="en" sz="1400" dirty="0"/>
              <a:t>How did the CO</a:t>
            </a:r>
            <a:r>
              <a:rPr lang="en" sz="1400" baseline="-25000" dirty="0"/>
              <a:t>2</a:t>
            </a:r>
            <a:r>
              <a:rPr lang="en" sz="1400" dirty="0"/>
              <a:t> emissions differ regarding varying </a:t>
            </a:r>
            <a:br>
              <a:rPr lang="en" sz="1400" dirty="0"/>
            </a:br>
            <a:r>
              <a:rPr lang="en" sz="1400" dirty="0"/>
              <a:t>income levels from 1960 to 2011?</a:t>
            </a:r>
          </a:p>
          <a:p>
            <a:pPr marL="285750" indent="-285750">
              <a:spcAft>
                <a:spcPts val="1600"/>
              </a:spcAft>
            </a:pPr>
            <a:r>
              <a:rPr lang="en" sz="1400" dirty="0"/>
              <a:t>Do CO</a:t>
            </a:r>
            <a:r>
              <a:rPr lang="en" sz="1400" baseline="-25000" dirty="0"/>
              <a:t>2</a:t>
            </a:r>
            <a:r>
              <a:rPr lang="en" sz="1400" dirty="0"/>
              <a:t> emissions and GNI emissions correlate?</a:t>
            </a:r>
          </a:p>
          <a:p>
            <a:pPr marL="285750" indent="-285750">
              <a:spcAft>
                <a:spcPts val="1600"/>
              </a:spcAft>
            </a:pPr>
            <a:r>
              <a:rPr lang="de-DE" sz="1400" dirty="0" err="1"/>
              <a:t>How</a:t>
            </a:r>
            <a:r>
              <a:rPr lang="de-DE" sz="1400" dirty="0"/>
              <a:t> </a:t>
            </a:r>
            <a:r>
              <a:rPr lang="de-DE" sz="1400" dirty="0" err="1"/>
              <a:t>differently</a:t>
            </a:r>
            <a:r>
              <a:rPr lang="de-DE" sz="1400" dirty="0"/>
              <a:t> </a:t>
            </a:r>
            <a:r>
              <a:rPr lang="de-DE" sz="1400" dirty="0" err="1"/>
              <a:t>did</a:t>
            </a:r>
            <a:r>
              <a:rPr lang="de-DE" sz="1400" dirty="0"/>
              <a:t> </a:t>
            </a:r>
            <a:r>
              <a:rPr lang="de-DE" sz="1400" dirty="0" err="1"/>
              <a:t>the</a:t>
            </a:r>
            <a:r>
              <a:rPr lang="de-DE" sz="1400" dirty="0"/>
              <a:t> </a:t>
            </a:r>
            <a:r>
              <a:rPr lang="de-DE" sz="1400" dirty="0" err="1"/>
              <a:t>income</a:t>
            </a:r>
            <a:r>
              <a:rPr lang="de-DE" sz="1400" dirty="0"/>
              <a:t> </a:t>
            </a:r>
            <a:r>
              <a:rPr lang="de-DE" sz="1400" dirty="0" err="1"/>
              <a:t>levels</a:t>
            </a:r>
            <a:r>
              <a:rPr lang="de-DE" sz="1400" dirty="0"/>
              <a:t> </a:t>
            </a:r>
            <a:r>
              <a:rPr lang="de-DE" sz="1400" dirty="0" err="1"/>
              <a:t>combust</a:t>
            </a:r>
            <a:r>
              <a:rPr lang="de-DE" sz="1400" dirty="0"/>
              <a:t> </a:t>
            </a:r>
            <a:r>
              <a:rPr lang="de-DE" sz="1400" dirty="0" err="1"/>
              <a:t>fuel</a:t>
            </a:r>
            <a:r>
              <a:rPr lang="de-DE" sz="1400" dirty="0"/>
              <a:t> </a:t>
            </a:r>
            <a:br>
              <a:rPr lang="de-DE" sz="1400" dirty="0"/>
            </a:br>
            <a:r>
              <a:rPr lang="de-DE" sz="1400" dirty="0"/>
              <a:t>2011? </a:t>
            </a:r>
          </a:p>
          <a:p>
            <a:pPr marL="0" indent="0">
              <a:spcAft>
                <a:spcPts val="1600"/>
              </a:spcAft>
              <a:buNone/>
            </a:pPr>
            <a:r>
              <a:rPr lang="de-DE" sz="1400" dirty="0"/>
              <a:t>Countries in </a:t>
            </a:r>
            <a:r>
              <a:rPr lang="de-DE" sz="1400" dirty="0" err="1"/>
              <a:t>the</a:t>
            </a:r>
            <a:r>
              <a:rPr lang="de-DE" sz="1400" dirty="0"/>
              <a:t> World Development </a:t>
            </a:r>
            <a:r>
              <a:rPr lang="de-DE" sz="1400" dirty="0" err="1"/>
              <a:t>Indicators</a:t>
            </a:r>
            <a:r>
              <a:rPr lang="de-DE" sz="1400" dirty="0"/>
              <a:t> </a:t>
            </a:r>
            <a:r>
              <a:rPr lang="de-DE" sz="1400" dirty="0" err="1"/>
              <a:t>database</a:t>
            </a:r>
            <a:r>
              <a:rPr lang="de-DE" sz="1400" dirty="0"/>
              <a:t> </a:t>
            </a:r>
            <a:r>
              <a:rPr lang="de-DE" sz="1400" dirty="0" err="1"/>
              <a:t>are</a:t>
            </a:r>
            <a:r>
              <a:rPr lang="de-DE" sz="1400" dirty="0"/>
              <a:t> </a:t>
            </a:r>
            <a:r>
              <a:rPr lang="de-DE" sz="1400" dirty="0" err="1"/>
              <a:t>classified</a:t>
            </a:r>
            <a:r>
              <a:rPr lang="de-DE" sz="1400" dirty="0"/>
              <a:t> </a:t>
            </a:r>
            <a:r>
              <a:rPr lang="de-DE" sz="1400" dirty="0" err="1"/>
              <a:t>as</a:t>
            </a:r>
            <a:r>
              <a:rPr lang="de-DE" sz="1400" dirty="0"/>
              <a:t> </a:t>
            </a:r>
            <a:r>
              <a:rPr lang="de-DE" sz="1400" dirty="0" err="1"/>
              <a:t>low</a:t>
            </a:r>
            <a:r>
              <a:rPr lang="de-DE" sz="1400" dirty="0"/>
              <a:t>, </a:t>
            </a:r>
            <a:r>
              <a:rPr lang="de-DE" sz="1400" dirty="0" err="1"/>
              <a:t>lower-middle</a:t>
            </a:r>
            <a:r>
              <a:rPr lang="de-DE" sz="1400" dirty="0"/>
              <a:t>, </a:t>
            </a:r>
            <a:r>
              <a:rPr lang="de-DE" sz="1400" dirty="0" err="1"/>
              <a:t>middle</a:t>
            </a:r>
            <a:r>
              <a:rPr lang="de-DE" sz="1400" dirty="0"/>
              <a:t>, </a:t>
            </a:r>
            <a:r>
              <a:rPr lang="de-DE" sz="1400" dirty="0" err="1"/>
              <a:t>upper-middle</a:t>
            </a:r>
            <a:r>
              <a:rPr lang="de-DE" sz="1400" dirty="0"/>
              <a:t> and high </a:t>
            </a:r>
            <a:r>
              <a:rPr lang="de-DE" sz="1400" dirty="0" err="1"/>
              <a:t>income</a:t>
            </a:r>
            <a:r>
              <a:rPr lang="de-DE" sz="1400" dirty="0"/>
              <a:t>. The </a:t>
            </a:r>
            <a:r>
              <a:rPr lang="de-DE" sz="1400" dirty="0" err="1"/>
              <a:t>level</a:t>
            </a:r>
            <a:r>
              <a:rPr lang="de-DE" sz="1400" dirty="0"/>
              <a:t> </a:t>
            </a:r>
            <a:r>
              <a:rPr lang="de-DE" sz="1400" dirty="0" err="1"/>
              <a:t>of</a:t>
            </a:r>
            <a:r>
              <a:rPr lang="de-DE" sz="1400" dirty="0"/>
              <a:t> a </a:t>
            </a:r>
            <a:r>
              <a:rPr lang="de-DE" sz="1400" dirty="0" err="1"/>
              <a:t>country</a:t>
            </a:r>
            <a:r>
              <a:rPr lang="de-DE" sz="1400" dirty="0"/>
              <a:t> was </a:t>
            </a:r>
            <a:r>
              <a:rPr lang="de-DE" sz="1400" dirty="0" err="1"/>
              <a:t>determined</a:t>
            </a:r>
            <a:r>
              <a:rPr lang="de-DE" sz="1400" dirty="0"/>
              <a:t> </a:t>
            </a:r>
            <a:r>
              <a:rPr lang="de-DE" sz="1400" dirty="0" err="1"/>
              <a:t>by</a:t>
            </a:r>
            <a:r>
              <a:rPr lang="de-DE" sz="1400" dirty="0"/>
              <a:t> </a:t>
            </a:r>
            <a:r>
              <a:rPr lang="de-DE" sz="1400" dirty="0" err="1"/>
              <a:t>using</a:t>
            </a:r>
            <a:r>
              <a:rPr lang="de-DE" sz="1400" dirty="0"/>
              <a:t> national </a:t>
            </a:r>
            <a:r>
              <a:rPr lang="de-DE" sz="1400" dirty="0" err="1"/>
              <a:t>income</a:t>
            </a:r>
            <a:r>
              <a:rPr lang="de-DE" sz="1400" dirty="0"/>
              <a:t> (GNI) per </a:t>
            </a:r>
            <a:r>
              <a:rPr lang="de-DE" sz="1400" dirty="0" err="1"/>
              <a:t>capita</a:t>
            </a:r>
            <a:r>
              <a:rPr lang="de-DE" sz="1400" dirty="0"/>
              <a:t>, in U.S. </a:t>
            </a:r>
            <a:r>
              <a:rPr lang="de-DE" sz="1400" dirty="0" err="1"/>
              <a:t>dollars</a:t>
            </a:r>
            <a:r>
              <a:rPr lang="de-DE" sz="1400" dirty="0"/>
              <a:t>. </a:t>
            </a:r>
            <a:br>
              <a:rPr lang="de-DE" sz="1400" dirty="0"/>
            </a:br>
            <a:r>
              <a:rPr lang="de-DE" sz="1400" dirty="0" err="1"/>
              <a:t>To</a:t>
            </a:r>
            <a:r>
              <a:rPr lang="de-DE" sz="1400" dirty="0"/>
              <a:t> </a:t>
            </a:r>
            <a:r>
              <a:rPr lang="de-DE" sz="1400" dirty="0" err="1"/>
              <a:t>measure</a:t>
            </a:r>
            <a:r>
              <a:rPr lang="de-DE" sz="1400" dirty="0"/>
              <a:t> </a:t>
            </a:r>
            <a:r>
              <a:rPr lang="en" sz="1400" dirty="0"/>
              <a:t>CO</a:t>
            </a:r>
            <a:r>
              <a:rPr lang="en" sz="1400" baseline="-25000" dirty="0"/>
              <a:t>2</a:t>
            </a:r>
            <a:r>
              <a:rPr lang="en" sz="1400" dirty="0"/>
              <a:t> emissions the indicator “</a:t>
            </a:r>
            <a:r>
              <a:rPr lang="en-GB" sz="1400" dirty="0"/>
              <a:t>CO2 emissions (metric tons per capita)” was used in this analysis.</a:t>
            </a:r>
          </a:p>
          <a:p>
            <a:pPr marL="0" indent="0">
              <a:spcAft>
                <a:spcPts val="1600"/>
              </a:spcAft>
              <a:buNone/>
            </a:pPr>
            <a:endParaRPr lang="de-DE" sz="1400" dirty="0"/>
          </a:p>
        </p:txBody>
      </p:sp>
      <p:grpSp>
        <p:nvGrpSpPr>
          <p:cNvPr id="2" name="Gruppieren 1">
            <a:extLst>
              <a:ext uri="{FF2B5EF4-FFF2-40B4-BE49-F238E27FC236}">
                <a16:creationId xmlns:a16="http://schemas.microsoft.com/office/drawing/2014/main" id="{30D331B4-EBF4-4E55-BD78-D08780B5266E}"/>
              </a:ext>
            </a:extLst>
          </p:cNvPr>
          <p:cNvGrpSpPr/>
          <p:nvPr/>
        </p:nvGrpSpPr>
        <p:grpSpPr>
          <a:xfrm>
            <a:off x="5099162" y="1265799"/>
            <a:ext cx="3778624" cy="1725966"/>
            <a:chOff x="5099162" y="1265799"/>
            <a:chExt cx="3778624" cy="1725966"/>
          </a:xfrm>
        </p:grpSpPr>
        <p:pic>
          <p:nvPicPr>
            <p:cNvPr id="12" name="Grafik 11">
              <a:extLst>
                <a:ext uri="{FF2B5EF4-FFF2-40B4-BE49-F238E27FC236}">
                  <a16:creationId xmlns:a16="http://schemas.microsoft.com/office/drawing/2014/main" id="{7C57F2A8-F590-45B5-B781-656355904A63}"/>
                </a:ext>
              </a:extLst>
            </p:cNvPr>
            <p:cNvPicPr>
              <a:picLocks noChangeAspect="1"/>
            </p:cNvPicPr>
            <p:nvPr/>
          </p:nvPicPr>
          <p:blipFill>
            <a:blip r:embed="rId3"/>
            <a:stretch>
              <a:fillRect/>
            </a:stretch>
          </p:blipFill>
          <p:spPr>
            <a:xfrm>
              <a:off x="5196017" y="1265799"/>
              <a:ext cx="3584914" cy="1182434"/>
            </a:xfrm>
            <a:prstGeom prst="rect">
              <a:avLst/>
            </a:prstGeom>
          </p:spPr>
        </p:pic>
        <p:sp>
          <p:nvSpPr>
            <p:cNvPr id="24" name="Google Shape;68;p15">
              <a:extLst>
                <a:ext uri="{FF2B5EF4-FFF2-40B4-BE49-F238E27FC236}">
                  <a16:creationId xmlns:a16="http://schemas.microsoft.com/office/drawing/2014/main" id="{3F4A9210-4658-414F-A8F0-613EF6D02642}"/>
                </a:ext>
              </a:extLst>
            </p:cNvPr>
            <p:cNvSpPr txBox="1">
              <a:spLocks/>
            </p:cNvSpPr>
            <p:nvPr/>
          </p:nvSpPr>
          <p:spPr>
            <a:xfrm>
              <a:off x="5099162" y="2408760"/>
              <a:ext cx="3778624" cy="583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Arial"/>
                <a:buNone/>
              </a:pPr>
              <a:r>
                <a:rPr lang="de-DE" sz="900" dirty="0"/>
                <a:t>World Bank GNI per </a:t>
              </a:r>
              <a:r>
                <a:rPr lang="de-DE" sz="900" dirty="0" err="1"/>
                <a:t>capita</a:t>
              </a:r>
              <a:r>
                <a:rPr lang="de-DE" sz="900" dirty="0"/>
                <a:t> Classification, </a:t>
              </a:r>
              <a:r>
                <a:rPr lang="de-DE" sz="900" dirty="0" err="1"/>
                <a:t>retrieved</a:t>
              </a:r>
              <a:r>
                <a:rPr lang="de-DE" sz="900" dirty="0"/>
                <a:t> </a:t>
              </a:r>
              <a:r>
                <a:rPr lang="de-DE" sz="900" dirty="0" err="1"/>
                <a:t>October</a:t>
              </a:r>
              <a:r>
                <a:rPr lang="de-DE" sz="900" dirty="0"/>
                <a:t> 31st, 2020 </a:t>
              </a:r>
              <a:r>
                <a:rPr lang="de-DE" sz="900" dirty="0" err="1"/>
                <a:t>from</a:t>
              </a:r>
              <a:r>
                <a:rPr lang="de-DE" sz="900" dirty="0"/>
                <a:t> databank.worldbank.org/</a:t>
              </a:r>
              <a:r>
                <a:rPr lang="de-DE" sz="900" dirty="0" err="1"/>
                <a:t>data</a:t>
              </a:r>
              <a:r>
                <a:rPr lang="de-DE" sz="900" dirty="0"/>
                <a:t>/</a:t>
              </a:r>
              <a:r>
                <a:rPr lang="de-DE" sz="900" dirty="0" err="1"/>
                <a:t>download</a:t>
              </a:r>
              <a:r>
                <a:rPr lang="de-DE" sz="900" dirty="0"/>
                <a:t>/site-content/OGHIST.xls</a:t>
              </a:r>
              <a:endParaRPr lang="en-GB" sz="9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10" name="Google Shape;80;p17">
            <a:extLst>
              <a:ext uri="{FF2B5EF4-FFF2-40B4-BE49-F238E27FC236}">
                <a16:creationId xmlns:a16="http://schemas.microsoft.com/office/drawing/2014/main" id="{AC4140FB-C6E6-4FFD-87FE-9DA99B41D83B}"/>
              </a:ext>
            </a:extLst>
          </p:cNvPr>
          <p:cNvSpPr txBox="1">
            <a:spLocks noGrp="1"/>
          </p:cNvSpPr>
          <p:nvPr>
            <p:ph type="body" idx="1"/>
          </p:nvPr>
        </p:nvSpPr>
        <p:spPr>
          <a:xfrm>
            <a:off x="311700" y="1152475"/>
            <a:ext cx="3972134" cy="3200069"/>
          </a:xfrm>
          <a:prstGeom prst="rect">
            <a:avLst/>
          </a:prstGeom>
        </p:spPr>
        <p:txBody>
          <a:bodyPr spcFirstLastPara="1" wrap="square" lIns="91425" tIns="91425" rIns="91425" bIns="91425" anchor="t" anchorCtr="0">
            <a:noAutofit/>
          </a:bodyPr>
          <a:lstStyle/>
          <a:p>
            <a:pPr marL="285750" indent="-285750" algn="just">
              <a:spcBef>
                <a:spcPts val="1600"/>
              </a:spcBef>
            </a:pPr>
            <a:r>
              <a:rPr lang="de-DE" sz="1600" dirty="0" err="1"/>
              <a:t>From</a:t>
            </a:r>
            <a:r>
              <a:rPr lang="de-DE" sz="1600" dirty="0"/>
              <a:t> 1960 </a:t>
            </a:r>
            <a:r>
              <a:rPr lang="de-DE" sz="1600" dirty="0" err="1"/>
              <a:t>to</a:t>
            </a:r>
            <a:r>
              <a:rPr lang="de-DE" sz="1600" dirty="0"/>
              <a:t> 2011 countries </a:t>
            </a:r>
            <a:r>
              <a:rPr lang="de-DE" sz="1600" dirty="0" err="1"/>
              <a:t>with</a:t>
            </a:r>
            <a:r>
              <a:rPr lang="de-DE" sz="1600" dirty="0"/>
              <a:t> high </a:t>
            </a:r>
            <a:r>
              <a:rPr lang="de-DE" sz="1600" dirty="0" err="1"/>
              <a:t>income</a:t>
            </a:r>
            <a:r>
              <a:rPr lang="de-DE" sz="1600" dirty="0"/>
              <a:t> </a:t>
            </a:r>
            <a:r>
              <a:rPr lang="de-DE" sz="1600" dirty="0" err="1"/>
              <a:t>caused</a:t>
            </a:r>
            <a:r>
              <a:rPr lang="de-DE" sz="1600" dirty="0"/>
              <a:t> </a:t>
            </a:r>
            <a:r>
              <a:rPr lang="de-DE" sz="1600" dirty="0" err="1"/>
              <a:t>the</a:t>
            </a:r>
            <a:r>
              <a:rPr lang="de-DE" sz="1600" dirty="0"/>
              <a:t> </a:t>
            </a:r>
            <a:r>
              <a:rPr lang="de-DE" sz="1600" dirty="0" err="1"/>
              <a:t>most</a:t>
            </a:r>
            <a:r>
              <a:rPr lang="de-DE" sz="1600" dirty="0"/>
              <a:t> </a:t>
            </a:r>
            <a:r>
              <a:rPr lang="en" sz="1600" dirty="0"/>
              <a:t>CO</a:t>
            </a:r>
            <a:r>
              <a:rPr lang="en" sz="1600" baseline="-25000" dirty="0"/>
              <a:t>2 </a:t>
            </a:r>
            <a:r>
              <a:rPr lang="en" sz="1600" dirty="0"/>
              <a:t> emissions.</a:t>
            </a:r>
          </a:p>
          <a:p>
            <a:pPr marL="285750" indent="-285750" algn="just">
              <a:spcBef>
                <a:spcPts val="1600"/>
              </a:spcBef>
            </a:pPr>
            <a:r>
              <a:rPr lang="en" sz="1600" dirty="0"/>
              <a:t>The CO</a:t>
            </a:r>
            <a:r>
              <a:rPr lang="en" sz="1600" baseline="-25000" dirty="0"/>
              <a:t>2 </a:t>
            </a:r>
            <a:r>
              <a:rPr lang="en" sz="1600" dirty="0"/>
              <a:t> emissions from the middle and the upper middle income countries increased drastically.</a:t>
            </a:r>
            <a:endParaRPr lang="de-DE" sz="1600" dirty="0"/>
          </a:p>
          <a:p>
            <a:pPr marL="285750" indent="-285750" algn="just">
              <a:spcBef>
                <a:spcPts val="1600"/>
              </a:spcBef>
            </a:pPr>
            <a:r>
              <a:rPr lang="de-DE" sz="1600" dirty="0"/>
              <a:t>D</a:t>
            </a:r>
            <a:r>
              <a:rPr lang="en" sz="1600" dirty="0"/>
              <a:t>ata from countries with low income were only registered since 1998.</a:t>
            </a:r>
          </a:p>
          <a:p>
            <a:pPr marL="285750" indent="-285750" algn="just">
              <a:spcBef>
                <a:spcPts val="1600"/>
              </a:spcBef>
            </a:pPr>
            <a:endParaRPr sz="1600" dirty="0"/>
          </a:p>
        </p:txBody>
      </p:sp>
      <p:pic>
        <p:nvPicPr>
          <p:cNvPr id="3" name="Grafik 2">
            <a:extLst>
              <a:ext uri="{FF2B5EF4-FFF2-40B4-BE49-F238E27FC236}">
                <a16:creationId xmlns:a16="http://schemas.microsoft.com/office/drawing/2014/main" id="{167DFADC-38BD-4A54-AAD4-196A2B9CF85E}"/>
              </a:ext>
            </a:extLst>
          </p:cNvPr>
          <p:cNvPicPr>
            <a:picLocks noChangeAspect="1"/>
          </p:cNvPicPr>
          <p:nvPr/>
        </p:nvPicPr>
        <p:blipFill>
          <a:blip r:embed="rId3"/>
          <a:stretch>
            <a:fillRect/>
          </a:stretch>
        </p:blipFill>
        <p:spPr>
          <a:xfrm>
            <a:off x="4352618" y="731375"/>
            <a:ext cx="4690529" cy="39299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grpSp>
        <p:nvGrpSpPr>
          <p:cNvPr id="18" name="Gruppieren 17">
            <a:extLst>
              <a:ext uri="{FF2B5EF4-FFF2-40B4-BE49-F238E27FC236}">
                <a16:creationId xmlns:a16="http://schemas.microsoft.com/office/drawing/2014/main" id="{A522DD56-1325-4F3F-A26B-AF89A915871F}"/>
              </a:ext>
            </a:extLst>
          </p:cNvPr>
          <p:cNvGrpSpPr/>
          <p:nvPr/>
        </p:nvGrpSpPr>
        <p:grpSpPr>
          <a:xfrm>
            <a:off x="276178" y="1017725"/>
            <a:ext cx="4863185" cy="3871389"/>
            <a:chOff x="276178" y="1017725"/>
            <a:chExt cx="4863185" cy="3871389"/>
          </a:xfrm>
        </p:grpSpPr>
        <p:pic>
          <p:nvPicPr>
            <p:cNvPr id="8" name="Grafik 7">
              <a:extLst>
                <a:ext uri="{FF2B5EF4-FFF2-40B4-BE49-F238E27FC236}">
                  <a16:creationId xmlns:a16="http://schemas.microsoft.com/office/drawing/2014/main" id="{6CC1E605-0B14-4E40-A1B1-A0D5C3C6D162}"/>
                </a:ext>
              </a:extLst>
            </p:cNvPr>
            <p:cNvPicPr>
              <a:picLocks noChangeAspect="1"/>
            </p:cNvPicPr>
            <p:nvPr/>
          </p:nvPicPr>
          <p:blipFill>
            <a:blip r:embed="rId3"/>
            <a:stretch>
              <a:fillRect/>
            </a:stretch>
          </p:blipFill>
          <p:spPr>
            <a:xfrm>
              <a:off x="276178" y="1017725"/>
              <a:ext cx="4858540" cy="1866489"/>
            </a:xfrm>
            <a:prstGeom prst="rect">
              <a:avLst/>
            </a:prstGeom>
          </p:spPr>
        </p:pic>
        <p:pic>
          <p:nvPicPr>
            <p:cNvPr id="10" name="Grafik 9">
              <a:extLst>
                <a:ext uri="{FF2B5EF4-FFF2-40B4-BE49-F238E27FC236}">
                  <a16:creationId xmlns:a16="http://schemas.microsoft.com/office/drawing/2014/main" id="{95122A3D-5A98-48D2-ADA5-518904916BD0}"/>
                </a:ext>
              </a:extLst>
            </p:cNvPr>
            <p:cNvPicPr>
              <a:picLocks noChangeAspect="1"/>
            </p:cNvPicPr>
            <p:nvPr/>
          </p:nvPicPr>
          <p:blipFill>
            <a:blip r:embed="rId4"/>
            <a:stretch>
              <a:fillRect/>
            </a:stretch>
          </p:blipFill>
          <p:spPr>
            <a:xfrm>
              <a:off x="280823" y="3022625"/>
              <a:ext cx="4858540" cy="1866489"/>
            </a:xfrm>
            <a:prstGeom prst="rect">
              <a:avLst/>
            </a:prstGeom>
          </p:spPr>
        </p:pic>
      </p:grpSp>
      <p:graphicFrame>
        <p:nvGraphicFramePr>
          <p:cNvPr id="14" name="Tabelle 14">
            <a:extLst>
              <a:ext uri="{FF2B5EF4-FFF2-40B4-BE49-F238E27FC236}">
                <a16:creationId xmlns:a16="http://schemas.microsoft.com/office/drawing/2014/main" id="{E68460BA-D6B2-4553-B6F6-7F514F69B1DA}"/>
              </a:ext>
            </a:extLst>
          </p:cNvPr>
          <p:cNvGraphicFramePr>
            <a:graphicFrameLocks noGrp="1"/>
          </p:cNvGraphicFramePr>
          <p:nvPr>
            <p:extLst>
              <p:ext uri="{D42A27DB-BD31-4B8C-83A1-F6EECF244321}">
                <p14:modId xmlns:p14="http://schemas.microsoft.com/office/powerpoint/2010/main" val="1445606135"/>
              </p:ext>
            </p:extLst>
          </p:nvPr>
        </p:nvGraphicFramePr>
        <p:xfrm>
          <a:off x="5134718" y="1509009"/>
          <a:ext cx="3520095" cy="883920"/>
        </p:xfrm>
        <a:graphic>
          <a:graphicData uri="http://schemas.openxmlformats.org/drawingml/2006/table">
            <a:tbl>
              <a:tblPr firstRow="1" bandRow="1"/>
              <a:tblGrid>
                <a:gridCol w="1173365">
                  <a:extLst>
                    <a:ext uri="{9D8B030D-6E8A-4147-A177-3AD203B41FA5}">
                      <a16:colId xmlns:a16="http://schemas.microsoft.com/office/drawing/2014/main" val="486421130"/>
                    </a:ext>
                  </a:extLst>
                </a:gridCol>
                <a:gridCol w="1173365">
                  <a:extLst>
                    <a:ext uri="{9D8B030D-6E8A-4147-A177-3AD203B41FA5}">
                      <a16:colId xmlns:a16="http://schemas.microsoft.com/office/drawing/2014/main" val="3440878493"/>
                    </a:ext>
                  </a:extLst>
                </a:gridCol>
                <a:gridCol w="1173365">
                  <a:extLst>
                    <a:ext uri="{9D8B030D-6E8A-4147-A177-3AD203B41FA5}">
                      <a16:colId xmlns:a16="http://schemas.microsoft.com/office/drawing/2014/main" val="3561263390"/>
                    </a:ext>
                  </a:extLst>
                </a:gridCol>
              </a:tblGrid>
              <a:tr h="184024">
                <a:tc>
                  <a:txBody>
                    <a:bodyPr/>
                    <a:lstStyle/>
                    <a:p>
                      <a:pPr algn="r" fontAlgn="ctr"/>
                      <a:br>
                        <a:rPr lang="en-GB" sz="1000" b="1" dirty="0">
                          <a:effectLst/>
                        </a:rPr>
                      </a:br>
                      <a:endParaRPr lang="en-GB" sz="1000" b="1" dirty="0">
                        <a:effectLst/>
                      </a:endParaRPr>
                    </a:p>
                  </a:txBody>
                  <a:tcPr anchor="ctr">
                    <a:solidFill>
                      <a:srgbClr val="00B050"/>
                    </a:solidFill>
                  </a:tcPr>
                </a:tc>
                <a:tc>
                  <a:txBody>
                    <a:bodyPr/>
                    <a:lstStyle/>
                    <a:p>
                      <a:pPr algn="r" fontAlgn="ctr"/>
                      <a:r>
                        <a:rPr lang="en-GB" sz="1000" b="1" dirty="0">
                          <a:effectLst/>
                        </a:rPr>
                        <a:t>CO2_emissions</a:t>
                      </a:r>
                    </a:p>
                  </a:txBody>
                  <a:tcPr anchor="ctr">
                    <a:solidFill>
                      <a:srgbClr val="00B050"/>
                    </a:solidFill>
                  </a:tcPr>
                </a:tc>
                <a:tc>
                  <a:txBody>
                    <a:bodyPr/>
                    <a:lstStyle/>
                    <a:p>
                      <a:r>
                        <a:rPr lang="de-DE" sz="1000" b="1" i="0" u="none" strike="noStrike" cap="none" dirty="0">
                          <a:solidFill>
                            <a:schemeClr val="tx1"/>
                          </a:solidFill>
                          <a:effectLst/>
                          <a:latin typeface="+mn-lt"/>
                          <a:ea typeface="+mn-ea"/>
                          <a:cs typeface="+mn-cs"/>
                          <a:sym typeface="Arial"/>
                        </a:rPr>
                        <a:t>GNI</a:t>
                      </a:r>
                      <a:endParaRPr lang="en-GB" sz="1000" b="1" i="0" u="none" strike="noStrike" cap="none" dirty="0">
                        <a:solidFill>
                          <a:schemeClr val="tx1"/>
                        </a:solidFill>
                        <a:effectLst/>
                        <a:latin typeface="+mn-lt"/>
                        <a:ea typeface="+mn-ea"/>
                        <a:cs typeface="+mn-cs"/>
                        <a:sym typeface="Arial"/>
                      </a:endParaRPr>
                    </a:p>
                  </a:txBody>
                  <a:tcPr anchor="ctr">
                    <a:solidFill>
                      <a:srgbClr val="00B050"/>
                    </a:solidFill>
                  </a:tcPr>
                </a:tc>
                <a:extLst>
                  <a:ext uri="{0D108BD9-81ED-4DB2-BD59-A6C34878D82A}">
                    <a16:rowId xmlns:a16="http://schemas.microsoft.com/office/drawing/2014/main" val="2523964746"/>
                  </a:ext>
                </a:extLst>
              </a:tr>
              <a:tr h="206830">
                <a:tc>
                  <a:txBody>
                    <a:bodyPr/>
                    <a:lstStyle/>
                    <a:p>
                      <a:pPr algn="r" fontAlgn="ctr"/>
                      <a:r>
                        <a:rPr lang="en-GB" sz="1000" b="1" dirty="0">
                          <a:effectLst/>
                        </a:rPr>
                        <a:t>CO2_emissions</a:t>
                      </a:r>
                    </a:p>
                  </a:txBody>
                  <a:tcPr anchor="ctr">
                    <a:solidFill>
                      <a:srgbClr val="96EEA0"/>
                    </a:solidFill>
                  </a:tcPr>
                </a:tc>
                <a:tc>
                  <a:txBody>
                    <a:bodyPr/>
                    <a:lstStyle/>
                    <a:p>
                      <a:pPr algn="r" fontAlgn="ctr"/>
                      <a:r>
                        <a:rPr lang="en-GB" sz="1000" dirty="0">
                          <a:effectLst/>
                        </a:rPr>
                        <a:t>1.000000</a:t>
                      </a:r>
                    </a:p>
                  </a:txBody>
                  <a:tcPr anchor="ctr"/>
                </a:tc>
                <a:tc>
                  <a:txBody>
                    <a:bodyPr/>
                    <a:lstStyle/>
                    <a:p>
                      <a:pPr algn="r" fontAlgn="ctr"/>
                      <a:r>
                        <a:rPr lang="en-GB" sz="1000" dirty="0">
                          <a:effectLst/>
                        </a:rPr>
                        <a:t>0.685654</a:t>
                      </a:r>
                    </a:p>
                  </a:txBody>
                  <a:tcPr anchor="ctr"/>
                </a:tc>
                <a:extLst>
                  <a:ext uri="{0D108BD9-81ED-4DB2-BD59-A6C34878D82A}">
                    <a16:rowId xmlns:a16="http://schemas.microsoft.com/office/drawing/2014/main" val="1824715768"/>
                  </a:ext>
                </a:extLst>
              </a:tr>
              <a:tr h="206830">
                <a:tc>
                  <a:txBody>
                    <a:bodyPr/>
                    <a:lstStyle/>
                    <a:p>
                      <a:pPr algn="r" fontAlgn="ctr"/>
                      <a:r>
                        <a:rPr lang="en-GB" sz="1000" b="1" dirty="0">
                          <a:effectLst/>
                        </a:rPr>
                        <a:t>GNI</a:t>
                      </a:r>
                    </a:p>
                  </a:txBody>
                  <a:tcPr anchor="ctr">
                    <a:solidFill>
                      <a:srgbClr val="96EEA0"/>
                    </a:solidFill>
                  </a:tcPr>
                </a:tc>
                <a:tc>
                  <a:txBody>
                    <a:bodyPr/>
                    <a:lstStyle/>
                    <a:p>
                      <a:pPr algn="r" fontAlgn="ctr"/>
                      <a:r>
                        <a:rPr lang="en-GB" sz="1000" dirty="0">
                          <a:effectLst/>
                        </a:rPr>
                        <a:t>0.685654</a:t>
                      </a:r>
                    </a:p>
                  </a:txBody>
                  <a:tcPr anchor="ctr"/>
                </a:tc>
                <a:tc>
                  <a:txBody>
                    <a:bodyPr/>
                    <a:lstStyle/>
                    <a:p>
                      <a:pPr algn="r" fontAlgn="ctr"/>
                      <a:r>
                        <a:rPr lang="en-GB" sz="1000" dirty="0">
                          <a:effectLst/>
                        </a:rPr>
                        <a:t>1.00000</a:t>
                      </a:r>
                    </a:p>
                  </a:txBody>
                  <a:tcPr anchor="ctr"/>
                </a:tc>
                <a:extLst>
                  <a:ext uri="{0D108BD9-81ED-4DB2-BD59-A6C34878D82A}">
                    <a16:rowId xmlns:a16="http://schemas.microsoft.com/office/drawing/2014/main" val="2606160100"/>
                  </a:ext>
                </a:extLst>
              </a:tr>
            </a:tbl>
          </a:graphicData>
        </a:graphic>
      </p:graphicFrame>
      <p:graphicFrame>
        <p:nvGraphicFramePr>
          <p:cNvPr id="17" name="Tabelle 14">
            <a:extLst>
              <a:ext uri="{FF2B5EF4-FFF2-40B4-BE49-F238E27FC236}">
                <a16:creationId xmlns:a16="http://schemas.microsoft.com/office/drawing/2014/main" id="{2B1ACD34-8E15-41CF-BB24-1A3A0AAD8EC0}"/>
              </a:ext>
            </a:extLst>
          </p:cNvPr>
          <p:cNvGraphicFramePr>
            <a:graphicFrameLocks noGrp="1"/>
          </p:cNvGraphicFramePr>
          <p:nvPr>
            <p:extLst>
              <p:ext uri="{D42A27DB-BD31-4B8C-83A1-F6EECF244321}">
                <p14:modId xmlns:p14="http://schemas.microsoft.com/office/powerpoint/2010/main" val="2594415646"/>
              </p:ext>
            </p:extLst>
          </p:nvPr>
        </p:nvGraphicFramePr>
        <p:xfrm>
          <a:off x="5134717" y="3513909"/>
          <a:ext cx="3520095" cy="883920"/>
        </p:xfrm>
        <a:graphic>
          <a:graphicData uri="http://schemas.openxmlformats.org/drawingml/2006/table">
            <a:tbl>
              <a:tblPr firstRow="1" bandRow="1"/>
              <a:tblGrid>
                <a:gridCol w="1173365">
                  <a:extLst>
                    <a:ext uri="{9D8B030D-6E8A-4147-A177-3AD203B41FA5}">
                      <a16:colId xmlns:a16="http://schemas.microsoft.com/office/drawing/2014/main" val="486421130"/>
                    </a:ext>
                  </a:extLst>
                </a:gridCol>
                <a:gridCol w="1173365">
                  <a:extLst>
                    <a:ext uri="{9D8B030D-6E8A-4147-A177-3AD203B41FA5}">
                      <a16:colId xmlns:a16="http://schemas.microsoft.com/office/drawing/2014/main" val="3440878493"/>
                    </a:ext>
                  </a:extLst>
                </a:gridCol>
                <a:gridCol w="1173365">
                  <a:extLst>
                    <a:ext uri="{9D8B030D-6E8A-4147-A177-3AD203B41FA5}">
                      <a16:colId xmlns:a16="http://schemas.microsoft.com/office/drawing/2014/main" val="3561263390"/>
                    </a:ext>
                  </a:extLst>
                </a:gridCol>
              </a:tblGrid>
              <a:tr h="184024">
                <a:tc>
                  <a:txBody>
                    <a:bodyPr/>
                    <a:lstStyle/>
                    <a:p>
                      <a:pPr algn="r" fontAlgn="ctr"/>
                      <a:br>
                        <a:rPr lang="en-GB" sz="1000" dirty="0">
                          <a:effectLst/>
                        </a:rPr>
                      </a:br>
                      <a:endParaRPr lang="en-GB" sz="1000" b="1" dirty="0">
                        <a:effectLst/>
                      </a:endParaRPr>
                    </a:p>
                  </a:txBody>
                  <a:tcPr anchor="ctr">
                    <a:solidFill>
                      <a:schemeClr val="accent1">
                        <a:lumMod val="75000"/>
                      </a:schemeClr>
                    </a:solidFill>
                  </a:tcPr>
                </a:tc>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CO2_emissions</a:t>
                      </a:r>
                    </a:p>
                  </a:txBody>
                  <a:tcPr anchor="ctr">
                    <a:solidFill>
                      <a:schemeClr val="accent1">
                        <a:lumMod val="75000"/>
                      </a:schemeClr>
                    </a:solidFill>
                  </a:tcPr>
                </a:tc>
                <a:tc>
                  <a:txBody>
                    <a:bodyPr/>
                    <a:lstStyle/>
                    <a:p>
                      <a:pPr marR="0" algn="r" rtl="0" fontAlgn="ctr">
                        <a:lnSpc>
                          <a:spcPct val="100000"/>
                        </a:lnSpc>
                        <a:spcBef>
                          <a:spcPts val="0"/>
                        </a:spcBef>
                        <a:spcAft>
                          <a:spcPts val="0"/>
                        </a:spcAft>
                        <a:buClr>
                          <a:srgbClr val="000000"/>
                        </a:buClr>
                        <a:buFont typeface="Arial"/>
                      </a:pPr>
                      <a:r>
                        <a:rPr lang="de-DE" sz="1000" b="1" i="0" u="none" strike="noStrike" cap="none" dirty="0">
                          <a:solidFill>
                            <a:schemeClr val="tx1"/>
                          </a:solidFill>
                          <a:effectLst/>
                          <a:latin typeface="+mn-lt"/>
                          <a:ea typeface="+mn-ea"/>
                          <a:cs typeface="+mn-cs"/>
                          <a:sym typeface="Arial"/>
                        </a:rPr>
                        <a:t>GNI</a:t>
                      </a:r>
                      <a:endParaRPr lang="en-GB" sz="1000" b="1" i="0" u="none" strike="noStrike" cap="none" dirty="0">
                        <a:solidFill>
                          <a:schemeClr val="tx1"/>
                        </a:solidFill>
                        <a:effectLst/>
                        <a:latin typeface="+mn-lt"/>
                        <a:ea typeface="+mn-ea"/>
                        <a:cs typeface="+mn-cs"/>
                        <a:sym typeface="Arial"/>
                      </a:endParaRPr>
                    </a:p>
                  </a:txBody>
                  <a:tcPr anchor="ctr">
                    <a:solidFill>
                      <a:schemeClr val="accent1">
                        <a:lumMod val="75000"/>
                      </a:schemeClr>
                    </a:solidFill>
                  </a:tcPr>
                </a:tc>
                <a:extLst>
                  <a:ext uri="{0D108BD9-81ED-4DB2-BD59-A6C34878D82A}">
                    <a16:rowId xmlns:a16="http://schemas.microsoft.com/office/drawing/2014/main" val="2523964746"/>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a:solidFill>
                            <a:schemeClr val="tx1"/>
                          </a:solidFill>
                          <a:effectLst/>
                          <a:latin typeface="+mn-lt"/>
                          <a:ea typeface="+mn-ea"/>
                          <a:cs typeface="+mn-cs"/>
                          <a:sym typeface="Arial"/>
                        </a:rPr>
                        <a:t>CO2_emissions</a:t>
                      </a:r>
                    </a:p>
                  </a:txBody>
                  <a:tcPr anchor="ctr">
                    <a:solidFill>
                      <a:schemeClr val="accent1">
                        <a:lumMod val="60000"/>
                        <a:lumOff val="40000"/>
                      </a:schemeClr>
                    </a:solidFill>
                  </a:tcPr>
                </a:tc>
                <a:tc>
                  <a:txBody>
                    <a:bodyPr/>
                    <a:lstStyle/>
                    <a:p>
                      <a:pPr algn="r" fontAlgn="ctr"/>
                      <a:r>
                        <a:rPr lang="en-GB" sz="1000" dirty="0">
                          <a:effectLst/>
                        </a:rPr>
                        <a:t>1.000000</a:t>
                      </a:r>
                    </a:p>
                  </a:txBody>
                  <a:tcPr anchor="ctr"/>
                </a:tc>
                <a:tc>
                  <a:txBody>
                    <a:bodyPr/>
                    <a:lstStyle/>
                    <a:p>
                      <a:pPr algn="r" fontAlgn="ctr"/>
                      <a:r>
                        <a:rPr lang="en-GB" sz="1000" b="0" i="0" u="none" strike="noStrike" cap="none" dirty="0">
                          <a:solidFill>
                            <a:schemeClr val="tx1"/>
                          </a:solidFill>
                          <a:effectLst/>
                          <a:latin typeface="+mn-lt"/>
                          <a:ea typeface="+mn-ea"/>
                          <a:cs typeface="+mn-cs"/>
                          <a:sym typeface="Arial"/>
                        </a:rPr>
                        <a:t>0.748708</a:t>
                      </a:r>
                    </a:p>
                  </a:txBody>
                  <a:tcPr anchor="ctr"/>
                </a:tc>
                <a:extLst>
                  <a:ext uri="{0D108BD9-81ED-4DB2-BD59-A6C34878D82A}">
                    <a16:rowId xmlns:a16="http://schemas.microsoft.com/office/drawing/2014/main" val="1824715768"/>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GNI</a:t>
                      </a:r>
                    </a:p>
                  </a:txBody>
                  <a:tcPr anchor="ctr">
                    <a:solidFill>
                      <a:schemeClr val="accent1">
                        <a:lumMod val="60000"/>
                        <a:lumOff val="40000"/>
                      </a:schemeClr>
                    </a:solidFill>
                  </a:tcPr>
                </a:tc>
                <a:tc>
                  <a:txBody>
                    <a:bodyPr/>
                    <a:lstStyle/>
                    <a:p>
                      <a:pPr algn="r" fontAlgn="ctr"/>
                      <a:r>
                        <a:rPr lang="en-GB" sz="1000" b="0" i="0" u="none" strike="noStrike" cap="none" dirty="0">
                          <a:solidFill>
                            <a:schemeClr val="tx1"/>
                          </a:solidFill>
                          <a:effectLst/>
                          <a:latin typeface="+mn-lt"/>
                          <a:ea typeface="+mn-ea"/>
                          <a:cs typeface="+mn-cs"/>
                          <a:sym typeface="Arial"/>
                        </a:rPr>
                        <a:t>0.748708</a:t>
                      </a:r>
                    </a:p>
                  </a:txBody>
                  <a:tcPr anchor="ctr"/>
                </a:tc>
                <a:tc>
                  <a:txBody>
                    <a:bodyPr/>
                    <a:lstStyle/>
                    <a:p>
                      <a:pPr algn="r" fontAlgn="ctr"/>
                      <a:r>
                        <a:rPr lang="en-GB" sz="1000" dirty="0">
                          <a:effectLst/>
                        </a:rPr>
                        <a:t>1.00000</a:t>
                      </a:r>
                    </a:p>
                  </a:txBody>
                  <a:tcPr anchor="ctr"/>
                </a:tc>
                <a:extLst>
                  <a:ext uri="{0D108BD9-81ED-4DB2-BD59-A6C34878D82A}">
                    <a16:rowId xmlns:a16="http://schemas.microsoft.com/office/drawing/2014/main" val="2606160100"/>
                  </a:ext>
                </a:extLst>
              </a:tr>
            </a:tbl>
          </a:graphicData>
        </a:graphic>
      </p:graphicFrame>
      <p:sp>
        <p:nvSpPr>
          <p:cNvPr id="21" name="Google Shape;80;p17">
            <a:extLst>
              <a:ext uri="{FF2B5EF4-FFF2-40B4-BE49-F238E27FC236}">
                <a16:creationId xmlns:a16="http://schemas.microsoft.com/office/drawing/2014/main" id="{142E1161-EF5F-4E55-B674-D1A04A03492D}"/>
              </a:ext>
            </a:extLst>
          </p:cNvPr>
          <p:cNvSpPr txBox="1">
            <a:spLocks noGrp="1"/>
          </p:cNvSpPr>
          <p:nvPr>
            <p:ph type="body" idx="1"/>
          </p:nvPr>
        </p:nvSpPr>
        <p:spPr>
          <a:xfrm>
            <a:off x="5888071" y="1017724"/>
            <a:ext cx="2190876" cy="340149"/>
          </a:xfrm>
          <a:prstGeom prst="rect">
            <a:avLst/>
          </a:prstGeom>
        </p:spPr>
        <p:txBody>
          <a:bodyPr spcFirstLastPara="1" wrap="square" lIns="91425" tIns="91425" rIns="91425" bIns="91425" anchor="b" anchorCtr="0">
            <a:noAutofit/>
          </a:bodyPr>
          <a:lstStyle/>
          <a:p>
            <a:pPr marL="114300" indent="0">
              <a:buNone/>
            </a:pPr>
            <a:r>
              <a:rPr lang="en-GB" sz="800" b="1" dirty="0"/>
              <a:t>Pearson correlation coefficient</a:t>
            </a:r>
          </a:p>
        </p:txBody>
      </p:sp>
      <p:sp>
        <p:nvSpPr>
          <p:cNvPr id="22" name="Google Shape;80;p17">
            <a:extLst>
              <a:ext uri="{FF2B5EF4-FFF2-40B4-BE49-F238E27FC236}">
                <a16:creationId xmlns:a16="http://schemas.microsoft.com/office/drawing/2014/main" id="{A3266CCE-21AE-416F-B63B-9100679BBEBF}"/>
              </a:ext>
            </a:extLst>
          </p:cNvPr>
          <p:cNvSpPr txBox="1">
            <a:spLocks/>
          </p:cNvSpPr>
          <p:nvPr/>
        </p:nvSpPr>
        <p:spPr>
          <a:xfrm>
            <a:off x="5888071" y="3019660"/>
            <a:ext cx="2190876" cy="3401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sz="800" b="1"/>
              <a:t>Pearson correlation coefficient</a:t>
            </a:r>
            <a:endParaRPr lang="en-GB" sz="800" b="1" dirty="0"/>
          </a:p>
        </p:txBody>
      </p:sp>
    </p:spTree>
    <p:extLst>
      <p:ext uri="{BB962C8B-B14F-4D97-AF65-F5344CB8AC3E}">
        <p14:creationId xmlns:p14="http://schemas.microsoft.com/office/powerpoint/2010/main" val="332060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grpSp>
        <p:nvGrpSpPr>
          <p:cNvPr id="12" name="Gruppieren 11">
            <a:extLst>
              <a:ext uri="{FF2B5EF4-FFF2-40B4-BE49-F238E27FC236}">
                <a16:creationId xmlns:a16="http://schemas.microsoft.com/office/drawing/2014/main" id="{9094642D-8A87-47EE-A85D-02C93EC027C8}"/>
              </a:ext>
            </a:extLst>
          </p:cNvPr>
          <p:cNvGrpSpPr/>
          <p:nvPr/>
        </p:nvGrpSpPr>
        <p:grpSpPr>
          <a:xfrm>
            <a:off x="311700" y="1017725"/>
            <a:ext cx="4858540" cy="3915450"/>
            <a:chOff x="311700" y="1017725"/>
            <a:chExt cx="4858540" cy="3915450"/>
          </a:xfrm>
        </p:grpSpPr>
        <p:pic>
          <p:nvPicPr>
            <p:cNvPr id="5" name="Grafik 4">
              <a:extLst>
                <a:ext uri="{FF2B5EF4-FFF2-40B4-BE49-F238E27FC236}">
                  <a16:creationId xmlns:a16="http://schemas.microsoft.com/office/drawing/2014/main" id="{3DABDB15-E086-4684-96FF-47E90C4F9919}"/>
                </a:ext>
              </a:extLst>
            </p:cNvPr>
            <p:cNvPicPr>
              <a:picLocks noChangeAspect="1"/>
            </p:cNvPicPr>
            <p:nvPr/>
          </p:nvPicPr>
          <p:blipFill>
            <a:blip r:embed="rId3"/>
            <a:stretch>
              <a:fillRect/>
            </a:stretch>
          </p:blipFill>
          <p:spPr>
            <a:xfrm>
              <a:off x="311700" y="1017725"/>
              <a:ext cx="4858540" cy="1866489"/>
            </a:xfrm>
            <a:prstGeom prst="rect">
              <a:avLst/>
            </a:prstGeom>
          </p:spPr>
        </p:pic>
        <p:pic>
          <p:nvPicPr>
            <p:cNvPr id="8" name="Grafik 7">
              <a:extLst>
                <a:ext uri="{FF2B5EF4-FFF2-40B4-BE49-F238E27FC236}">
                  <a16:creationId xmlns:a16="http://schemas.microsoft.com/office/drawing/2014/main" id="{11025853-4138-4695-B728-5D9442830595}"/>
                </a:ext>
              </a:extLst>
            </p:cNvPr>
            <p:cNvPicPr>
              <a:picLocks noChangeAspect="1"/>
            </p:cNvPicPr>
            <p:nvPr/>
          </p:nvPicPr>
          <p:blipFill>
            <a:blip r:embed="rId4"/>
            <a:stretch>
              <a:fillRect/>
            </a:stretch>
          </p:blipFill>
          <p:spPr>
            <a:xfrm>
              <a:off x="311700" y="3066686"/>
              <a:ext cx="4858540" cy="1866489"/>
            </a:xfrm>
            <a:prstGeom prst="rect">
              <a:avLst/>
            </a:prstGeom>
          </p:spPr>
        </p:pic>
      </p:grpSp>
      <p:graphicFrame>
        <p:nvGraphicFramePr>
          <p:cNvPr id="10" name="Tabelle 9">
            <a:extLst>
              <a:ext uri="{FF2B5EF4-FFF2-40B4-BE49-F238E27FC236}">
                <a16:creationId xmlns:a16="http://schemas.microsoft.com/office/drawing/2014/main" id="{DF4CF2A7-28DA-4B18-9BA8-A499480D9B67}"/>
              </a:ext>
            </a:extLst>
          </p:cNvPr>
          <p:cNvGraphicFramePr>
            <a:graphicFrameLocks noGrp="1"/>
          </p:cNvGraphicFramePr>
          <p:nvPr>
            <p:extLst>
              <p:ext uri="{D42A27DB-BD31-4B8C-83A1-F6EECF244321}">
                <p14:modId xmlns:p14="http://schemas.microsoft.com/office/powerpoint/2010/main" val="3196615229"/>
              </p:ext>
            </p:extLst>
          </p:nvPr>
        </p:nvGraphicFramePr>
        <p:xfrm>
          <a:off x="5170240" y="1509009"/>
          <a:ext cx="3520095" cy="883920"/>
        </p:xfrm>
        <a:graphic>
          <a:graphicData uri="http://schemas.openxmlformats.org/drawingml/2006/table">
            <a:tbl>
              <a:tblPr firstRow="1" bandRow="1"/>
              <a:tblGrid>
                <a:gridCol w="1173365">
                  <a:extLst>
                    <a:ext uri="{9D8B030D-6E8A-4147-A177-3AD203B41FA5}">
                      <a16:colId xmlns:a16="http://schemas.microsoft.com/office/drawing/2014/main" val="2658994397"/>
                    </a:ext>
                  </a:extLst>
                </a:gridCol>
                <a:gridCol w="1173365">
                  <a:extLst>
                    <a:ext uri="{9D8B030D-6E8A-4147-A177-3AD203B41FA5}">
                      <a16:colId xmlns:a16="http://schemas.microsoft.com/office/drawing/2014/main" val="2703375334"/>
                    </a:ext>
                  </a:extLst>
                </a:gridCol>
                <a:gridCol w="1173365">
                  <a:extLst>
                    <a:ext uri="{9D8B030D-6E8A-4147-A177-3AD203B41FA5}">
                      <a16:colId xmlns:a16="http://schemas.microsoft.com/office/drawing/2014/main" val="392601628"/>
                    </a:ext>
                  </a:extLst>
                </a:gridCol>
              </a:tblGrid>
              <a:tr h="184024">
                <a:tc>
                  <a:txBody>
                    <a:bodyPr/>
                    <a:lstStyle/>
                    <a:p>
                      <a:pPr algn="r" fontAlgn="ctr"/>
                      <a:br>
                        <a:rPr lang="en-GB" sz="1000" dirty="0">
                          <a:effectLst/>
                        </a:rPr>
                      </a:br>
                      <a:endParaRPr lang="en-GB" sz="1000" b="1" dirty="0">
                        <a:effectLst/>
                      </a:endParaRPr>
                    </a:p>
                  </a:txBody>
                  <a:tcPr anchor="ctr">
                    <a:solidFill>
                      <a:schemeClr val="accent5">
                        <a:lumMod val="60000"/>
                        <a:lumOff val="40000"/>
                      </a:schemeClr>
                    </a:solidFill>
                  </a:tcPr>
                </a:tc>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CO2_emissions</a:t>
                      </a:r>
                    </a:p>
                  </a:txBody>
                  <a:tcPr anchor="ctr">
                    <a:solidFill>
                      <a:schemeClr val="accent5">
                        <a:lumMod val="60000"/>
                        <a:lumOff val="40000"/>
                      </a:schemeClr>
                    </a:solidFill>
                  </a:tcPr>
                </a:tc>
                <a:tc>
                  <a:txBody>
                    <a:bodyPr/>
                    <a:lstStyle/>
                    <a:p>
                      <a:pPr marR="0" algn="r" rtl="0" fontAlgn="ctr">
                        <a:lnSpc>
                          <a:spcPct val="100000"/>
                        </a:lnSpc>
                        <a:spcBef>
                          <a:spcPts val="0"/>
                        </a:spcBef>
                        <a:spcAft>
                          <a:spcPts val="0"/>
                        </a:spcAft>
                        <a:buClr>
                          <a:srgbClr val="000000"/>
                        </a:buClr>
                        <a:buFont typeface="Arial"/>
                      </a:pPr>
                      <a:r>
                        <a:rPr lang="de-DE" sz="1000" b="1" i="0" u="none" strike="noStrike" cap="none" dirty="0">
                          <a:solidFill>
                            <a:schemeClr val="tx1"/>
                          </a:solidFill>
                          <a:effectLst/>
                          <a:latin typeface="+mn-lt"/>
                          <a:ea typeface="+mn-ea"/>
                          <a:cs typeface="+mn-cs"/>
                          <a:sym typeface="Arial"/>
                        </a:rPr>
                        <a:t>GNI</a:t>
                      </a:r>
                      <a:endParaRPr lang="en-GB" sz="1000" b="1" i="0" u="none" strike="noStrike" cap="none" dirty="0">
                        <a:solidFill>
                          <a:schemeClr val="tx1"/>
                        </a:solidFill>
                        <a:effectLst/>
                        <a:latin typeface="+mn-lt"/>
                        <a:ea typeface="+mn-ea"/>
                        <a:cs typeface="+mn-cs"/>
                        <a:sym typeface="Arial"/>
                      </a:endParaRPr>
                    </a:p>
                  </a:txBody>
                  <a:tcPr anchor="ctr">
                    <a:solidFill>
                      <a:schemeClr val="accent5">
                        <a:lumMod val="60000"/>
                        <a:lumOff val="40000"/>
                      </a:schemeClr>
                    </a:solidFill>
                  </a:tcPr>
                </a:tc>
                <a:extLst>
                  <a:ext uri="{0D108BD9-81ED-4DB2-BD59-A6C34878D82A}">
                    <a16:rowId xmlns:a16="http://schemas.microsoft.com/office/drawing/2014/main" val="1327902793"/>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a:solidFill>
                            <a:schemeClr val="tx1"/>
                          </a:solidFill>
                          <a:effectLst/>
                          <a:latin typeface="+mn-lt"/>
                          <a:ea typeface="+mn-ea"/>
                          <a:cs typeface="+mn-cs"/>
                          <a:sym typeface="Arial"/>
                        </a:rPr>
                        <a:t>CO2_emissions</a:t>
                      </a:r>
                    </a:p>
                  </a:txBody>
                  <a:tcPr anchor="ctr">
                    <a:solidFill>
                      <a:schemeClr val="accent5">
                        <a:lumMod val="20000"/>
                        <a:lumOff val="80000"/>
                      </a:schemeClr>
                    </a:solidFill>
                  </a:tcPr>
                </a:tc>
                <a:tc>
                  <a:txBody>
                    <a:bodyPr/>
                    <a:lstStyle/>
                    <a:p>
                      <a:pPr algn="r" fontAlgn="ctr"/>
                      <a:r>
                        <a:rPr lang="en-GB" sz="1000" dirty="0">
                          <a:effectLst/>
                        </a:rPr>
                        <a:t>1.000000</a:t>
                      </a:r>
                    </a:p>
                  </a:txBody>
                  <a:tcPr anchor="ctr"/>
                </a:tc>
                <a:tc>
                  <a:txBody>
                    <a:bodyPr/>
                    <a:lstStyle/>
                    <a:p>
                      <a:pPr algn="r" fontAlgn="ctr"/>
                      <a:r>
                        <a:rPr lang="en-GB" sz="1000" b="0" i="0" u="none" strike="noStrike" cap="none" dirty="0">
                          <a:solidFill>
                            <a:schemeClr val="tx1"/>
                          </a:solidFill>
                          <a:effectLst/>
                          <a:latin typeface="+mn-lt"/>
                          <a:ea typeface="+mn-ea"/>
                          <a:cs typeface="+mn-cs"/>
                          <a:sym typeface="Arial"/>
                        </a:rPr>
                        <a:t>0.64927</a:t>
                      </a:r>
                    </a:p>
                  </a:txBody>
                  <a:tcPr anchor="ctr"/>
                </a:tc>
                <a:extLst>
                  <a:ext uri="{0D108BD9-81ED-4DB2-BD59-A6C34878D82A}">
                    <a16:rowId xmlns:a16="http://schemas.microsoft.com/office/drawing/2014/main" val="2892392711"/>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GNI</a:t>
                      </a:r>
                    </a:p>
                  </a:txBody>
                  <a:tcPr anchor="ctr">
                    <a:solidFill>
                      <a:schemeClr val="accent5">
                        <a:lumMod val="20000"/>
                        <a:lumOff val="80000"/>
                      </a:schemeClr>
                    </a:solidFill>
                  </a:tcPr>
                </a:tc>
                <a:tc>
                  <a:txBody>
                    <a:bodyPr/>
                    <a:lstStyle/>
                    <a:p>
                      <a:pPr marR="0" algn="r" rtl="0" fontAlgn="ctr">
                        <a:lnSpc>
                          <a:spcPct val="100000"/>
                        </a:lnSpc>
                        <a:spcBef>
                          <a:spcPts val="0"/>
                        </a:spcBef>
                        <a:spcAft>
                          <a:spcPts val="0"/>
                        </a:spcAft>
                        <a:buClr>
                          <a:srgbClr val="000000"/>
                        </a:buClr>
                        <a:buFont typeface="Arial"/>
                      </a:pPr>
                      <a:r>
                        <a:rPr lang="en-GB" sz="1000" b="0" i="0" u="none" strike="noStrike" cap="none" dirty="0">
                          <a:solidFill>
                            <a:schemeClr val="tx1"/>
                          </a:solidFill>
                          <a:effectLst/>
                          <a:latin typeface="+mn-lt"/>
                          <a:ea typeface="+mn-ea"/>
                          <a:cs typeface="+mn-cs"/>
                          <a:sym typeface="Arial"/>
                        </a:rPr>
                        <a:t>0.64927</a:t>
                      </a:r>
                    </a:p>
                  </a:txBody>
                  <a:tcPr anchor="ctr"/>
                </a:tc>
                <a:tc>
                  <a:txBody>
                    <a:bodyPr/>
                    <a:lstStyle/>
                    <a:p>
                      <a:pPr algn="r" fontAlgn="ctr"/>
                      <a:r>
                        <a:rPr lang="en-GB" sz="1000" dirty="0">
                          <a:effectLst/>
                        </a:rPr>
                        <a:t>1.00000</a:t>
                      </a:r>
                    </a:p>
                  </a:txBody>
                  <a:tcPr anchor="ctr"/>
                </a:tc>
                <a:extLst>
                  <a:ext uri="{0D108BD9-81ED-4DB2-BD59-A6C34878D82A}">
                    <a16:rowId xmlns:a16="http://schemas.microsoft.com/office/drawing/2014/main" val="208560715"/>
                  </a:ext>
                </a:extLst>
              </a:tr>
            </a:tbl>
          </a:graphicData>
        </a:graphic>
      </p:graphicFrame>
      <p:graphicFrame>
        <p:nvGraphicFramePr>
          <p:cNvPr id="11" name="Tabelle 10">
            <a:extLst>
              <a:ext uri="{FF2B5EF4-FFF2-40B4-BE49-F238E27FC236}">
                <a16:creationId xmlns:a16="http://schemas.microsoft.com/office/drawing/2014/main" id="{E26D0577-C90C-4D27-8F68-1AD047E12250}"/>
              </a:ext>
            </a:extLst>
          </p:cNvPr>
          <p:cNvGraphicFramePr>
            <a:graphicFrameLocks noGrp="1"/>
          </p:cNvGraphicFramePr>
          <p:nvPr>
            <p:extLst>
              <p:ext uri="{D42A27DB-BD31-4B8C-83A1-F6EECF244321}">
                <p14:modId xmlns:p14="http://schemas.microsoft.com/office/powerpoint/2010/main" val="1136512075"/>
              </p:ext>
            </p:extLst>
          </p:nvPr>
        </p:nvGraphicFramePr>
        <p:xfrm>
          <a:off x="5170239" y="3557970"/>
          <a:ext cx="3520095" cy="883920"/>
        </p:xfrm>
        <a:graphic>
          <a:graphicData uri="http://schemas.openxmlformats.org/drawingml/2006/table">
            <a:tbl>
              <a:tblPr firstRow="1" bandRow="1"/>
              <a:tblGrid>
                <a:gridCol w="1173365">
                  <a:extLst>
                    <a:ext uri="{9D8B030D-6E8A-4147-A177-3AD203B41FA5}">
                      <a16:colId xmlns:a16="http://schemas.microsoft.com/office/drawing/2014/main" val="2658994397"/>
                    </a:ext>
                  </a:extLst>
                </a:gridCol>
                <a:gridCol w="1173365">
                  <a:extLst>
                    <a:ext uri="{9D8B030D-6E8A-4147-A177-3AD203B41FA5}">
                      <a16:colId xmlns:a16="http://schemas.microsoft.com/office/drawing/2014/main" val="2703375334"/>
                    </a:ext>
                  </a:extLst>
                </a:gridCol>
                <a:gridCol w="1173365">
                  <a:extLst>
                    <a:ext uri="{9D8B030D-6E8A-4147-A177-3AD203B41FA5}">
                      <a16:colId xmlns:a16="http://schemas.microsoft.com/office/drawing/2014/main" val="392601628"/>
                    </a:ext>
                  </a:extLst>
                </a:gridCol>
              </a:tblGrid>
              <a:tr h="184024">
                <a:tc>
                  <a:txBody>
                    <a:bodyPr/>
                    <a:lstStyle/>
                    <a:p>
                      <a:pPr algn="r" fontAlgn="ctr"/>
                      <a:br>
                        <a:rPr lang="en-GB" sz="1000" dirty="0">
                          <a:effectLst/>
                        </a:rPr>
                      </a:br>
                      <a:endParaRPr lang="en-GB" sz="1000" b="1" dirty="0">
                        <a:effectLst/>
                      </a:endParaRPr>
                    </a:p>
                  </a:txBody>
                  <a:tcPr anchor="ctr">
                    <a:solidFill>
                      <a:srgbClr val="7030A0"/>
                    </a:solidFill>
                  </a:tcPr>
                </a:tc>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CO2_emissions</a:t>
                      </a:r>
                    </a:p>
                  </a:txBody>
                  <a:tcPr anchor="ctr">
                    <a:solidFill>
                      <a:srgbClr val="7030A0"/>
                    </a:solidFill>
                  </a:tcPr>
                </a:tc>
                <a:tc>
                  <a:txBody>
                    <a:bodyPr/>
                    <a:lstStyle/>
                    <a:p>
                      <a:pPr marR="0" algn="r" rtl="0" fontAlgn="ctr">
                        <a:lnSpc>
                          <a:spcPct val="100000"/>
                        </a:lnSpc>
                        <a:spcBef>
                          <a:spcPts val="0"/>
                        </a:spcBef>
                        <a:spcAft>
                          <a:spcPts val="0"/>
                        </a:spcAft>
                        <a:buClr>
                          <a:srgbClr val="000000"/>
                        </a:buClr>
                        <a:buFont typeface="Arial"/>
                      </a:pPr>
                      <a:r>
                        <a:rPr lang="de-DE" sz="1000" b="1" i="0" u="none" strike="noStrike" cap="none" dirty="0">
                          <a:solidFill>
                            <a:schemeClr val="tx1"/>
                          </a:solidFill>
                          <a:effectLst/>
                          <a:latin typeface="+mn-lt"/>
                          <a:ea typeface="+mn-ea"/>
                          <a:cs typeface="+mn-cs"/>
                          <a:sym typeface="Arial"/>
                        </a:rPr>
                        <a:t>GNI</a:t>
                      </a:r>
                      <a:endParaRPr lang="en-GB" sz="1000" b="1" i="0" u="none" strike="noStrike" cap="none" dirty="0">
                        <a:solidFill>
                          <a:schemeClr val="tx1"/>
                        </a:solidFill>
                        <a:effectLst/>
                        <a:latin typeface="+mn-lt"/>
                        <a:ea typeface="+mn-ea"/>
                        <a:cs typeface="+mn-cs"/>
                        <a:sym typeface="Arial"/>
                      </a:endParaRPr>
                    </a:p>
                  </a:txBody>
                  <a:tcPr anchor="ctr">
                    <a:solidFill>
                      <a:srgbClr val="7030A0"/>
                    </a:solidFill>
                  </a:tcPr>
                </a:tc>
                <a:extLst>
                  <a:ext uri="{0D108BD9-81ED-4DB2-BD59-A6C34878D82A}">
                    <a16:rowId xmlns:a16="http://schemas.microsoft.com/office/drawing/2014/main" val="1327902793"/>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a:solidFill>
                            <a:schemeClr val="tx1"/>
                          </a:solidFill>
                          <a:effectLst/>
                          <a:latin typeface="+mn-lt"/>
                          <a:ea typeface="+mn-ea"/>
                          <a:cs typeface="+mn-cs"/>
                          <a:sym typeface="Arial"/>
                        </a:rPr>
                        <a:t>CO2_emissions</a:t>
                      </a:r>
                    </a:p>
                  </a:txBody>
                  <a:tcPr anchor="ctr">
                    <a:solidFill>
                      <a:srgbClr val="9966FF">
                        <a:alpha val="23137"/>
                      </a:srgbClr>
                    </a:solidFill>
                  </a:tcPr>
                </a:tc>
                <a:tc>
                  <a:txBody>
                    <a:bodyPr/>
                    <a:lstStyle/>
                    <a:p>
                      <a:pPr algn="r" fontAlgn="ctr"/>
                      <a:r>
                        <a:rPr lang="en-GB" sz="1000" dirty="0">
                          <a:effectLst/>
                        </a:rPr>
                        <a:t>1.000000</a:t>
                      </a:r>
                    </a:p>
                  </a:txBody>
                  <a:tcPr anchor="ctr"/>
                </a:tc>
                <a:tc>
                  <a:txBody>
                    <a:bodyPr/>
                    <a:lstStyle/>
                    <a:p>
                      <a:pPr marR="0" algn="r" rtl="0" fontAlgn="ctr">
                        <a:lnSpc>
                          <a:spcPct val="100000"/>
                        </a:lnSpc>
                        <a:spcBef>
                          <a:spcPts val="0"/>
                        </a:spcBef>
                        <a:spcAft>
                          <a:spcPts val="0"/>
                        </a:spcAft>
                        <a:buClr>
                          <a:srgbClr val="000000"/>
                        </a:buClr>
                        <a:buFont typeface="Arial"/>
                      </a:pPr>
                      <a:r>
                        <a:rPr lang="en-GB" sz="1000" b="0" i="0" u="none" strike="noStrike" cap="none" dirty="0">
                          <a:solidFill>
                            <a:schemeClr val="tx1"/>
                          </a:solidFill>
                          <a:effectLst/>
                          <a:latin typeface="+mn-lt"/>
                          <a:ea typeface="+mn-ea"/>
                          <a:cs typeface="+mn-cs"/>
                          <a:sym typeface="Arial"/>
                        </a:rPr>
                        <a:t>0.545036</a:t>
                      </a:r>
                    </a:p>
                  </a:txBody>
                  <a:tcPr anchor="ctr"/>
                </a:tc>
                <a:extLst>
                  <a:ext uri="{0D108BD9-81ED-4DB2-BD59-A6C34878D82A}">
                    <a16:rowId xmlns:a16="http://schemas.microsoft.com/office/drawing/2014/main" val="2892392711"/>
                  </a:ext>
                </a:extLst>
              </a:tr>
              <a:tr h="206830">
                <a:tc>
                  <a:txBody>
                    <a:bodyPr/>
                    <a:lstStyle/>
                    <a:p>
                      <a:pPr marR="0" algn="r" rtl="0" fontAlgn="ctr">
                        <a:lnSpc>
                          <a:spcPct val="100000"/>
                        </a:lnSpc>
                        <a:spcBef>
                          <a:spcPts val="0"/>
                        </a:spcBef>
                        <a:spcAft>
                          <a:spcPts val="0"/>
                        </a:spcAft>
                        <a:buClr>
                          <a:srgbClr val="000000"/>
                        </a:buClr>
                        <a:buFont typeface="Arial"/>
                      </a:pPr>
                      <a:r>
                        <a:rPr lang="en-GB" sz="1000" b="1" i="0" u="none" strike="noStrike" cap="none" dirty="0">
                          <a:solidFill>
                            <a:schemeClr val="tx1"/>
                          </a:solidFill>
                          <a:effectLst/>
                          <a:latin typeface="+mn-lt"/>
                          <a:ea typeface="+mn-ea"/>
                          <a:cs typeface="+mn-cs"/>
                          <a:sym typeface="Arial"/>
                        </a:rPr>
                        <a:t>GNI</a:t>
                      </a:r>
                    </a:p>
                  </a:txBody>
                  <a:tcPr anchor="ctr">
                    <a:solidFill>
                      <a:srgbClr val="9966FF">
                        <a:alpha val="23137"/>
                      </a:srgbClr>
                    </a:solidFill>
                  </a:tcPr>
                </a:tc>
                <a:tc>
                  <a:txBody>
                    <a:bodyPr/>
                    <a:lstStyle/>
                    <a:p>
                      <a:pPr marR="0" algn="r" rtl="0" fontAlgn="ctr">
                        <a:lnSpc>
                          <a:spcPct val="100000"/>
                        </a:lnSpc>
                        <a:spcBef>
                          <a:spcPts val="0"/>
                        </a:spcBef>
                        <a:spcAft>
                          <a:spcPts val="0"/>
                        </a:spcAft>
                        <a:buClr>
                          <a:srgbClr val="000000"/>
                        </a:buClr>
                        <a:buFont typeface="Arial"/>
                      </a:pPr>
                      <a:r>
                        <a:rPr lang="en-GB" sz="1000" b="0" i="0" u="none" strike="noStrike" cap="none" dirty="0">
                          <a:solidFill>
                            <a:schemeClr val="tx1"/>
                          </a:solidFill>
                          <a:effectLst/>
                          <a:latin typeface="+mn-lt"/>
                          <a:ea typeface="+mn-ea"/>
                          <a:cs typeface="+mn-cs"/>
                          <a:sym typeface="Arial"/>
                        </a:rPr>
                        <a:t>0.545036</a:t>
                      </a:r>
                    </a:p>
                  </a:txBody>
                  <a:tcPr anchor="ctr"/>
                </a:tc>
                <a:tc>
                  <a:txBody>
                    <a:bodyPr/>
                    <a:lstStyle/>
                    <a:p>
                      <a:pPr algn="r" fontAlgn="ctr"/>
                      <a:r>
                        <a:rPr lang="en-GB" sz="1000" dirty="0">
                          <a:effectLst/>
                        </a:rPr>
                        <a:t>1.00000</a:t>
                      </a:r>
                    </a:p>
                  </a:txBody>
                  <a:tcPr anchor="ctr"/>
                </a:tc>
                <a:extLst>
                  <a:ext uri="{0D108BD9-81ED-4DB2-BD59-A6C34878D82A}">
                    <a16:rowId xmlns:a16="http://schemas.microsoft.com/office/drawing/2014/main" val="208560715"/>
                  </a:ext>
                </a:extLst>
              </a:tr>
            </a:tbl>
          </a:graphicData>
        </a:graphic>
      </p:graphicFrame>
      <p:sp>
        <p:nvSpPr>
          <p:cNvPr id="15" name="Google Shape;80;p17">
            <a:extLst>
              <a:ext uri="{FF2B5EF4-FFF2-40B4-BE49-F238E27FC236}">
                <a16:creationId xmlns:a16="http://schemas.microsoft.com/office/drawing/2014/main" id="{14014F3C-9000-4738-87C3-BED3DA34E461}"/>
              </a:ext>
            </a:extLst>
          </p:cNvPr>
          <p:cNvSpPr txBox="1">
            <a:spLocks noGrp="1"/>
          </p:cNvSpPr>
          <p:nvPr>
            <p:ph type="body" idx="1"/>
          </p:nvPr>
        </p:nvSpPr>
        <p:spPr>
          <a:xfrm>
            <a:off x="5905832" y="1017724"/>
            <a:ext cx="2190876" cy="340149"/>
          </a:xfrm>
          <a:prstGeom prst="rect">
            <a:avLst/>
          </a:prstGeom>
        </p:spPr>
        <p:txBody>
          <a:bodyPr spcFirstLastPara="1" wrap="square" lIns="91425" tIns="91425" rIns="91425" bIns="91425" anchor="b" anchorCtr="0">
            <a:noAutofit/>
          </a:bodyPr>
          <a:lstStyle/>
          <a:p>
            <a:pPr marL="114300" indent="0">
              <a:buNone/>
            </a:pPr>
            <a:r>
              <a:rPr lang="en-GB" sz="800" b="1" dirty="0"/>
              <a:t>Pearson correlation coefficient</a:t>
            </a:r>
          </a:p>
        </p:txBody>
      </p:sp>
      <p:sp>
        <p:nvSpPr>
          <p:cNvPr id="16" name="Google Shape;80;p17">
            <a:extLst>
              <a:ext uri="{FF2B5EF4-FFF2-40B4-BE49-F238E27FC236}">
                <a16:creationId xmlns:a16="http://schemas.microsoft.com/office/drawing/2014/main" id="{974D6CF7-528A-4677-B791-865535C850C2}"/>
              </a:ext>
            </a:extLst>
          </p:cNvPr>
          <p:cNvSpPr txBox="1">
            <a:spLocks/>
          </p:cNvSpPr>
          <p:nvPr/>
        </p:nvSpPr>
        <p:spPr>
          <a:xfrm>
            <a:off x="5905832" y="3066685"/>
            <a:ext cx="2190876" cy="3401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GB" sz="800" b="1" dirty="0"/>
              <a:t>Pearson correlation coefficient</a:t>
            </a:r>
          </a:p>
        </p:txBody>
      </p:sp>
    </p:spTree>
    <p:extLst>
      <p:ext uri="{BB962C8B-B14F-4D97-AF65-F5344CB8AC3E}">
        <p14:creationId xmlns:p14="http://schemas.microsoft.com/office/powerpoint/2010/main" val="425716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a:t>
            </a:r>
            <a:endParaRPr/>
          </a:p>
        </p:txBody>
      </p:sp>
      <p:sp>
        <p:nvSpPr>
          <p:cNvPr id="10" name="Google Shape;80;p17">
            <a:extLst>
              <a:ext uri="{FF2B5EF4-FFF2-40B4-BE49-F238E27FC236}">
                <a16:creationId xmlns:a16="http://schemas.microsoft.com/office/drawing/2014/main" id="{AC4140FB-C6E6-4FFD-87FE-9DA99B41D83B}"/>
              </a:ext>
            </a:extLst>
          </p:cNvPr>
          <p:cNvSpPr txBox="1">
            <a:spLocks noGrp="1"/>
          </p:cNvSpPr>
          <p:nvPr>
            <p:ph type="body" idx="1"/>
          </p:nvPr>
        </p:nvSpPr>
        <p:spPr>
          <a:xfrm>
            <a:off x="311700" y="1152475"/>
            <a:ext cx="7810324" cy="3116966"/>
          </a:xfrm>
          <a:prstGeom prst="rect">
            <a:avLst/>
          </a:prstGeom>
        </p:spPr>
        <p:txBody>
          <a:bodyPr spcFirstLastPara="1" wrap="square" lIns="91425" tIns="91425" rIns="91425" bIns="91425" anchor="t" anchorCtr="0">
            <a:noAutofit/>
          </a:bodyPr>
          <a:lstStyle/>
          <a:p>
            <a:pPr marL="285750" indent="-285750" algn="just">
              <a:spcBef>
                <a:spcPts val="1600"/>
              </a:spcBef>
            </a:pPr>
            <a:r>
              <a:rPr lang="de-DE" sz="1600" dirty="0"/>
              <a:t>1962: Pearson-</a:t>
            </a:r>
            <a:r>
              <a:rPr lang="de-DE" sz="1600" dirty="0" err="1"/>
              <a:t>Coefficient</a:t>
            </a:r>
            <a:r>
              <a:rPr lang="de-DE" sz="1600" dirty="0"/>
              <a:t> </a:t>
            </a:r>
            <a:r>
              <a:rPr lang="en-GB" sz="1600" dirty="0"/>
              <a:t>0.685654</a:t>
            </a:r>
          </a:p>
          <a:p>
            <a:pPr marL="285750" indent="-285750" algn="just">
              <a:spcBef>
                <a:spcPts val="1600"/>
              </a:spcBef>
            </a:pPr>
            <a:r>
              <a:rPr lang="en-GB" sz="1600" dirty="0"/>
              <a:t>1980: </a:t>
            </a:r>
            <a:r>
              <a:rPr lang="de-DE" sz="1600" dirty="0"/>
              <a:t>Pearson-</a:t>
            </a:r>
            <a:r>
              <a:rPr lang="de-DE" sz="1600" dirty="0" err="1"/>
              <a:t>Coefficient</a:t>
            </a:r>
            <a:r>
              <a:rPr lang="de-DE" sz="1600" dirty="0"/>
              <a:t> </a:t>
            </a:r>
            <a:r>
              <a:rPr lang="en-GB" sz="1600" dirty="0"/>
              <a:t>0.748708</a:t>
            </a:r>
          </a:p>
          <a:p>
            <a:pPr marL="285750" indent="-285750" algn="just">
              <a:spcBef>
                <a:spcPts val="1600"/>
              </a:spcBef>
            </a:pPr>
            <a:r>
              <a:rPr lang="en-GB" sz="1600" dirty="0"/>
              <a:t>2000: </a:t>
            </a:r>
            <a:r>
              <a:rPr lang="de-DE" sz="1600" dirty="0"/>
              <a:t>Pearson-</a:t>
            </a:r>
            <a:r>
              <a:rPr lang="de-DE" sz="1600" dirty="0" err="1"/>
              <a:t>Coefficient</a:t>
            </a:r>
            <a:r>
              <a:rPr lang="de-DE" sz="1600" dirty="0"/>
              <a:t> </a:t>
            </a:r>
            <a:r>
              <a:rPr lang="en-GB" sz="1600" dirty="0"/>
              <a:t>0.64927</a:t>
            </a:r>
          </a:p>
          <a:p>
            <a:pPr marL="285750" indent="-285750" algn="just">
              <a:spcBef>
                <a:spcPts val="1600"/>
              </a:spcBef>
            </a:pPr>
            <a:r>
              <a:rPr lang="en-GB" sz="1600" dirty="0"/>
              <a:t>2011: </a:t>
            </a:r>
            <a:r>
              <a:rPr lang="de-DE" sz="1600" dirty="0"/>
              <a:t>Pearson-</a:t>
            </a:r>
            <a:r>
              <a:rPr lang="de-DE" sz="1600" dirty="0" err="1"/>
              <a:t>Coefficient</a:t>
            </a:r>
            <a:r>
              <a:rPr lang="de-DE" sz="1600" dirty="0"/>
              <a:t> </a:t>
            </a:r>
            <a:r>
              <a:rPr lang="en-GB" sz="1600" dirty="0"/>
              <a:t>0.545036</a:t>
            </a:r>
          </a:p>
          <a:p>
            <a:pPr marL="285750" indent="-285750" algn="just">
              <a:spcBef>
                <a:spcPts val="1600"/>
              </a:spcBef>
              <a:buFont typeface="Wingdings" panose="05000000000000000000" pitchFamily="2" charset="2"/>
              <a:buChar char="Ø"/>
            </a:pPr>
            <a:r>
              <a:rPr lang="de-DE" sz="1600" dirty="0"/>
              <a:t> </a:t>
            </a:r>
            <a:r>
              <a:rPr lang="de-DE" sz="1600" dirty="0" err="1"/>
              <a:t>Since</a:t>
            </a:r>
            <a:r>
              <a:rPr lang="de-DE" sz="1600" dirty="0"/>
              <a:t> all Pearson-</a:t>
            </a:r>
            <a:r>
              <a:rPr lang="de-DE" sz="1600" dirty="0" err="1"/>
              <a:t>Coefficients</a:t>
            </a:r>
            <a:r>
              <a:rPr lang="de-DE" sz="1600" dirty="0"/>
              <a:t> </a:t>
            </a:r>
            <a:r>
              <a:rPr lang="de-DE" sz="1600" dirty="0" err="1"/>
              <a:t>lay</a:t>
            </a:r>
            <a:r>
              <a:rPr lang="de-DE" sz="1600" dirty="0"/>
              <a:t> </a:t>
            </a:r>
            <a:r>
              <a:rPr lang="de-DE" sz="1600" dirty="0" err="1"/>
              <a:t>between</a:t>
            </a:r>
            <a:r>
              <a:rPr lang="de-DE" sz="1600" dirty="0"/>
              <a:t> 0.54 and 0.75 </a:t>
            </a:r>
            <a:r>
              <a:rPr lang="de-DE" sz="1600" dirty="0" err="1"/>
              <a:t>the</a:t>
            </a:r>
            <a:r>
              <a:rPr lang="de-DE" sz="1600" dirty="0"/>
              <a:t> </a:t>
            </a:r>
            <a:r>
              <a:rPr lang="de-DE" sz="1600" dirty="0" err="1"/>
              <a:t>hypothesis</a:t>
            </a:r>
            <a:r>
              <a:rPr lang="de-DE" sz="1600" dirty="0"/>
              <a:t> </a:t>
            </a:r>
            <a:r>
              <a:rPr lang="de-DE" sz="1600" dirty="0" err="1"/>
              <a:t>of</a:t>
            </a:r>
            <a:r>
              <a:rPr lang="de-DE" sz="1600" dirty="0"/>
              <a:t> a linear </a:t>
            </a:r>
            <a:r>
              <a:rPr lang="de-DE" sz="1600" dirty="0" err="1"/>
              <a:t>relationship</a:t>
            </a:r>
            <a:r>
              <a:rPr lang="de-DE" sz="1600" dirty="0"/>
              <a:t> </a:t>
            </a:r>
            <a:r>
              <a:rPr lang="de-DE" sz="1600" dirty="0" err="1"/>
              <a:t>between</a:t>
            </a:r>
            <a:r>
              <a:rPr lang="de-DE" sz="1600" dirty="0"/>
              <a:t> CO2 </a:t>
            </a:r>
            <a:r>
              <a:rPr lang="de-DE" sz="1600" dirty="0" err="1"/>
              <a:t>emissions</a:t>
            </a:r>
            <a:r>
              <a:rPr lang="de-DE" sz="1600" dirty="0"/>
              <a:t> and GNI </a:t>
            </a:r>
            <a:r>
              <a:rPr lang="de-DE" sz="1600" dirty="0" err="1"/>
              <a:t>is</a:t>
            </a:r>
            <a:r>
              <a:rPr lang="de-DE" sz="1600" dirty="0"/>
              <a:t> </a:t>
            </a:r>
            <a:r>
              <a:rPr lang="de-DE" sz="1600" dirty="0" err="1"/>
              <a:t>supported</a:t>
            </a:r>
            <a:r>
              <a:rPr lang="de-DE" sz="1600" dirty="0"/>
              <a:t>. </a:t>
            </a:r>
            <a:endParaRPr sz="1600" dirty="0"/>
          </a:p>
        </p:txBody>
      </p:sp>
    </p:spTree>
    <p:extLst>
      <p:ext uri="{BB962C8B-B14F-4D97-AF65-F5344CB8AC3E}">
        <p14:creationId xmlns:p14="http://schemas.microsoft.com/office/powerpoint/2010/main" val="70976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a:t>
            </a:r>
            <a:endParaRPr dirty="0"/>
          </a:p>
        </p:txBody>
      </p:sp>
      <p:pic>
        <p:nvPicPr>
          <p:cNvPr id="3" name="Grafik 2">
            <a:extLst>
              <a:ext uri="{FF2B5EF4-FFF2-40B4-BE49-F238E27FC236}">
                <a16:creationId xmlns:a16="http://schemas.microsoft.com/office/drawing/2014/main" id="{402289D4-67C0-4CEB-BBB1-55BD050E47C2}"/>
              </a:ext>
            </a:extLst>
          </p:cNvPr>
          <p:cNvPicPr>
            <a:picLocks noChangeAspect="1"/>
          </p:cNvPicPr>
          <p:nvPr/>
        </p:nvPicPr>
        <p:blipFill>
          <a:blip r:embed="rId3"/>
          <a:stretch>
            <a:fillRect/>
          </a:stretch>
        </p:blipFill>
        <p:spPr>
          <a:xfrm>
            <a:off x="3504195" y="3130060"/>
            <a:ext cx="2135610" cy="2107182"/>
          </a:xfrm>
          <a:prstGeom prst="rect">
            <a:avLst/>
          </a:prstGeom>
        </p:spPr>
      </p:pic>
      <p:pic>
        <p:nvPicPr>
          <p:cNvPr id="6" name="Grafik 5">
            <a:extLst>
              <a:ext uri="{FF2B5EF4-FFF2-40B4-BE49-F238E27FC236}">
                <a16:creationId xmlns:a16="http://schemas.microsoft.com/office/drawing/2014/main" id="{37D85893-B9E3-434C-8658-CC7F3F0E9A9F}"/>
              </a:ext>
            </a:extLst>
          </p:cNvPr>
          <p:cNvPicPr>
            <a:picLocks noChangeAspect="1"/>
          </p:cNvPicPr>
          <p:nvPr/>
        </p:nvPicPr>
        <p:blipFill>
          <a:blip r:embed="rId4"/>
          <a:stretch>
            <a:fillRect/>
          </a:stretch>
        </p:blipFill>
        <p:spPr>
          <a:xfrm>
            <a:off x="306269" y="3130060"/>
            <a:ext cx="2517135" cy="2105305"/>
          </a:xfrm>
          <a:prstGeom prst="rect">
            <a:avLst/>
          </a:prstGeom>
        </p:spPr>
      </p:pic>
      <p:pic>
        <p:nvPicPr>
          <p:cNvPr id="10" name="Grafik 9">
            <a:extLst>
              <a:ext uri="{FF2B5EF4-FFF2-40B4-BE49-F238E27FC236}">
                <a16:creationId xmlns:a16="http://schemas.microsoft.com/office/drawing/2014/main" id="{D88C5421-828B-4369-8D47-746A37119C32}"/>
              </a:ext>
            </a:extLst>
          </p:cNvPr>
          <p:cNvPicPr>
            <a:picLocks noChangeAspect="1"/>
          </p:cNvPicPr>
          <p:nvPr/>
        </p:nvPicPr>
        <p:blipFill>
          <a:blip r:embed="rId5"/>
          <a:stretch>
            <a:fillRect/>
          </a:stretch>
        </p:blipFill>
        <p:spPr>
          <a:xfrm>
            <a:off x="6388330" y="1037170"/>
            <a:ext cx="2239732" cy="2104852"/>
          </a:xfrm>
          <a:prstGeom prst="rect">
            <a:avLst/>
          </a:prstGeom>
        </p:spPr>
      </p:pic>
      <p:pic>
        <p:nvPicPr>
          <p:cNvPr id="13" name="Grafik 12">
            <a:extLst>
              <a:ext uri="{FF2B5EF4-FFF2-40B4-BE49-F238E27FC236}">
                <a16:creationId xmlns:a16="http://schemas.microsoft.com/office/drawing/2014/main" id="{72B4D86A-CEC5-4B54-9F7A-D5AAD5BEE1AB}"/>
              </a:ext>
            </a:extLst>
          </p:cNvPr>
          <p:cNvPicPr>
            <a:picLocks noChangeAspect="1"/>
          </p:cNvPicPr>
          <p:nvPr/>
        </p:nvPicPr>
        <p:blipFill>
          <a:blip r:embed="rId6"/>
          <a:stretch>
            <a:fillRect/>
          </a:stretch>
        </p:blipFill>
        <p:spPr>
          <a:xfrm>
            <a:off x="3320432" y="1021594"/>
            <a:ext cx="2503136" cy="2108466"/>
          </a:xfrm>
          <a:prstGeom prst="rect">
            <a:avLst/>
          </a:prstGeom>
        </p:spPr>
      </p:pic>
      <p:pic>
        <p:nvPicPr>
          <p:cNvPr id="20" name="Grafik 19">
            <a:extLst>
              <a:ext uri="{FF2B5EF4-FFF2-40B4-BE49-F238E27FC236}">
                <a16:creationId xmlns:a16="http://schemas.microsoft.com/office/drawing/2014/main" id="{75D50FD3-DDBB-4B66-9A97-68D72B2107EE}"/>
              </a:ext>
            </a:extLst>
          </p:cNvPr>
          <p:cNvPicPr>
            <a:picLocks noChangeAspect="1"/>
          </p:cNvPicPr>
          <p:nvPr/>
        </p:nvPicPr>
        <p:blipFill>
          <a:blip r:embed="rId7"/>
          <a:stretch>
            <a:fillRect/>
          </a:stretch>
        </p:blipFill>
        <p:spPr>
          <a:xfrm>
            <a:off x="515938" y="1021594"/>
            <a:ext cx="2097799" cy="2108466"/>
          </a:xfrm>
          <a:prstGeom prst="rect">
            <a:avLst/>
          </a:prstGeom>
        </p:spPr>
      </p:pic>
      <p:pic>
        <p:nvPicPr>
          <p:cNvPr id="30" name="Grafik 29">
            <a:extLst>
              <a:ext uri="{FF2B5EF4-FFF2-40B4-BE49-F238E27FC236}">
                <a16:creationId xmlns:a16="http://schemas.microsoft.com/office/drawing/2014/main" id="{A34A562F-F287-4E4A-B4FE-607310255C1F}"/>
              </a:ext>
            </a:extLst>
          </p:cNvPr>
          <p:cNvPicPr>
            <a:picLocks noChangeAspect="1"/>
          </p:cNvPicPr>
          <p:nvPr/>
        </p:nvPicPr>
        <p:blipFill>
          <a:blip r:embed="rId8"/>
          <a:stretch>
            <a:fillRect/>
          </a:stretch>
        </p:blipFill>
        <p:spPr>
          <a:xfrm>
            <a:off x="6055327" y="3130060"/>
            <a:ext cx="2572735" cy="1676545"/>
          </a:xfrm>
          <a:prstGeom prst="rect">
            <a:avLst/>
          </a:prstGeom>
        </p:spPr>
      </p:pic>
    </p:spTree>
    <p:extLst>
      <p:ext uri="{BB962C8B-B14F-4D97-AF65-F5344CB8AC3E}">
        <p14:creationId xmlns:p14="http://schemas.microsoft.com/office/powerpoint/2010/main" val="10313960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Bildschirmpräsentation (16:9)</PresentationFormat>
  <Paragraphs>84</Paragraphs>
  <Slides>12</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Consolas</vt:lpstr>
      <vt:lpstr>Wingdings</vt:lpstr>
      <vt:lpstr>Simple Light</vt:lpstr>
      <vt:lpstr>The Relationship Between CO2 Emissions and GNI</vt:lpstr>
      <vt:lpstr>Dataset(s)</vt:lpstr>
      <vt:lpstr>Motivation</vt:lpstr>
      <vt:lpstr>Research Question(s)</vt:lpstr>
      <vt:lpstr>Findings</vt:lpstr>
      <vt:lpstr>Findings</vt:lpstr>
      <vt:lpstr>Findings</vt:lpstr>
      <vt:lpstr>Findings</vt:lpstr>
      <vt:lpstr>Findings</vt:lpstr>
      <vt:lpstr>Findings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the income level on CO2 emissions</dc:title>
  <dc:creator>Anna</dc:creator>
  <cp:lastModifiedBy>Xavier Thum</cp:lastModifiedBy>
  <cp:revision>62</cp:revision>
  <cp:lastPrinted>2020-11-02T13:49:09Z</cp:lastPrinted>
  <dcterms:modified xsi:type="dcterms:W3CDTF">2020-11-02T17:37:26Z</dcterms:modified>
</cp:coreProperties>
</file>