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4" r:id="rId6"/>
    <p:sldId id="269" r:id="rId7"/>
    <p:sldId id="272" r:id="rId8"/>
    <p:sldId id="273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533" autoAdjust="0"/>
  </p:normalViewPr>
  <p:slideViewPr>
    <p:cSldViewPr snapToGrid="0">
      <p:cViewPr varScale="1">
        <p:scale>
          <a:sx n="117" d="100"/>
          <a:sy n="117" d="100"/>
        </p:scale>
        <p:origin x="18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06D86-2B39-4EB5-BC1A-528B8485672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D7E4-AEBE-4F2D-81C5-E23D16144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8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5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9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38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C52D1-1A40-3439-79AF-DCDDF950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35" y="1142430"/>
            <a:ext cx="8363778" cy="18765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Дипломная работа</a:t>
            </a:r>
            <a:br>
              <a:rPr lang="ru-RU" dirty="0"/>
            </a:br>
            <a:r>
              <a:rPr lang="ru-RU" sz="3300" dirty="0"/>
              <a:t>по теме </a:t>
            </a:r>
            <a:r>
              <a:rPr lang="ru-RU" sz="3300" i="1" u="sng" dirty="0"/>
              <a:t>«Интеллектуальный помощник для работы с электронной библиотекой»</a:t>
            </a:r>
            <a:endParaRPr lang="ru-RU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63358-3C9D-8AE4-66B2-75CB5AB64D04}"/>
              </a:ext>
            </a:extLst>
          </p:cNvPr>
          <p:cNvSpPr txBox="1"/>
          <p:nvPr/>
        </p:nvSpPr>
        <p:spPr>
          <a:xfrm>
            <a:off x="4810539" y="3563180"/>
            <a:ext cx="3995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ЦИСТбв-51</a:t>
            </a:r>
          </a:p>
          <a:p>
            <a:pPr algn="r"/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Нгуен Хыу Ан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1366E-D12D-8FA2-7687-F4049DD2EC72}"/>
              </a:ext>
            </a:extLst>
          </p:cNvPr>
          <p:cNvSpPr txBox="1"/>
          <p:nvPr/>
        </p:nvSpPr>
        <p:spPr>
          <a:xfrm>
            <a:off x="4770782" y="4557472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Кандаулов В. М.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4B6FC-9AA1-371B-6B3C-18F4060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4715691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Определение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EBD5D-EB10-0504-FCF5-BED349E1A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534" y="2280353"/>
            <a:ext cx="4715691" cy="3263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500" dirty="0"/>
              <a:t>Проверка</a:t>
            </a:r>
            <a:r>
              <a:rPr lang="en-US" sz="1500" dirty="0"/>
              <a:t> </a:t>
            </a:r>
            <a:r>
              <a:rPr lang="ru-RU" sz="1500" dirty="0"/>
              <a:t>выделенного текста</a:t>
            </a:r>
            <a:r>
              <a:rPr lang="en-US" sz="1500" dirty="0"/>
              <a:t>,</a:t>
            </a:r>
            <a:r>
              <a:rPr lang="ru-RU" sz="1500" dirty="0"/>
              <a:t> что выбрано именно слово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500" dirty="0"/>
              <a:t>Отправка запроса на сервер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создаёт </a:t>
            </a:r>
            <a:r>
              <a:rPr lang="ru-RU" sz="1500" dirty="0" err="1"/>
              <a:t>промпт</a:t>
            </a:r>
            <a:r>
              <a:rPr lang="ru-RU" sz="1500" dirty="0"/>
              <a:t>-строку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передаёт её </a:t>
            </a:r>
            <a:r>
              <a:rPr lang="en-US" sz="1500" dirty="0"/>
              <a:t>API</a:t>
            </a:r>
            <a:r>
              <a:rPr lang="ru-RU" sz="1500" dirty="0"/>
              <a:t> и</a:t>
            </a:r>
            <a:r>
              <a:rPr lang="en-US" sz="1500" dirty="0"/>
              <a:t> </a:t>
            </a:r>
            <a:r>
              <a:rPr lang="ru-RU" sz="1500" dirty="0"/>
              <a:t>получает сообщение</a:t>
            </a:r>
            <a:r>
              <a:rPr lang="en-US" sz="1500" dirty="0"/>
              <a:t>.</a:t>
            </a:r>
            <a:endParaRPr lang="ru-RU" sz="1500" dirty="0"/>
          </a:p>
          <a:p>
            <a:pPr>
              <a:lnSpc>
                <a:spcPct val="150000"/>
              </a:lnSpc>
            </a:pPr>
            <a:r>
              <a:rPr lang="ru-RU" sz="1500" dirty="0"/>
              <a:t>Сервер обрабатывает в сообщений </a:t>
            </a:r>
            <a:r>
              <a:rPr lang="en-US" sz="1500" dirty="0"/>
              <a:t>JSON</a:t>
            </a:r>
            <a:r>
              <a:rPr lang="ru-RU" sz="1500" dirty="0"/>
              <a:t> текст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500" dirty="0"/>
              <a:t>Формирует ответ и передаёт её клиенту</a:t>
            </a:r>
            <a:r>
              <a:rPr lang="en-US" sz="1500" dirty="0"/>
              <a:t>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3B21CB-CB3E-A934-9A57-2A99D064F3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23" y="2280355"/>
            <a:ext cx="2543396" cy="305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43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9AD1-617D-A268-E87D-92ECC47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4118719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Трекинг</a:t>
            </a:r>
            <a:r>
              <a:rPr lang="ru-RU" sz="2800" b="1" i="1" u="sng" dirty="0"/>
              <a:t> </a:t>
            </a:r>
            <a:r>
              <a:rPr lang="ru-RU" sz="2800" b="1" u="sng" dirty="0"/>
              <a:t>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40D4C-2D1B-CF94-83FC-2F885B58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456" y="2424496"/>
            <a:ext cx="4494973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Подсчёт времени происходит на стороне клиента.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Итоговое время проведенное за книгой отправляется на сервер.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Проведенное время выводится на странице списка книг.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37D927-5EBB-77F0-A902-F21E0044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4"/>
          <a:stretch/>
        </p:blipFill>
        <p:spPr>
          <a:xfrm>
            <a:off x="5354139" y="1852206"/>
            <a:ext cx="2121081" cy="3153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3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DAACD-DC52-B3AC-6AFE-0218AE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283"/>
            <a:ext cx="7920000" cy="715100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Цель</a:t>
            </a:r>
            <a:r>
              <a:rPr lang="en-US" b="1" u="sng" dirty="0"/>
              <a:t> </a:t>
            </a:r>
            <a:r>
              <a:rPr lang="ru-RU" sz="2800" b="1" u="sng" dirty="0"/>
              <a:t>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7BBB-0966-410D-4B86-B5DD44F6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48747"/>
            <a:ext cx="7886700" cy="10286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электронной библиотеки с трекингом времени, словарём и знакомство с работой моделями нейронных сетей.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E2F264-6A31-3BAA-049B-EAE2CFACFB04}"/>
              </a:ext>
            </a:extLst>
          </p:cNvPr>
          <p:cNvSpPr txBox="1">
            <a:spLocks/>
          </p:cNvSpPr>
          <p:nvPr/>
        </p:nvSpPr>
        <p:spPr>
          <a:xfrm>
            <a:off x="393300" y="2915573"/>
            <a:ext cx="7886700" cy="6485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spc="-50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1AF610F-0BE1-CB03-E4B1-CB2FBF832325}"/>
              </a:ext>
            </a:extLst>
          </p:cNvPr>
          <p:cNvSpPr txBox="1">
            <a:spLocks/>
          </p:cNvSpPr>
          <p:nvPr/>
        </p:nvSpPr>
        <p:spPr>
          <a:xfrm>
            <a:off x="426600" y="3548252"/>
            <a:ext cx="7886700" cy="28487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библиотеки.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краткого пересказа текста.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словаря.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трекинга времени.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перевода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7444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373-B6DA-A24A-489E-6D51D92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2084-EC69-4059-C0D9-625BBE8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303962"/>
            <a:ext cx="7290499" cy="35743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списка книг;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документа;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документа;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текста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проведенного времени за документом.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1747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DC29-D324-63F0-5ED6-FED1DEE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Таблица результатов сравнительного анализа аналогов и системы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29435E-69A0-C4EE-1BE2-8C8AFF4C6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424720"/>
              </p:ext>
            </p:extLst>
          </p:nvPr>
        </p:nvGraphicFramePr>
        <p:xfrm>
          <a:off x="360000" y="2353865"/>
          <a:ext cx="7649935" cy="36059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4632">
                  <a:extLst>
                    <a:ext uri="{9D8B030D-6E8A-4147-A177-3AD203B41FA5}">
                      <a16:colId xmlns:a16="http://schemas.microsoft.com/office/drawing/2014/main" val="3099076855"/>
                    </a:ext>
                  </a:extLst>
                </a:gridCol>
                <a:gridCol w="1331961">
                  <a:extLst>
                    <a:ext uri="{9D8B030D-6E8A-4147-A177-3AD203B41FA5}">
                      <a16:colId xmlns:a16="http://schemas.microsoft.com/office/drawing/2014/main" val="3257189038"/>
                    </a:ext>
                  </a:extLst>
                </a:gridCol>
                <a:gridCol w="1141681">
                  <a:extLst>
                    <a:ext uri="{9D8B030D-6E8A-4147-A177-3AD203B41FA5}">
                      <a16:colId xmlns:a16="http://schemas.microsoft.com/office/drawing/2014/main" val="1922142929"/>
                    </a:ext>
                  </a:extLst>
                </a:gridCol>
                <a:gridCol w="1141681">
                  <a:extLst>
                    <a:ext uri="{9D8B030D-6E8A-4147-A177-3AD203B41FA5}">
                      <a16:colId xmlns:a16="http://schemas.microsoft.com/office/drawing/2014/main" val="4253517692"/>
                    </a:ext>
                  </a:extLst>
                </a:gridCol>
                <a:gridCol w="1789980">
                  <a:extLst>
                    <a:ext uri="{9D8B030D-6E8A-4147-A177-3AD203B41FA5}">
                      <a16:colId xmlns:a16="http://schemas.microsoft.com/office/drawing/2014/main" val="3084115942"/>
                    </a:ext>
                  </a:extLst>
                </a:gridCol>
              </a:tblGrid>
              <a:tr h="690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программного продукта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Calibre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Kavita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Koodo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 программный продукт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48606306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Многопользовательская система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29556747"/>
                  </a:ext>
                </a:extLst>
              </a:tr>
              <a:tr h="323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Веб-интерфейс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67977833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Настольное приложение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88003479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Трекинг проведенного времени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12398990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Краткий пересказ выделенного текста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31758304"/>
                  </a:ext>
                </a:extLst>
              </a:tr>
              <a:tr h="323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словарь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23356932"/>
                  </a:ext>
                </a:extLst>
              </a:tr>
              <a:tr h="45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Лицензия исходного кода программы</a:t>
                      </a:r>
                      <a:endParaRPr lang="ru-RU" sz="1200" b="1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GPL 3.0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GPL 3.0</a:t>
                      </a:r>
                      <a:endParaRPr lang="ru-RU" sz="1200" kern="15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AGPL 3.0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</a:t>
                      </a:r>
                      <a:endParaRPr lang="ru-RU" sz="1200" kern="15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73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D51E-9495-08B0-A76E-B6BF8D85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/>
          <a:lstStyle/>
          <a:p>
            <a:r>
              <a:rPr lang="ru-RU" sz="2800" b="1" u="sng" dirty="0"/>
              <a:t>Выбранные</a:t>
            </a:r>
            <a:r>
              <a:rPr lang="ru-RU" b="1" u="sng" dirty="0"/>
              <a:t> </a:t>
            </a:r>
            <a:r>
              <a:rPr lang="ru-RU" sz="2800" b="1" u="sng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1F861-6AA5-1100-C112-01187297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287632"/>
            <a:ext cx="6446520" cy="32635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язык программирования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(клиентская часть)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сервисы для работы 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обученными моделями НС от Яндекса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86622-3E97-C847-B998-85CBEC00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Основные разделы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87627-B4E9-0DB2-6AC8-325662C7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424496"/>
            <a:ext cx="7269479" cy="3263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из ч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етырёх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разделов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списка книг.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недавно открытых книг.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просмотра документа.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коллекции книг.</a:t>
            </a:r>
          </a:p>
        </p:txBody>
      </p:sp>
    </p:spTree>
    <p:extLst>
      <p:ext uri="{BB962C8B-B14F-4D97-AF65-F5344CB8AC3E}">
        <p14:creationId xmlns:p14="http://schemas.microsoft.com/office/powerpoint/2010/main" val="20692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A089-67C8-6737-768B-5D7EBF7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/>
          <a:lstStyle/>
          <a:p>
            <a:r>
              <a:rPr lang="ru-RU" sz="2800" b="1" u="sng" dirty="0"/>
              <a:t>Страница списка книг</a:t>
            </a:r>
            <a:r>
              <a:rPr lang="en-US" sz="2800" b="1" u="sng" dirty="0"/>
              <a:t> </a:t>
            </a:r>
            <a:r>
              <a:rPr lang="ru-RU" sz="2800" b="1" u="sng" dirty="0"/>
              <a:t>и недавно открытых книг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3F33EDB-69C4-65B4-316C-F4BDC07CC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61" y="2344034"/>
            <a:ext cx="4527329" cy="1898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9E25AE-65A3-D648-CA03-B0620ACD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36" y="2796713"/>
            <a:ext cx="5049078" cy="2116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Объект 6">
            <a:extLst>
              <a:ext uri="{FF2B5EF4-FFF2-40B4-BE49-F238E27FC236}">
                <a16:creationId xmlns:a16="http://schemas.microsoft.com/office/drawing/2014/main" id="{2D05F3FB-F0BD-4926-F187-4CF023AE4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6" y="4129500"/>
            <a:ext cx="5276623" cy="2212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A089-67C8-6737-768B-5D7EBF7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7269480" cy="994172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Страница просмотра документа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332726-7FC6-DA2C-D2E5-16F2521C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" y="2291859"/>
            <a:ext cx="6065522" cy="2543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5735AF-25F2-088B-85AE-8DD117302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04" y="4274773"/>
            <a:ext cx="3446444" cy="1120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10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277648-A197-6531-0425-FA34692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170000"/>
            <a:ext cx="4314008" cy="994172"/>
          </a:xfrm>
        </p:spPr>
        <p:txBody>
          <a:bodyPr>
            <a:normAutofit/>
          </a:bodyPr>
          <a:lstStyle/>
          <a:p>
            <a:r>
              <a:rPr lang="ru-RU" sz="2700" b="1" u="sng" dirty="0"/>
              <a:t>Обобщение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E20B52-975D-25F3-3BC2-29E51C3A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272937"/>
            <a:ext cx="4634048" cy="3964577"/>
          </a:xfrm>
        </p:spPr>
        <p:txBody>
          <a:bodyPr>
            <a:normAutofit lnSpcReduction="10000"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и обработка выделенного пользователем текста.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серверу текста.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формирует запрос.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обработка ответа сервером.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клиенту результата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60442F5-D4C6-20AC-D7F6-578977108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83" y="1892606"/>
            <a:ext cx="2482298" cy="2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737559-F0E6-9995-AA97-21BC0D89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23" y="3827419"/>
            <a:ext cx="3211482" cy="1952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2679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342</Words>
  <Application>Microsoft Office PowerPoint</Application>
  <PresentationFormat>Экран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 2</vt:lpstr>
      <vt:lpstr>Вид</vt:lpstr>
      <vt:lpstr>Дипломная работа по теме «Интеллектуальный помощник для работы с электронной библиотекой»</vt:lpstr>
      <vt:lpstr>Цель работы</vt:lpstr>
      <vt:lpstr>Функции системы</vt:lpstr>
      <vt:lpstr>Таблица результатов сравнительного анализа аналогов и системы</vt:lpstr>
      <vt:lpstr>Выбранные технологии</vt:lpstr>
      <vt:lpstr>Основные разделы</vt:lpstr>
      <vt:lpstr>Страница списка книг и недавно открытых книг</vt:lpstr>
      <vt:lpstr>Страница просмотра документа</vt:lpstr>
      <vt:lpstr>Обобщение текста</vt:lpstr>
      <vt:lpstr>Определение слова</vt:lpstr>
      <vt:lpstr>Трекинг времени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106</cp:revision>
  <dcterms:created xsi:type="dcterms:W3CDTF">2024-06-05T12:48:32Z</dcterms:created>
  <dcterms:modified xsi:type="dcterms:W3CDTF">2024-06-18T16:48:23Z</dcterms:modified>
</cp:coreProperties>
</file>