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6"/>
  </p:notesMasterIdLst>
  <p:sldIdLst>
    <p:sldId id="256" r:id="rId2"/>
    <p:sldId id="257" r:id="rId3"/>
    <p:sldId id="260" r:id="rId4"/>
    <p:sldId id="262" r:id="rId5"/>
    <p:sldId id="264" r:id="rId6"/>
    <p:sldId id="269" r:id="rId7"/>
    <p:sldId id="270" r:id="rId8"/>
    <p:sldId id="271" r:id="rId9"/>
    <p:sldId id="272" r:id="rId10"/>
    <p:sldId id="273" r:id="rId11"/>
    <p:sldId id="267" r:id="rId12"/>
    <p:sldId id="265" r:id="rId13"/>
    <p:sldId id="266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6533" autoAdjust="0"/>
  </p:normalViewPr>
  <p:slideViewPr>
    <p:cSldViewPr snapToGrid="0">
      <p:cViewPr varScale="1">
        <p:scale>
          <a:sx n="117" d="100"/>
          <a:sy n="117" d="100"/>
        </p:scale>
        <p:origin x="180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06D86-2B39-4EB5-BC1A-528B84856720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DD7E4-AEBE-4F2D-81C5-E23D16144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011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24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DD7E4-AEBE-4F2D-81C5-E23D161449A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171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DD7E4-AEBE-4F2D-81C5-E23D161449A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467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DD7E4-AEBE-4F2D-81C5-E23D161449A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038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DD7E4-AEBE-4F2D-81C5-E23D161449A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382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B93E592B-316F-437C-9AE0-9B59089EEBBB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531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592B-316F-437C-9AE0-9B59089EEBBB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75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592B-316F-437C-9AE0-9B59089EEBBB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59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592B-316F-437C-9AE0-9B59089EEBBB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06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592B-316F-437C-9AE0-9B59089EEBBB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738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592B-316F-437C-9AE0-9B59089EEBBB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81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592B-316F-437C-9AE0-9B59089EEBBB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04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592B-316F-437C-9AE0-9B59089EEBBB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13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592B-316F-437C-9AE0-9B59089EEBBB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91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592B-316F-437C-9AE0-9B59089EEBBB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50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592B-316F-437C-9AE0-9B59089EEBBB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52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93E592B-316F-437C-9AE0-9B59089EEBBB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6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C52D1-1A40-3439-79AF-DCDDF9503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535" y="1142430"/>
            <a:ext cx="8363778" cy="1876581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Дипломная работа</a:t>
            </a:r>
            <a:br>
              <a:rPr lang="ru-RU" dirty="0"/>
            </a:br>
            <a:r>
              <a:rPr lang="ru-RU" sz="3300" dirty="0"/>
              <a:t>по теме </a:t>
            </a:r>
            <a:r>
              <a:rPr lang="ru-RU" sz="3300" i="1" u="sng" dirty="0"/>
              <a:t>«Интеллектуальный помощник для работы с электронной библиотекой»</a:t>
            </a:r>
            <a:endParaRPr lang="ru-RU" i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63358-3C9D-8AE4-66B2-75CB5AB64D04}"/>
              </a:ext>
            </a:extLst>
          </p:cNvPr>
          <p:cNvSpPr txBox="1"/>
          <p:nvPr/>
        </p:nvSpPr>
        <p:spPr>
          <a:xfrm>
            <a:off x="4810539" y="3563180"/>
            <a:ext cx="3995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ЦИСТбв-51</a:t>
            </a:r>
          </a:p>
          <a:p>
            <a:pPr algn="r"/>
            <a:r>
              <a:rPr lang="ru-RU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Нгуен Хыу Ан</a:t>
            </a:r>
            <a:endParaRPr lang="en-US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1366E-D12D-8FA2-7687-F4049DD2EC72}"/>
              </a:ext>
            </a:extLst>
          </p:cNvPr>
          <p:cNvSpPr txBox="1"/>
          <p:nvPr/>
        </p:nvSpPr>
        <p:spPr>
          <a:xfrm>
            <a:off x="4770782" y="4557472"/>
            <a:ext cx="3995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Кандаулов В. М.</a:t>
            </a:r>
            <a:endParaRPr lang="en-US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5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A089-67C8-6737-768B-5D7EBF7B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22" y="1190353"/>
            <a:ext cx="7269480" cy="994172"/>
          </a:xfrm>
        </p:spPr>
        <p:txBody>
          <a:bodyPr>
            <a:normAutofit fontScale="90000"/>
          </a:bodyPr>
          <a:lstStyle/>
          <a:p>
            <a:r>
              <a:rPr lang="ru-RU" b="1" u="sng" dirty="0"/>
              <a:t>Страница просмотра документа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F332726-7FC6-DA2C-D2E5-16F2521C9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22" y="2291859"/>
            <a:ext cx="6065522" cy="25430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45735AF-25F2-088B-85AE-8DD117302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404" y="4274773"/>
            <a:ext cx="3446444" cy="11202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1106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6277648-A197-6531-0425-FA34692E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35" y="1180079"/>
            <a:ext cx="7804703" cy="994172"/>
          </a:xfrm>
        </p:spPr>
        <p:txBody>
          <a:bodyPr>
            <a:normAutofit/>
          </a:bodyPr>
          <a:lstStyle/>
          <a:p>
            <a:r>
              <a:rPr lang="ru-RU" sz="2700" b="1" u="sng" dirty="0"/>
              <a:t>Обобщение текста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60442F5-D4C6-20AC-D7F6-5789771089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35" y="2255879"/>
            <a:ext cx="2482298" cy="2000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9737559-F0E6-9995-AA97-21BC0D895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993" y="2710036"/>
            <a:ext cx="4880600" cy="29678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4058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6277648-A197-6531-0425-FA34692E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33" y="348955"/>
            <a:ext cx="4314008" cy="994172"/>
          </a:xfrm>
        </p:spPr>
        <p:txBody>
          <a:bodyPr>
            <a:normAutofit/>
          </a:bodyPr>
          <a:lstStyle/>
          <a:p>
            <a:r>
              <a:rPr lang="ru-RU" sz="2700" b="1" u="sng" dirty="0"/>
              <a:t>Обобщение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E20B52-975D-25F3-3BC2-29E51C3A9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9431" y="1456509"/>
            <a:ext cx="4359729" cy="400897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представляет собой следующее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Выборка и обработка выделенного пользователем текста.</a:t>
            </a:r>
          </a:p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серверу текста.</a:t>
            </a:r>
          </a:p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 формирует запрос.</a:t>
            </a:r>
          </a:p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запроса 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и обработка ответа сервером.</a:t>
            </a:r>
          </a:p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клиенту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75196021-CC2A-B5A2-0DE7-DB2E2EA67E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131" y="348955"/>
            <a:ext cx="1658486" cy="5497204"/>
          </a:xfrm>
        </p:spPr>
      </p:pic>
    </p:spTree>
    <p:extLst>
      <p:ext uri="{BB962C8B-B14F-4D97-AF65-F5344CB8AC3E}">
        <p14:creationId xmlns:p14="http://schemas.microsoft.com/office/powerpoint/2010/main" val="3592267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64B6FC-9AA1-371B-6B3C-18F406082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34" y="1184979"/>
            <a:ext cx="4715691" cy="994172"/>
          </a:xfrm>
        </p:spPr>
        <p:txBody>
          <a:bodyPr>
            <a:normAutofit fontScale="90000"/>
          </a:bodyPr>
          <a:lstStyle/>
          <a:p>
            <a:r>
              <a:rPr lang="ru-RU" b="1" u="sng" dirty="0"/>
              <a:t>Определение слова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DEBD5D-EB10-0504-FCF5-BED349E1A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4534" y="2280353"/>
            <a:ext cx="4715691" cy="326350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ru-RU" sz="1500" dirty="0"/>
              <a:t>Проверка</a:t>
            </a:r>
            <a:r>
              <a:rPr lang="en-US" sz="1500" dirty="0"/>
              <a:t> </a:t>
            </a:r>
            <a:r>
              <a:rPr lang="ru-RU" sz="1500" dirty="0"/>
              <a:t>выделенного текста</a:t>
            </a:r>
            <a:r>
              <a:rPr lang="en-US" sz="1500" dirty="0"/>
              <a:t>,</a:t>
            </a:r>
            <a:r>
              <a:rPr lang="ru-RU" sz="1500" dirty="0"/>
              <a:t> что выбрано именно слово</a:t>
            </a:r>
            <a:r>
              <a:rPr lang="en-US" sz="1500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1500" dirty="0"/>
              <a:t>Отправка запроса на сервер</a:t>
            </a:r>
            <a:r>
              <a:rPr lang="en-US" sz="1500" dirty="0"/>
              <a:t>.</a:t>
            </a:r>
            <a:endParaRPr lang="ru-RU" sz="1500" dirty="0"/>
          </a:p>
          <a:p>
            <a:pPr>
              <a:lnSpc>
                <a:spcPct val="150000"/>
              </a:lnSpc>
            </a:pPr>
            <a:r>
              <a:rPr lang="ru-RU" sz="1500" dirty="0"/>
              <a:t>Сервер создаёт </a:t>
            </a:r>
            <a:r>
              <a:rPr lang="ru-RU" sz="1500" dirty="0" err="1"/>
              <a:t>промпт</a:t>
            </a:r>
            <a:r>
              <a:rPr lang="ru-RU" sz="1500" dirty="0"/>
              <a:t>-строку</a:t>
            </a:r>
            <a:r>
              <a:rPr lang="en-US" sz="1500" dirty="0"/>
              <a:t>.</a:t>
            </a:r>
            <a:endParaRPr lang="ru-RU" sz="1500" dirty="0"/>
          </a:p>
          <a:p>
            <a:pPr>
              <a:lnSpc>
                <a:spcPct val="150000"/>
              </a:lnSpc>
            </a:pPr>
            <a:r>
              <a:rPr lang="ru-RU" sz="1500" dirty="0"/>
              <a:t>Сервер передаёт её </a:t>
            </a:r>
            <a:r>
              <a:rPr lang="en-US" sz="1500" dirty="0"/>
              <a:t>API</a:t>
            </a:r>
            <a:r>
              <a:rPr lang="ru-RU" sz="1500" dirty="0"/>
              <a:t> и</a:t>
            </a:r>
            <a:r>
              <a:rPr lang="en-US" sz="1500" dirty="0"/>
              <a:t> </a:t>
            </a:r>
            <a:r>
              <a:rPr lang="ru-RU" sz="1500" dirty="0"/>
              <a:t>получает сообщение</a:t>
            </a:r>
            <a:r>
              <a:rPr lang="en-US" sz="1500" dirty="0"/>
              <a:t>.</a:t>
            </a:r>
            <a:endParaRPr lang="ru-RU" sz="1500" dirty="0"/>
          </a:p>
          <a:p>
            <a:pPr>
              <a:lnSpc>
                <a:spcPct val="150000"/>
              </a:lnSpc>
            </a:pPr>
            <a:r>
              <a:rPr lang="ru-RU" sz="1500" dirty="0"/>
              <a:t>Сервер обрабатывает в сообщений </a:t>
            </a:r>
            <a:r>
              <a:rPr lang="en-US" sz="1500" dirty="0"/>
              <a:t>JSON</a:t>
            </a:r>
            <a:r>
              <a:rPr lang="ru-RU" sz="1500" dirty="0"/>
              <a:t> текст</a:t>
            </a:r>
            <a:r>
              <a:rPr lang="en-US" sz="1500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1500" dirty="0"/>
              <a:t>Формирует ответ и передаёт её клиенту</a:t>
            </a:r>
            <a:r>
              <a:rPr lang="en-US" sz="1500" dirty="0"/>
              <a:t>.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A3B21CB-CB3E-A934-9A57-2A99D064F3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23" y="2280355"/>
            <a:ext cx="2543396" cy="30520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2438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E9AD1-617D-A268-E87D-92ECC47A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794" y="1126671"/>
            <a:ext cx="4118719" cy="994172"/>
          </a:xfrm>
        </p:spPr>
        <p:txBody>
          <a:bodyPr>
            <a:normAutofit fontScale="90000"/>
          </a:bodyPr>
          <a:lstStyle/>
          <a:p>
            <a:r>
              <a:rPr lang="ru-RU" b="1" u="sng" dirty="0"/>
              <a:t>Трекинг</a:t>
            </a:r>
            <a:r>
              <a:rPr lang="ru-RU" b="1" i="1" u="sng" dirty="0"/>
              <a:t> </a:t>
            </a:r>
            <a:r>
              <a:rPr lang="ru-RU" b="1" u="sng" dirty="0"/>
              <a:t>времени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E40D4C-2D1B-CF94-83FC-2F885B58E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6794" y="2226469"/>
            <a:ext cx="4494973" cy="3263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Подсчёт времени происходит на стороне клиента.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Итоговое время проведенное за книгой отправляется на сервер.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Проведенное время выводится на странице списка книг.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C37D927-5EBB-77F0-A902-F21E0044F3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04"/>
          <a:stretch/>
        </p:blipFill>
        <p:spPr>
          <a:xfrm>
            <a:off x="5354139" y="1852206"/>
            <a:ext cx="2121081" cy="31535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531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DAACD-DC52-B3AC-6AFE-0218AE9B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36" y="1170283"/>
            <a:ext cx="7886700" cy="715100"/>
          </a:xfrm>
        </p:spPr>
        <p:txBody>
          <a:bodyPr>
            <a:normAutofit/>
          </a:bodyPr>
          <a:lstStyle/>
          <a:p>
            <a:r>
              <a:rPr lang="ru-RU" b="1" u="sng" dirty="0"/>
              <a:t>Цель</a:t>
            </a:r>
            <a:r>
              <a:rPr lang="en-US" b="1" u="sng" dirty="0"/>
              <a:t> </a:t>
            </a:r>
            <a:r>
              <a:rPr lang="ru-RU" b="1" u="sng" dirty="0"/>
              <a:t>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A07BBB-0966-410D-4B86-B5DD44F65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736" y="1948747"/>
            <a:ext cx="7886700" cy="10286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информационной системы электронной библиотеки с трекингом времени, словарём и знакомство с работой моделями нейронных сетей.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7E2F264-6A31-3BAA-049B-EAE2CFACFB04}"/>
              </a:ext>
            </a:extLst>
          </p:cNvPr>
          <p:cNvSpPr txBox="1">
            <a:spLocks/>
          </p:cNvSpPr>
          <p:nvPr/>
        </p:nvSpPr>
        <p:spPr>
          <a:xfrm>
            <a:off x="334736" y="2890476"/>
            <a:ext cx="7886700" cy="64852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u="sng" dirty="0"/>
              <a:t>Задачи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1AF610F-0BE1-CB03-E4B1-CB2FBF832325}"/>
              </a:ext>
            </a:extLst>
          </p:cNvPr>
          <p:cNvSpPr txBox="1">
            <a:spLocks/>
          </p:cNvSpPr>
          <p:nvPr/>
        </p:nvSpPr>
        <p:spPr>
          <a:xfrm>
            <a:off x="334736" y="3539005"/>
            <a:ext cx="7886700" cy="2060972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электронной библиотеки.</a:t>
            </a:r>
          </a:p>
          <a:p>
            <a:pPr>
              <a:lnSpc>
                <a:spcPct val="150000"/>
              </a:lnSpc>
            </a:pP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функции краткого пересказа текста.</a:t>
            </a:r>
          </a:p>
          <a:p>
            <a:pPr>
              <a:lnSpc>
                <a:spcPct val="150000"/>
              </a:lnSpc>
            </a:pP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функции словаря.</a:t>
            </a:r>
          </a:p>
          <a:p>
            <a:pPr>
              <a:lnSpc>
                <a:spcPct val="150000"/>
              </a:lnSpc>
            </a:pP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трекинга времени.</a:t>
            </a:r>
          </a:p>
          <a:p>
            <a:pPr>
              <a:lnSpc>
                <a:spcPct val="150000"/>
              </a:lnSpc>
            </a:pP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перевода текста.</a:t>
            </a:r>
          </a:p>
        </p:txBody>
      </p:sp>
    </p:spTree>
    <p:extLst>
      <p:ext uri="{BB962C8B-B14F-4D97-AF65-F5344CB8AC3E}">
        <p14:creationId xmlns:p14="http://schemas.microsoft.com/office/powerpoint/2010/main" val="174449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64373-B6DA-A24A-489E-6D51D924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981" y="1180555"/>
            <a:ext cx="7269480" cy="994172"/>
          </a:xfrm>
        </p:spPr>
        <p:txBody>
          <a:bodyPr/>
          <a:lstStyle/>
          <a:p>
            <a:r>
              <a:rPr lang="ru-RU" b="1" u="sng" dirty="0"/>
              <a:t>Функции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902084-EC69-4059-C0D9-625BBE8E0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981" y="2277836"/>
            <a:ext cx="6446520" cy="326350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списка книг;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документа;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перевод текста документа;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словарь;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обобщение текста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трекинг проведенного времени за документом.</a:t>
            </a:r>
          </a:p>
        </p:txBody>
      </p:sp>
    </p:spTree>
    <p:extLst>
      <p:ext uri="{BB962C8B-B14F-4D97-AF65-F5344CB8AC3E}">
        <p14:creationId xmlns:p14="http://schemas.microsoft.com/office/powerpoint/2010/main" val="174737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0DC29-D324-63F0-5ED6-FED1DEEE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1126829"/>
            <a:ext cx="7269480" cy="994172"/>
          </a:xfrm>
        </p:spPr>
        <p:txBody>
          <a:bodyPr>
            <a:normAutofit/>
          </a:bodyPr>
          <a:lstStyle/>
          <a:p>
            <a:r>
              <a:rPr lang="ru-RU" sz="2100" b="1" u="sng" dirty="0"/>
              <a:t>Таблица результатов сравнительного анализа аналогов и системы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F29435E-69A0-C4EE-1BE2-8C8AFF4C6F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408370"/>
              </p:ext>
            </p:extLst>
          </p:nvPr>
        </p:nvGraphicFramePr>
        <p:xfrm>
          <a:off x="383721" y="2125265"/>
          <a:ext cx="7649935" cy="396128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44632">
                  <a:extLst>
                    <a:ext uri="{9D8B030D-6E8A-4147-A177-3AD203B41FA5}">
                      <a16:colId xmlns:a16="http://schemas.microsoft.com/office/drawing/2014/main" val="3099076855"/>
                    </a:ext>
                  </a:extLst>
                </a:gridCol>
                <a:gridCol w="1331961">
                  <a:extLst>
                    <a:ext uri="{9D8B030D-6E8A-4147-A177-3AD203B41FA5}">
                      <a16:colId xmlns:a16="http://schemas.microsoft.com/office/drawing/2014/main" val="3257189038"/>
                    </a:ext>
                  </a:extLst>
                </a:gridCol>
                <a:gridCol w="1141681">
                  <a:extLst>
                    <a:ext uri="{9D8B030D-6E8A-4147-A177-3AD203B41FA5}">
                      <a16:colId xmlns:a16="http://schemas.microsoft.com/office/drawing/2014/main" val="1922142929"/>
                    </a:ext>
                  </a:extLst>
                </a:gridCol>
                <a:gridCol w="1141681">
                  <a:extLst>
                    <a:ext uri="{9D8B030D-6E8A-4147-A177-3AD203B41FA5}">
                      <a16:colId xmlns:a16="http://schemas.microsoft.com/office/drawing/2014/main" val="4253517692"/>
                    </a:ext>
                  </a:extLst>
                </a:gridCol>
                <a:gridCol w="1789980">
                  <a:extLst>
                    <a:ext uri="{9D8B030D-6E8A-4147-A177-3AD203B41FA5}">
                      <a16:colId xmlns:a16="http://schemas.microsoft.com/office/drawing/2014/main" val="3084115942"/>
                    </a:ext>
                  </a:extLst>
                </a:gridCol>
              </a:tblGrid>
              <a:tr h="6903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b="1" kern="150" dirty="0">
                          <a:effectLst/>
                        </a:rPr>
                        <a:t>Название программного продукта</a:t>
                      </a:r>
                      <a:endParaRPr lang="ru-RU" sz="1400" b="1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b="1" kern="150" dirty="0">
                          <a:effectLst/>
                        </a:rPr>
                        <a:t>Calibre</a:t>
                      </a:r>
                      <a:endParaRPr lang="ru-RU" sz="1400" b="1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b="1" kern="150" dirty="0">
                          <a:effectLst/>
                        </a:rPr>
                        <a:t>Kavita</a:t>
                      </a:r>
                      <a:endParaRPr lang="ru-RU" sz="1400" b="1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b="1" kern="150" dirty="0">
                          <a:effectLst/>
                        </a:rPr>
                        <a:t>Koodo</a:t>
                      </a:r>
                      <a:endParaRPr lang="ru-RU" sz="1400" b="1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b="1" kern="150" dirty="0">
                          <a:effectLst/>
                        </a:rPr>
                        <a:t>Разработанный программный продукт</a:t>
                      </a:r>
                      <a:endParaRPr lang="ru-RU" sz="1400" b="1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248606306"/>
                  </a:ext>
                </a:extLst>
              </a:tr>
              <a:tr h="4537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b="1" kern="150" dirty="0">
                          <a:effectLst/>
                        </a:rPr>
                        <a:t>Многопользовательская система</a:t>
                      </a:r>
                      <a:endParaRPr lang="ru-RU" sz="1400" b="1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kern="150" dirty="0">
                          <a:effectLst/>
                        </a:rPr>
                        <a:t>-</a:t>
                      </a:r>
                      <a:endParaRPr lang="ru-RU" sz="1400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kern="150">
                          <a:effectLst/>
                        </a:rPr>
                        <a:t>+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kern="150">
                          <a:effectLst/>
                        </a:rPr>
                        <a:t>-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kern="150">
                          <a:effectLst/>
                        </a:rPr>
                        <a:t>+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529556747"/>
                  </a:ext>
                </a:extLst>
              </a:tr>
              <a:tr h="3234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b="1" kern="150" dirty="0">
                          <a:effectLst/>
                        </a:rPr>
                        <a:t>Веб-интерфейс</a:t>
                      </a:r>
                      <a:endParaRPr lang="ru-RU" sz="1400" b="1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kern="150">
                          <a:effectLst/>
                        </a:rPr>
                        <a:t>-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kern="150">
                          <a:effectLst/>
                        </a:rPr>
                        <a:t>+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kern="150">
                          <a:effectLst/>
                        </a:rPr>
                        <a:t>+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kern="150">
                          <a:effectLst/>
                        </a:rPr>
                        <a:t>+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667977833"/>
                  </a:ext>
                </a:extLst>
              </a:tr>
              <a:tr h="4537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b="1" kern="150" dirty="0">
                          <a:effectLst/>
                        </a:rPr>
                        <a:t>Настольное приложение</a:t>
                      </a:r>
                      <a:endParaRPr lang="ru-RU" sz="1400" b="1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kern="150" dirty="0">
                          <a:effectLst/>
                        </a:rPr>
                        <a:t>+</a:t>
                      </a:r>
                      <a:endParaRPr lang="ru-RU" sz="1400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kern="150">
                          <a:effectLst/>
                        </a:rPr>
                        <a:t>-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kern="150">
                          <a:effectLst/>
                        </a:rPr>
                        <a:t>+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kern="150" dirty="0">
                          <a:effectLst/>
                        </a:rPr>
                        <a:t>+</a:t>
                      </a:r>
                      <a:endParaRPr lang="ru-RU" sz="1400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388003479"/>
                  </a:ext>
                </a:extLst>
              </a:tr>
              <a:tr h="4537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b="1" kern="150" dirty="0">
                          <a:effectLst/>
                        </a:rPr>
                        <a:t>Трекинг проведенного времени</a:t>
                      </a:r>
                      <a:endParaRPr lang="ru-RU" sz="1400" b="1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kern="150" dirty="0">
                          <a:effectLst/>
                        </a:rPr>
                        <a:t>-</a:t>
                      </a:r>
                      <a:endParaRPr lang="ru-RU" sz="1400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kern="150" dirty="0">
                          <a:effectLst/>
                        </a:rPr>
                        <a:t>-</a:t>
                      </a:r>
                      <a:endParaRPr lang="ru-RU" sz="1400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kern="150">
                          <a:effectLst/>
                        </a:rPr>
                        <a:t>-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kern="150">
                          <a:effectLst/>
                        </a:rPr>
                        <a:t>+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112398990"/>
                  </a:ext>
                </a:extLst>
              </a:tr>
              <a:tr h="4537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b="1" kern="150" dirty="0">
                          <a:effectLst/>
                        </a:rPr>
                        <a:t>Краткий пересказ выделенного текста</a:t>
                      </a:r>
                      <a:endParaRPr lang="ru-RU" sz="1400" b="1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kern="150">
                          <a:effectLst/>
                        </a:rPr>
                        <a:t>-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kern="150" dirty="0">
                          <a:effectLst/>
                        </a:rPr>
                        <a:t>-</a:t>
                      </a:r>
                      <a:endParaRPr lang="ru-RU" sz="1400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kern="150" dirty="0">
                          <a:effectLst/>
                        </a:rPr>
                        <a:t>-</a:t>
                      </a:r>
                      <a:endParaRPr lang="ru-RU" sz="1400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kern="150">
                          <a:effectLst/>
                        </a:rPr>
                        <a:t>+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031758304"/>
                  </a:ext>
                </a:extLst>
              </a:tr>
              <a:tr h="3234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b="1" kern="150" dirty="0">
                          <a:effectLst/>
                        </a:rPr>
                        <a:t>Встроенный словарь</a:t>
                      </a:r>
                      <a:endParaRPr lang="ru-RU" sz="1400" b="1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kern="150">
                          <a:effectLst/>
                        </a:rPr>
                        <a:t>+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kern="150">
                          <a:effectLst/>
                        </a:rPr>
                        <a:t>-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kern="150" dirty="0">
                          <a:effectLst/>
                        </a:rPr>
                        <a:t>-</a:t>
                      </a:r>
                      <a:endParaRPr lang="ru-RU" sz="1400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kern="150" dirty="0">
                          <a:effectLst/>
                        </a:rPr>
                        <a:t>+</a:t>
                      </a:r>
                      <a:endParaRPr lang="ru-RU" sz="1400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923356932"/>
                  </a:ext>
                </a:extLst>
              </a:tr>
              <a:tr h="4537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b="1" kern="150" dirty="0">
                          <a:effectLst/>
                        </a:rPr>
                        <a:t>Лицензия исходного кода программы</a:t>
                      </a:r>
                      <a:endParaRPr lang="ru-RU" sz="1400" b="1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kern="150">
                          <a:effectLst/>
                        </a:rPr>
                        <a:t>GPL 3.0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kern="150">
                          <a:effectLst/>
                        </a:rPr>
                        <a:t>GPL 3.0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kern="150">
                          <a:effectLst/>
                        </a:rPr>
                        <a:t>AGPL 3.0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kern="150" dirty="0">
                          <a:effectLst/>
                        </a:rPr>
                        <a:t>MIT</a:t>
                      </a:r>
                      <a:endParaRPr lang="ru-RU" sz="1400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4732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216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D51E-9495-08B0-A76E-B6BF8D85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136469"/>
            <a:ext cx="7269480" cy="994172"/>
          </a:xfrm>
        </p:spPr>
        <p:txBody>
          <a:bodyPr/>
          <a:lstStyle/>
          <a:p>
            <a:r>
              <a:rPr lang="ru-RU" b="1" u="sng" dirty="0"/>
              <a:t>Выбранные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1F861-6AA5-1100-C112-011872973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71" y="2248444"/>
            <a:ext cx="6446520" cy="32635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Веб-фреймворк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язык программирования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(клиентская часть)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Веб-фреймворк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ASP.NET Core,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(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Облачные сервисы для работы 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заранее обученными моделями НС от Яндекса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05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86622-3E97-C847-B998-85CBEC002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6" y="1151164"/>
            <a:ext cx="7269480" cy="994172"/>
          </a:xfrm>
        </p:spPr>
        <p:txBody>
          <a:bodyPr/>
          <a:lstStyle/>
          <a:p>
            <a:r>
              <a:rPr lang="ru-RU" b="1" u="sng" dirty="0"/>
              <a:t>Страницы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587627-B4E9-0DB2-6AC8-325662C7F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446" y="2231368"/>
            <a:ext cx="4743450" cy="326350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Состоит из пяти основных страниц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входа в систему.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списка книг.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недавно открытых книг.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просмотра документа.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коллекции книг.</a:t>
            </a:r>
          </a:p>
        </p:txBody>
      </p:sp>
    </p:spTree>
    <p:extLst>
      <p:ext uri="{BB962C8B-B14F-4D97-AF65-F5344CB8AC3E}">
        <p14:creationId xmlns:p14="http://schemas.microsoft.com/office/powerpoint/2010/main" val="2069296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BFA6C-955D-5F9A-A7F9-2A61ED80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75" y="1156063"/>
            <a:ext cx="7269480" cy="994172"/>
          </a:xfrm>
        </p:spPr>
        <p:txBody>
          <a:bodyPr/>
          <a:lstStyle/>
          <a:p>
            <a:r>
              <a:rPr lang="ru-RU" b="1" u="sng" dirty="0"/>
              <a:t>Страница входа в систему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335C6985-0BCB-4A33-7A4C-4BA138DE5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93" y="2507565"/>
            <a:ext cx="6446044" cy="309469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087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BFA6C-955D-5F9A-A7F9-2A61ED80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59" y="1239338"/>
            <a:ext cx="7269480" cy="994172"/>
          </a:xfrm>
        </p:spPr>
        <p:txBody>
          <a:bodyPr>
            <a:normAutofit fontScale="90000"/>
          </a:bodyPr>
          <a:lstStyle/>
          <a:p>
            <a:r>
              <a:rPr lang="ru-RU" b="1" u="sng" dirty="0"/>
              <a:t>Страница списка недавно открытых книг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D05F3FB-F0BD-4926-F187-4CF023AE4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02" y="2617086"/>
            <a:ext cx="6446044" cy="2702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21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A089-67C8-6737-768B-5D7EBF7B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72" y="1156063"/>
            <a:ext cx="7269480" cy="994172"/>
          </a:xfrm>
        </p:spPr>
        <p:txBody>
          <a:bodyPr/>
          <a:lstStyle/>
          <a:p>
            <a:r>
              <a:rPr lang="ru-RU" b="1" u="sng" dirty="0"/>
              <a:t>Страница списка книг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3F33EDB-69C4-65B4-316C-F4BDC07CC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861" y="2344034"/>
            <a:ext cx="4527329" cy="18981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69E25AE-65A3-D648-CA03-B0620ACD8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368" y="3293101"/>
            <a:ext cx="5049078" cy="21168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673470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1488</TotalTime>
  <Words>359</Words>
  <Application>Microsoft Office PowerPoint</Application>
  <PresentationFormat>Экран (4:3)</PresentationFormat>
  <Paragraphs>101</Paragraphs>
  <Slides>14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Schoolbook</vt:lpstr>
      <vt:lpstr>Times New Roman</vt:lpstr>
      <vt:lpstr>Wingdings 2</vt:lpstr>
      <vt:lpstr>Вид</vt:lpstr>
      <vt:lpstr>Дипломная работа по теме «Интеллектуальный помощник для работы с электронной библиотекой»</vt:lpstr>
      <vt:lpstr>Цель работы</vt:lpstr>
      <vt:lpstr>Функции системы</vt:lpstr>
      <vt:lpstr>Таблица результатов сравнительного анализа аналогов и системы</vt:lpstr>
      <vt:lpstr>Выбранные технологии</vt:lpstr>
      <vt:lpstr>Страницы</vt:lpstr>
      <vt:lpstr>Страница входа в систему</vt:lpstr>
      <vt:lpstr>Страница списка недавно открытых книг</vt:lpstr>
      <vt:lpstr>Страница списка книг</vt:lpstr>
      <vt:lpstr>Страница просмотра документа</vt:lpstr>
      <vt:lpstr>Обобщение текста</vt:lpstr>
      <vt:lpstr>Обобщение текста</vt:lpstr>
      <vt:lpstr>Определение слова</vt:lpstr>
      <vt:lpstr>Трекинг времени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 Nguyen</dc:creator>
  <cp:lastModifiedBy>An Nguyen</cp:lastModifiedBy>
  <cp:revision>90</cp:revision>
  <dcterms:created xsi:type="dcterms:W3CDTF">2024-06-05T12:48:32Z</dcterms:created>
  <dcterms:modified xsi:type="dcterms:W3CDTF">2024-06-15T14:32:26Z</dcterms:modified>
</cp:coreProperties>
</file>