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2" r:id="rId5"/>
    <p:sldId id="26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06D86-2B39-4EB5-BC1A-528B84856720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DD7E4-AEBE-4F2D-81C5-E23D16144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01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24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DD7E4-AEBE-4F2D-81C5-E23D161449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7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5DD83-5D6B-030C-F6DE-690950AA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805217-FB1D-A1E6-875A-499D49259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815537-272D-02CB-0CC0-AC02EC25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142A83-6B90-B5EF-801C-2E174D70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274AE-6B03-98AC-A0C9-A673674E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4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49DC8-4DAB-E2CA-642E-C05267DA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980678-4DA2-3237-51BD-D884A329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1322D-16DA-C72A-29D1-2A8461F5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C04D96-7499-A153-99D6-38D9C47D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24801E-CC19-CA09-5951-64B8CA81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F3F510-6353-A1AC-93E4-6FDE8959F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8920E3-1F98-B3E6-BA67-DB7033906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3257A3-ABA6-4DF7-AA18-11696A80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E0DFE-3B7C-9BDE-D49B-A792AFFC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C23A51-0A50-9C35-15A2-3F85A402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62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5A4B0-BD51-A3AE-4F9E-15087444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F0E15-26ED-4944-0D06-5917DD9AC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1E6981-21A4-983F-580B-1C2377FA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53540-CB3E-C201-F319-95BCFE5D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CCE486-8895-F2EA-DE3D-3131C6A1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11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A1CC0-841A-01BC-07FA-EFCA7CE4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83371-C3CB-9AB7-F91A-C7B8DBBD5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23892-BB9E-5FA1-3C16-4DDD5F27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F186D2-E224-8FC8-3145-C635CCAC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9C5139-B528-0BB1-1B77-BEBCFF13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5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BB571-A2F7-B241-3FF9-C9693877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3CBF19-D729-5036-14FC-A100A7C9F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049D61-3717-8A60-F531-881E86FE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3757FA-23D2-60D0-8904-F98935B6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7741B8-3223-78A1-0E83-6423F15F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9C13AA-69A8-5775-47FC-9087BFE2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7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16B01-C8B8-D98B-DF1C-C059A745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3F4193-A9A9-96EB-D877-ACCDB1BED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F7A430-A01B-4851-E3A3-54F2A690F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859394-BAA6-B5AF-B70F-299A40406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C39AC7-8B9A-2540-13D8-9FC74243B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CCF5F0-E68B-17D4-C6B8-70DA10B5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2072B7-05BB-0356-B04D-2E016AD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3F2401-A159-CC08-2CC2-064034D2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59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93062-B011-6B0B-3DAE-477D4E6D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0B6102-2831-C3A1-73CD-5E1CB566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67CEBC-5ECF-0D62-93EC-F46450F4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8467A2-70CA-93CB-243C-3295DD26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95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7F6423-9F7A-4DCA-DB72-81E165FD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893538-6F0C-2997-9567-1D8BC52D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BFD5A3-A31A-DFF5-295F-FED400B7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00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F70EC-553D-49F7-B8E2-729F4A6C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54B10-2D90-17CD-1E25-7C7C982A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D27BC8-C8DF-CD3E-B6F7-F6513331C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6F5CC6-6155-5A9D-805D-577AF286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89AB4B-40BF-8976-CC0D-B684E791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02BD32-9551-ED8C-998B-A2C8F4FC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10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DC49E-9687-6129-4890-BCD958B4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D5C54E-61B8-35E2-7D57-3AC60EB56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6B9C6E-03D1-C689-612F-67FBBDEBD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80CEAD-E80F-F153-DF24-9E512745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592B-316F-437C-9AE0-9B59089EEBB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D3C427-0204-1F54-B796-46BC6E8A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404A32-4227-0C7E-D064-9F7ECA08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02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5CEB5-563A-7663-3BC4-96A5694B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A93ED9-F6BF-CC61-D466-5A3331688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EB6876-7364-62F9-E28C-FB6963AC4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E592B-316F-437C-9AE0-9B59089EEBB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7E2C3E-DC25-EAB0-C44C-03761A04B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3C6220-C858-3B1A-ECE1-D9E243A21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D9AFC-6B29-4CF4-8371-B7E5ABA37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15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C52D1-1A40-3439-79AF-DCDDF9503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13" y="380240"/>
            <a:ext cx="11151704" cy="2502108"/>
          </a:xfrm>
        </p:spPr>
        <p:txBody>
          <a:bodyPr>
            <a:normAutofit/>
          </a:bodyPr>
          <a:lstStyle/>
          <a:p>
            <a:r>
              <a:rPr lang="ru-RU" b="1" dirty="0"/>
              <a:t>Дипломная работа</a:t>
            </a:r>
            <a:br>
              <a:rPr lang="ru-RU" dirty="0"/>
            </a:br>
            <a:r>
              <a:rPr lang="ru-RU" sz="4400" dirty="0"/>
              <a:t>по теме </a:t>
            </a:r>
            <a:r>
              <a:rPr lang="ru-RU" sz="4400" i="1" u="sng" dirty="0"/>
              <a:t>«Интеллектуальный помощник для работы с электронной библиотекой»</a:t>
            </a:r>
            <a:endParaRPr lang="ru-RU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63358-3C9D-8AE4-66B2-75CB5AB64D04}"/>
              </a:ext>
            </a:extLst>
          </p:cNvPr>
          <p:cNvSpPr txBox="1"/>
          <p:nvPr/>
        </p:nvSpPr>
        <p:spPr>
          <a:xfrm>
            <a:off x="6414052" y="3607905"/>
            <a:ext cx="5327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ЦИСТбв-51</a:t>
            </a:r>
          </a:p>
          <a:p>
            <a:pPr algn="r"/>
            <a:r>
              <a:rPr lang="ru-RU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Нгуен Хыу Ан</a:t>
            </a:r>
            <a:endParaRPr lang="en-US" sz="2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1366E-D12D-8FA2-7687-F4049DD2EC72}"/>
              </a:ext>
            </a:extLst>
          </p:cNvPr>
          <p:cNvSpPr txBox="1"/>
          <p:nvPr/>
        </p:nvSpPr>
        <p:spPr>
          <a:xfrm>
            <a:off x="6361043" y="4933626"/>
            <a:ext cx="5327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Кандаулов В. М.</a:t>
            </a:r>
            <a:endParaRPr lang="en-US" sz="2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DAACD-DC52-B3AC-6AFE-0218AE9B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466"/>
          </a:xfrm>
        </p:spPr>
        <p:txBody>
          <a:bodyPr>
            <a:normAutofit/>
          </a:bodyPr>
          <a:lstStyle/>
          <a:p>
            <a:r>
              <a:rPr lang="ru-RU" b="1" u="sng" dirty="0"/>
              <a:t>Цель</a:t>
            </a:r>
            <a:r>
              <a:rPr lang="en-US" b="1" u="sng" dirty="0"/>
              <a:t> </a:t>
            </a:r>
            <a:r>
              <a:rPr lang="ru-RU" b="1" u="sng" dirty="0"/>
              <a:t>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07BBB-0966-410D-4B86-B5DD44F65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593"/>
            <a:ext cx="10515600" cy="13715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информационной системы электронной библиотеки с трекингом времени, словарём и знакомство с работой моделями нейронных сетей.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7E2F264-6A31-3BAA-049B-EAE2CFACFB04}"/>
              </a:ext>
            </a:extLst>
          </p:cNvPr>
          <p:cNvSpPr txBox="1">
            <a:spLocks/>
          </p:cNvSpPr>
          <p:nvPr/>
        </p:nvSpPr>
        <p:spPr>
          <a:xfrm>
            <a:off x="838200" y="2996648"/>
            <a:ext cx="10515600" cy="8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u="sng" dirty="0"/>
              <a:t>Задачи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1AF610F-0BE1-CB03-E4B1-CB2FBF832325}"/>
              </a:ext>
            </a:extLst>
          </p:cNvPr>
          <p:cNvSpPr txBox="1">
            <a:spLocks/>
          </p:cNvSpPr>
          <p:nvPr/>
        </p:nvSpPr>
        <p:spPr>
          <a:xfrm>
            <a:off x="838200" y="3861353"/>
            <a:ext cx="10515600" cy="231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библиотеки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функции краткого пересказа текста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функции словаря</a:t>
            </a:r>
          </a:p>
        </p:txBody>
      </p:sp>
    </p:spTree>
    <p:extLst>
      <p:ext uri="{BB962C8B-B14F-4D97-AF65-F5344CB8AC3E}">
        <p14:creationId xmlns:p14="http://schemas.microsoft.com/office/powerpoint/2010/main" val="174449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64373-B6DA-A24A-489E-6D51D924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/>
              <a:t>Функции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02084-EC69-4059-C0D9-625BBE8E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списка книг;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документа;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текста документа;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определения выбранного слова;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обобщение текста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трекинг проведенного времени за документом.</a:t>
            </a:r>
          </a:p>
        </p:txBody>
      </p:sp>
    </p:spTree>
    <p:extLst>
      <p:ext uri="{BB962C8B-B14F-4D97-AF65-F5344CB8AC3E}">
        <p14:creationId xmlns:p14="http://schemas.microsoft.com/office/powerpoint/2010/main" val="174737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0DC29-D324-63F0-5ED6-FED1DEEE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u="sng" dirty="0"/>
              <a:t>Таблица результатов сравнительного анализа аналогов и системы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F29435E-69A0-C4EE-1BE2-8C8AFF4C6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490473"/>
              </p:ext>
            </p:extLst>
          </p:nvPr>
        </p:nvGraphicFramePr>
        <p:xfrm>
          <a:off x="838200" y="1690687"/>
          <a:ext cx="10459278" cy="44878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68945">
                  <a:extLst>
                    <a:ext uri="{9D8B030D-6E8A-4147-A177-3AD203B41FA5}">
                      <a16:colId xmlns:a16="http://schemas.microsoft.com/office/drawing/2014/main" val="3099076855"/>
                    </a:ext>
                  </a:extLst>
                </a:gridCol>
                <a:gridCol w="1821107">
                  <a:extLst>
                    <a:ext uri="{9D8B030D-6E8A-4147-A177-3AD203B41FA5}">
                      <a16:colId xmlns:a16="http://schemas.microsoft.com/office/drawing/2014/main" val="3257189038"/>
                    </a:ext>
                  </a:extLst>
                </a:gridCol>
                <a:gridCol w="1560949">
                  <a:extLst>
                    <a:ext uri="{9D8B030D-6E8A-4147-A177-3AD203B41FA5}">
                      <a16:colId xmlns:a16="http://schemas.microsoft.com/office/drawing/2014/main" val="1922142929"/>
                    </a:ext>
                  </a:extLst>
                </a:gridCol>
                <a:gridCol w="1560949">
                  <a:extLst>
                    <a:ext uri="{9D8B030D-6E8A-4147-A177-3AD203B41FA5}">
                      <a16:colId xmlns:a16="http://schemas.microsoft.com/office/drawing/2014/main" val="4253517692"/>
                    </a:ext>
                  </a:extLst>
                </a:gridCol>
                <a:gridCol w="2447328">
                  <a:extLst>
                    <a:ext uri="{9D8B030D-6E8A-4147-A177-3AD203B41FA5}">
                      <a16:colId xmlns:a16="http://schemas.microsoft.com/office/drawing/2014/main" val="3084115942"/>
                    </a:ext>
                  </a:extLst>
                </a:gridCol>
              </a:tblGrid>
              <a:tr h="6375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Название программного продукта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Calibre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50" dirty="0">
                          <a:effectLst/>
                        </a:rPr>
                        <a:t>Kavita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kern="150" dirty="0">
                          <a:effectLst/>
                        </a:rPr>
                        <a:t>Koodo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Разработанный программный продукт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8606306"/>
                  </a:ext>
                </a:extLst>
              </a:tr>
              <a:tr h="543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Многопользовательская система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-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50">
                          <a:effectLst/>
                        </a:rPr>
                        <a:t>-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56747"/>
                  </a:ext>
                </a:extLst>
              </a:tr>
              <a:tr h="4313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Веб-интерфейс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-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977833"/>
                  </a:ext>
                </a:extLst>
              </a:tr>
              <a:tr h="543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Настольное приложение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+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-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+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003479"/>
                  </a:ext>
                </a:extLst>
              </a:tr>
              <a:tr h="543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Трекинг проведенного времени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-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-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50">
                          <a:effectLst/>
                        </a:rPr>
                        <a:t>-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398990"/>
                  </a:ext>
                </a:extLst>
              </a:tr>
              <a:tr h="543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Краткий пересказ выделенного текста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-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-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-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758304"/>
                  </a:ext>
                </a:extLst>
              </a:tr>
              <a:tr h="4313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Встроенный словарь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+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>
                          <a:effectLst/>
                        </a:rPr>
                        <a:t>-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-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kern="150" dirty="0">
                          <a:effectLst/>
                        </a:rPr>
                        <a:t>+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356932"/>
                  </a:ext>
                </a:extLst>
              </a:tr>
              <a:tr h="543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1" kern="150" dirty="0">
                          <a:effectLst/>
                        </a:rPr>
                        <a:t>Лицензия исходного кода программы</a:t>
                      </a:r>
                      <a:endParaRPr lang="ru-RU" sz="1800" b="1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50">
                          <a:effectLst/>
                        </a:rPr>
                        <a:t>GPL 3.0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50">
                          <a:effectLst/>
                        </a:rPr>
                        <a:t>GPL 3.0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50">
                          <a:effectLst/>
                        </a:rPr>
                        <a:t>AGPL 3.0</a:t>
                      </a:r>
                      <a:endParaRPr lang="ru-RU" sz="1800" kern="15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kern="150" dirty="0">
                          <a:effectLst/>
                        </a:rPr>
                        <a:t>MIT</a:t>
                      </a:r>
                      <a:endParaRPr lang="ru-RU" sz="1800" kern="15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1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D51E-9495-08B0-A76E-B6BF8D85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/>
              <a:t>Выбранные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1F861-6AA5-1100-C112-01187297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Веб-фреймворк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язык программирования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(клиентская часть)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Веб-фреймворк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Core,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Облачные сервисы для работы с моделями НС от Яндекса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515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195</Words>
  <Application>Microsoft Office PowerPoint</Application>
  <PresentationFormat>Широкоэкранный</PresentationFormat>
  <Paragraphs>65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Дипломная работа по теме «Интеллектуальный помощник для работы с электронной библиотекой»</vt:lpstr>
      <vt:lpstr>Цель работы</vt:lpstr>
      <vt:lpstr>Функции системы</vt:lpstr>
      <vt:lpstr>Таблица результатов сравнительного анализа аналогов и системы</vt:lpstr>
      <vt:lpstr>Выбранные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Nguyen</dc:creator>
  <cp:lastModifiedBy>An Nguyen</cp:lastModifiedBy>
  <cp:revision>50</cp:revision>
  <dcterms:created xsi:type="dcterms:W3CDTF">2024-06-05T12:48:32Z</dcterms:created>
  <dcterms:modified xsi:type="dcterms:W3CDTF">2024-06-06T13:43:33Z</dcterms:modified>
</cp:coreProperties>
</file>