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6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6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079000" y="1604160"/>
            <a:ext cx="4984920" cy="3976920"/>
          </a:xfrm>
          <a:prstGeom prst="rect">
            <a:avLst/>
          </a:prstGeom>
          <a:ln>
            <a:noFill/>
          </a:ln>
        </p:spPr>
      </p:pic>
      <p:pic>
        <p:nvPicPr>
          <p:cNvPr id="35" name="Picture 34"/>
          <p:cNvPicPr/>
          <p:nvPr/>
        </p:nvPicPr>
        <p:blipFill>
          <a:blip r:embed="rId2"/>
          <a:stretch/>
        </p:blipFill>
        <p:spPr>
          <a:xfrm>
            <a:off x="2079000" y="1604160"/>
            <a:ext cx="498492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69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6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6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6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6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69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6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6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6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70" name="Picture 69"/>
          <p:cNvPicPr/>
          <p:nvPr/>
        </p:nvPicPr>
        <p:blipFill>
          <a:blip r:embed="rId2"/>
          <a:stretch/>
        </p:blipFill>
        <p:spPr>
          <a:xfrm>
            <a:off x="2079000" y="1604160"/>
            <a:ext cx="4984920" cy="3976920"/>
          </a:xfrm>
          <a:prstGeom prst="rect">
            <a:avLst/>
          </a:prstGeom>
          <a:ln>
            <a:noFill/>
          </a:ln>
        </p:spPr>
      </p:pic>
      <p:pic>
        <p:nvPicPr>
          <p:cNvPr id="71" name="Picture 70"/>
          <p:cNvPicPr/>
          <p:nvPr/>
        </p:nvPicPr>
        <p:blipFill>
          <a:blip r:embed="rId2"/>
          <a:stretch/>
        </p:blipFill>
        <p:spPr>
          <a:xfrm>
            <a:off x="2079000" y="1604160"/>
            <a:ext cx="4984920" cy="39769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6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6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6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6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6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 name="PlaceHolder 2"/>
          <p:cNvSpPr>
            <a:spLocks noGrp="1"/>
          </p:cNvSpPr>
          <p:nvPr>
            <p:ph type="body"/>
          </p:nvPr>
        </p:nvSpPr>
        <p:spPr>
          <a:xfrm>
            <a:off x="457200" y="1604520"/>
            <a:ext cx="8229240" cy="397692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457200" y="1604520"/>
            <a:ext cx="8229240" cy="397692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13.x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6.wmf"/><Relationship Id="rId1" Type="http://schemas.openxmlformats.org/officeDocument/2006/relationships/slideLayout" Target="../slideLayouts/slideLayout13.x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228600" y="1066680"/>
            <a:ext cx="8686080" cy="335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3200" b="0" strike="noStrike" spc="-1">
                <a:solidFill>
                  <a:srgbClr val="000000"/>
                </a:solidFill>
                <a:uFill>
                  <a:solidFill>
                    <a:srgbClr val="FFFFFF"/>
                  </a:solidFill>
                </a:uFill>
                <a:latin typeface="Times New Roman"/>
                <a:ea typeface="DejaVu Sans"/>
              </a:rPr>
              <a:t>G</a:t>
            </a:r>
            <a:r>
              <a:rPr lang="en-US" sz="3200" b="0" strike="noStrike" spc="-1">
                <a:solidFill>
                  <a:srgbClr val="000000"/>
                </a:solidFill>
                <a:uFill>
                  <a:solidFill>
                    <a:srgbClr val="FFFFFF"/>
                  </a:solidFill>
                </a:uFill>
                <a:latin typeface="Arial"/>
                <a:ea typeface="DejaVu Sans"/>
              </a:rPr>
              <a:t>I</a:t>
            </a:r>
            <a:r>
              <a:rPr lang="en-US" sz="3200" b="0" strike="noStrike" spc="-1">
                <a:solidFill>
                  <a:srgbClr val="000000"/>
                </a:solidFill>
                <a:uFill>
                  <a:solidFill>
                    <a:srgbClr val="FFFFFF"/>
                  </a:solidFill>
                </a:uFill>
                <a:latin typeface="Times New Roman"/>
                <a:ea typeface="DejaVu Sans"/>
              </a:rPr>
              <a:t>ẢI THUẬT VÀ CÀI ĐẶT</a:t>
            </a:r>
            <a:endParaRPr lang="en-US" sz="1800" b="0" strike="noStrike" spc="-1">
              <a:solidFill>
                <a:srgbClr val="000000"/>
              </a:solidFill>
              <a:uFill>
                <a:solidFill>
                  <a:srgbClr val="FFFFFF"/>
                </a:solidFill>
              </a:uFill>
              <a:latin typeface="Arial"/>
            </a:endParaRPr>
          </a:p>
          <a:p>
            <a:r>
              <a:rPr lang="en-US" sz="3200" b="0" strike="noStrike" spc="-1">
                <a:solidFill>
                  <a:srgbClr val="000000"/>
                </a:solidFill>
                <a:uFill>
                  <a:solidFill>
                    <a:srgbClr val="FFFFFF"/>
                  </a:solidFill>
                </a:uFill>
                <a:latin typeface="Times New Roman"/>
                <a:ea typeface="DejaVu Sans"/>
              </a:rPr>
              <a:t>CHƯƠNG TRÌNH SONG SONG</a:t>
            </a:r>
            <a:endParaRPr lang="en-US" sz="1800" b="0" strike="noStrike" spc="-1">
              <a:solidFill>
                <a:srgbClr val="000000"/>
              </a:solidFill>
              <a:uFill>
                <a:solidFill>
                  <a:srgbClr val="FFFFFF"/>
                </a:solidFill>
              </a:uFill>
              <a:latin typeface="Arial"/>
            </a:endParaRPr>
          </a:p>
          <a:p>
            <a:endParaRPr lang="en-US" sz="1800" b="0" strike="noStrike" spc="-1">
              <a:solidFill>
                <a:srgbClr val="000000"/>
              </a:solidFill>
              <a:uFill>
                <a:solidFill>
                  <a:srgbClr val="FFFFFF"/>
                </a:solidFill>
              </a:uFill>
              <a:latin typeface="Arial"/>
            </a:endParaRPr>
          </a:p>
          <a:p>
            <a:r>
              <a:rPr lang="en-US" sz="3200" b="0" strike="noStrike" spc="-1">
                <a:solidFill>
                  <a:srgbClr val="000000"/>
                </a:solidFill>
                <a:uFill>
                  <a:solidFill>
                    <a:srgbClr val="FFFFFF"/>
                  </a:solidFill>
                </a:uFill>
                <a:latin typeface="Times New Roman"/>
                <a:ea typeface="DejaVu Sans"/>
              </a:rPr>
              <a:t>BÀI TOÁN CÓ SỰ PHỤ THUỘC DỮ L</a:t>
            </a:r>
            <a:r>
              <a:rPr lang="en-US" sz="3600" b="0" strike="noStrike" spc="-1">
                <a:solidFill>
                  <a:srgbClr val="000000"/>
                </a:solidFill>
                <a:uFill>
                  <a:solidFill>
                    <a:srgbClr val="FFFFFF"/>
                  </a:solidFill>
                </a:uFill>
                <a:latin typeface="Arial"/>
                <a:ea typeface="DejaVu Sans"/>
              </a:rPr>
              <a:t>I</a:t>
            </a:r>
            <a:r>
              <a:rPr lang="en-US" sz="3600" b="0" strike="noStrike" spc="-1">
                <a:solidFill>
                  <a:srgbClr val="000000"/>
                </a:solidFill>
                <a:uFill>
                  <a:solidFill>
                    <a:srgbClr val="FFFFFF"/>
                  </a:solidFill>
                </a:uFill>
                <a:latin typeface="Times New Roman"/>
                <a:ea typeface="DejaVu Sans"/>
              </a:rPr>
              <a:t>ỆU</a:t>
            </a:r>
            <a:endParaRPr lang="en-US" sz="1800" b="0" strike="noStrike" spc="-1">
              <a:solidFill>
                <a:srgbClr val="000000"/>
              </a:solidFill>
              <a:uFill>
                <a:solidFill>
                  <a:srgbClr val="FFFFFF"/>
                </a:solidFill>
              </a:uFill>
              <a:latin typeface="Arial"/>
            </a:endParaRPr>
          </a:p>
          <a:p>
            <a:pPr algn="ctr">
              <a:lnSpc>
                <a:spcPct val="100000"/>
              </a:lnSpc>
            </a:pPr>
            <a:r>
              <a:rPr lang="en-US" sz="3600" b="1" strike="noStrike" spc="-1">
                <a:solidFill>
                  <a:srgbClr val="000000"/>
                </a:solidFill>
                <a:uFill>
                  <a:solidFill>
                    <a:srgbClr val="FFFFFF"/>
                  </a:solidFill>
                </a:uFill>
                <a:latin typeface="Times New Roman"/>
                <a:ea typeface="DejaVu Sans"/>
              </a:rPr>
              <a:t>PHƯƠNG TRÌNH NHIỆT 1D</a:t>
            </a:r>
            <a:endParaRPr lang="en-US" sz="1800" b="0" strike="noStrike" spc="-1">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Arial"/>
                <a:ea typeface="DejaVu Sans"/>
              </a:rPr>
              <a:t>Bài tập: Viết chương trình C</a:t>
            </a:r>
            <a:endParaRPr lang="en-US" sz="1800" b="0" strike="noStrike" spc="-1">
              <a:solidFill>
                <a:srgbClr val="000000"/>
              </a:solidFill>
              <a:uFill>
                <a:solidFill>
                  <a:srgbClr val="FFFFFF"/>
                </a:solidFill>
              </a:uFill>
              <a:latin typeface="Arial"/>
            </a:endParaRPr>
          </a:p>
        </p:txBody>
      </p:sp>
      <p:sp>
        <p:nvSpPr>
          <p:cNvPr id="187"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Font typeface="Arial"/>
              <a:buAutoNum type="arabicParenR"/>
            </a:pPr>
            <a:r>
              <a:rPr lang="en-US" sz="3200" b="0" strike="noStrike" spc="-1">
                <a:solidFill>
                  <a:srgbClr val="000000"/>
                </a:solidFill>
                <a:uFill>
                  <a:solidFill>
                    <a:srgbClr val="FFFFFF"/>
                  </a:solidFill>
                </a:uFill>
                <a:latin typeface="Times New Roman"/>
                <a:ea typeface="DejaVu Sans"/>
              </a:rPr>
              <a:t>Khởi tạo giá trị ban đầu</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AutoNum type="arabicParenR"/>
            </a:pPr>
            <a:r>
              <a:rPr lang="en-US" sz="3200" b="0" strike="noStrike" spc="-1">
                <a:solidFill>
                  <a:srgbClr val="000000"/>
                </a:solidFill>
                <a:uFill>
                  <a:solidFill>
                    <a:srgbClr val="FFFFFF"/>
                  </a:solidFill>
                </a:uFill>
                <a:latin typeface="Times New Roman"/>
                <a:ea typeface="DejaVu Sans"/>
              </a:rPr>
              <a:t>Tính toán giá trị T tại từng bước thời gian</a:t>
            </a:r>
            <a:endParaRPr lang="en-US" sz="1800" b="0" strike="noStrike" spc="-1">
              <a:solidFill>
                <a:srgbClr val="000000"/>
              </a:solidFill>
              <a:uFill>
                <a:solidFill>
                  <a:srgbClr val="FFFFFF"/>
                </a:solidFill>
              </a:uFill>
              <a:latin typeface="Arial"/>
            </a:endParaRPr>
          </a:p>
          <a:p>
            <a:pPr marL="457200" lvl="1" indent="-216000">
              <a:lnSpc>
                <a:spcPct val="100000"/>
              </a:lnSpc>
              <a:buClr>
                <a:srgbClr val="000000"/>
              </a:buClr>
              <a:buFont typeface="Wingdings" charset="2"/>
              <a:buChar char=""/>
            </a:pPr>
            <a:r>
              <a:rPr lang="en-US" sz="2800" b="0" strike="noStrike" spc="-1">
                <a:solidFill>
                  <a:srgbClr val="000000"/>
                </a:solidFill>
                <a:uFill>
                  <a:solidFill>
                    <a:srgbClr val="FFFFFF"/>
                  </a:solidFill>
                </a:uFill>
                <a:latin typeface="Times New Roman"/>
                <a:ea typeface="DejaVu Sans"/>
              </a:rPr>
              <a:t>Lưu mảng T tại từng bước thời gian ra file</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AutoNum type="arabicParenR"/>
            </a:pPr>
            <a:r>
              <a:rPr lang="en-US" sz="3200" b="0" strike="noStrike" spc="-1">
                <a:solidFill>
                  <a:srgbClr val="000000"/>
                </a:solidFill>
                <a:uFill>
                  <a:solidFill>
                    <a:srgbClr val="FFFFFF"/>
                  </a:solidFill>
                </a:uFill>
                <a:latin typeface="Times New Roman"/>
                <a:ea typeface="DejaVu Sans"/>
              </a:rPr>
              <a:t>Vẽ đồ thị mô phỏng sự thay đổi nhiệt độ của TKL</a:t>
            </a:r>
            <a:endParaRPr lang="en-US" sz="1800" b="0" strike="noStrike" spc="-1">
              <a:solidFill>
                <a:srgbClr val="000000"/>
              </a:solidFill>
              <a:uFill>
                <a:solidFill>
                  <a:srgbClr val="FFFFFF"/>
                </a:solidFill>
              </a:uFill>
              <a:latin typeface="Arial"/>
            </a:endParaRPr>
          </a:p>
          <a:p>
            <a:pPr marL="457200" lvl="1" indent="-216000">
              <a:lnSpc>
                <a:spcPct val="100000"/>
              </a:lnSpc>
              <a:buClr>
                <a:srgbClr val="000000"/>
              </a:buClr>
              <a:buFont typeface="Wingdings" charset="2"/>
              <a:buChar char=""/>
            </a:pPr>
            <a:r>
              <a:rPr lang="en-US" sz="2800" b="0" strike="noStrike" spc="-1">
                <a:solidFill>
                  <a:srgbClr val="000000"/>
                </a:solidFill>
                <a:uFill>
                  <a:solidFill>
                    <a:srgbClr val="FFFFFF"/>
                  </a:solidFill>
                </a:uFill>
                <a:latin typeface="Times New Roman"/>
                <a:ea typeface="DejaVu Sans"/>
              </a:rPr>
              <a:t>Có thể sử dụng Matlab</a:t>
            </a:r>
            <a:endParaRPr lang="en-US" sz="1800" b="0" strike="noStrike" spc="-1">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Arial"/>
                <a:ea typeface="DejaVu Sans"/>
              </a:rPr>
              <a:t>Giải thuật OpenMP</a:t>
            </a:r>
            <a:endParaRPr lang="en-US" sz="1800" b="0" strike="noStrike" spc="-1">
              <a:solidFill>
                <a:srgbClr val="000000"/>
              </a:solidFill>
              <a:uFill>
                <a:solidFill>
                  <a:srgbClr val="FFFFFF"/>
                </a:solidFill>
              </a:uFill>
              <a:latin typeface="Arial"/>
            </a:endParaRPr>
          </a:p>
        </p:txBody>
      </p:sp>
      <p:sp>
        <p:nvSpPr>
          <p:cNvPr id="189" name="CustomShape 2"/>
          <p:cNvSpPr/>
          <p:nvPr/>
        </p:nvSpPr>
        <p:spPr>
          <a:xfrm>
            <a:off x="457200" y="1295280"/>
            <a:ext cx="8457480" cy="525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Font typeface="Arial"/>
              <a:buAutoNum type="arabicParenR"/>
            </a:pPr>
            <a:r>
              <a:rPr lang="en-US" sz="3200" b="0" strike="noStrike" spc="-1">
                <a:solidFill>
                  <a:srgbClr val="000000"/>
                </a:solidFill>
                <a:uFill>
                  <a:solidFill>
                    <a:srgbClr val="FFFFFF"/>
                  </a:solidFill>
                </a:uFill>
                <a:latin typeface="Times New Roman"/>
                <a:ea typeface="DejaVu Sans"/>
              </a:rPr>
              <a:t>Khởi tạo </a:t>
            </a:r>
            <a:endParaRPr lang="en-US" sz="1800" b="0" strike="noStrike" spc="-1">
              <a:solidFill>
                <a:srgbClr val="000000"/>
              </a:solidFill>
              <a:uFill>
                <a:solidFill>
                  <a:srgbClr val="FFFFFF"/>
                </a:solidFill>
              </a:uFill>
              <a:latin typeface="Arial"/>
            </a:endParaRPr>
          </a:p>
          <a:p>
            <a:pPr marL="457200" lvl="1" indent="-216000">
              <a:lnSpc>
                <a:spcPct val="100000"/>
              </a:lnSpc>
              <a:buClr>
                <a:srgbClr val="000000"/>
              </a:buClr>
              <a:buFont typeface="Wingdings" charset="2"/>
              <a:buChar char=""/>
            </a:pPr>
            <a:r>
              <a:rPr lang="en-US" sz="2800" b="0" strike="noStrike" spc="-1">
                <a:solidFill>
                  <a:srgbClr val="000000"/>
                </a:solidFill>
                <a:uFill>
                  <a:solidFill>
                    <a:srgbClr val="FFFFFF"/>
                  </a:solidFill>
                </a:uFill>
                <a:latin typeface="Times New Roman"/>
                <a:ea typeface="DejaVu Sans"/>
              </a:rPr>
              <a:t>Giống chương trình C</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AutoNum type="arabicParenR"/>
            </a:pPr>
            <a:r>
              <a:rPr lang="en-US" sz="3200" b="0" strike="noStrike" spc="-1">
                <a:solidFill>
                  <a:srgbClr val="000000"/>
                </a:solidFill>
                <a:uFill>
                  <a:solidFill>
                    <a:srgbClr val="FFFFFF"/>
                  </a:solidFill>
                </a:uFill>
                <a:latin typeface="Times New Roman"/>
                <a:ea typeface="DejaVu Sans"/>
              </a:rPr>
              <a:t>Chia miền tính toán</a:t>
            </a:r>
            <a:endParaRPr lang="en-US" sz="1800" b="0" strike="noStrike" spc="-1">
              <a:solidFill>
                <a:srgbClr val="000000"/>
              </a:solidFill>
              <a:uFill>
                <a:solidFill>
                  <a:srgbClr val="FFFFFF"/>
                </a:solidFill>
              </a:uFill>
              <a:latin typeface="Arial"/>
            </a:endParaRPr>
          </a:p>
          <a:p>
            <a:pPr marL="457200" lvl="1" indent="-216000">
              <a:lnSpc>
                <a:spcPct val="100000"/>
              </a:lnSpc>
              <a:buClr>
                <a:srgbClr val="000000"/>
              </a:buClr>
              <a:buFont typeface="Wingdings" charset="2"/>
              <a:buChar char=""/>
            </a:pPr>
            <a:r>
              <a:rPr lang="en-US" sz="2800" b="0" strike="noStrike" spc="-1">
                <a:solidFill>
                  <a:srgbClr val="000000"/>
                </a:solidFill>
                <a:uFill>
                  <a:solidFill>
                    <a:srgbClr val="FFFFFF"/>
                  </a:solidFill>
                </a:uFill>
                <a:latin typeface="Times New Roman"/>
                <a:ea typeface="DejaVu Sans"/>
              </a:rPr>
              <a:t>Giả sử ta sử dụng NT threads, các luồng được đánh chỉ số (ID) từ 0 đến NT-1</a:t>
            </a:r>
            <a:endParaRPr lang="en-US" sz="1800" b="0" strike="noStrike" spc="-1">
              <a:solidFill>
                <a:srgbClr val="000000"/>
              </a:solidFill>
              <a:uFill>
                <a:solidFill>
                  <a:srgbClr val="FFFFFF"/>
                </a:solidFill>
              </a:uFill>
              <a:latin typeface="Arial"/>
            </a:endParaRPr>
          </a:p>
          <a:p>
            <a:pPr marL="457200" lvl="1" indent="-216000">
              <a:lnSpc>
                <a:spcPct val="100000"/>
              </a:lnSpc>
              <a:buClr>
                <a:srgbClr val="000000"/>
              </a:buClr>
              <a:buFont typeface="Wingdings" charset="2"/>
              <a:buChar char=""/>
            </a:pPr>
            <a:r>
              <a:rPr lang="en-US" sz="2800" b="0" strike="noStrike" spc="-1">
                <a:solidFill>
                  <a:srgbClr val="000000"/>
                </a:solidFill>
                <a:uFill>
                  <a:solidFill>
                    <a:srgbClr val="FFFFFF"/>
                  </a:solidFill>
                </a:uFill>
                <a:latin typeface="Times New Roman"/>
                <a:ea typeface="DejaVu Sans"/>
              </a:rPr>
              <a:t>Chia miền tính toán gồm M điểm trong đoạn [0,M-1] thành NT miền con, mỗi miền con được tính toán trên một thread, có kích thước Mc điểm, nằm trong đoạn [start, stop], ta có:</a:t>
            </a:r>
            <a:endParaRPr lang="en-US" sz="1800" b="0" strike="noStrike" spc="-1">
              <a:solidFill>
                <a:srgbClr val="000000"/>
              </a:solidFill>
              <a:uFill>
                <a:solidFill>
                  <a:srgbClr val="FFFFFF"/>
                </a:solidFill>
              </a:uFill>
              <a:latin typeface="Arial"/>
            </a:endParaRPr>
          </a:p>
          <a:p>
            <a:pPr>
              <a:lnSpc>
                <a:spcPct val="100000"/>
              </a:lnSpc>
            </a:pPr>
            <a:r>
              <a:rPr lang="en-US" sz="2800" b="0" strike="noStrike" spc="-1">
                <a:solidFill>
                  <a:srgbClr val="000000"/>
                </a:solidFill>
                <a:uFill>
                  <a:solidFill>
                    <a:srgbClr val="FFFFFF"/>
                  </a:solidFill>
                </a:uFill>
                <a:latin typeface="Times New Roman"/>
                <a:ea typeface="DejaVu Sans"/>
              </a:rPr>
              <a:t>		Mc = M/NT</a:t>
            </a:r>
            <a:endParaRPr lang="en-US" sz="1800" b="0" strike="noStrike" spc="-1">
              <a:solidFill>
                <a:srgbClr val="000000"/>
              </a:solidFill>
              <a:uFill>
                <a:solidFill>
                  <a:srgbClr val="FFFFFF"/>
                </a:solidFill>
              </a:uFill>
              <a:latin typeface="Arial"/>
            </a:endParaRPr>
          </a:p>
          <a:p>
            <a:pPr>
              <a:lnSpc>
                <a:spcPct val="100000"/>
              </a:lnSpc>
            </a:pPr>
            <a:r>
              <a:rPr lang="en-US" sz="2800" b="0" strike="noStrike" spc="-1">
                <a:solidFill>
                  <a:srgbClr val="000000"/>
                </a:solidFill>
                <a:uFill>
                  <a:solidFill>
                    <a:srgbClr val="FFFFFF"/>
                  </a:solidFill>
                </a:uFill>
                <a:latin typeface="Times New Roman"/>
                <a:ea typeface="DejaVu Sans"/>
              </a:rPr>
              <a:t>		start = ID * Mc</a:t>
            </a:r>
            <a:endParaRPr lang="en-US" sz="1800" b="0" strike="noStrike" spc="-1">
              <a:solidFill>
                <a:srgbClr val="000000"/>
              </a:solidFill>
              <a:uFill>
                <a:solidFill>
                  <a:srgbClr val="FFFFFF"/>
                </a:solidFill>
              </a:uFill>
              <a:latin typeface="Arial"/>
            </a:endParaRPr>
          </a:p>
          <a:p>
            <a:pPr>
              <a:lnSpc>
                <a:spcPct val="100000"/>
              </a:lnSpc>
            </a:pPr>
            <a:r>
              <a:rPr lang="en-US" sz="2800" b="0" strike="noStrike" spc="-1">
                <a:solidFill>
                  <a:srgbClr val="000000"/>
                </a:solidFill>
                <a:uFill>
                  <a:solidFill>
                    <a:srgbClr val="FFFFFF"/>
                  </a:solidFill>
                </a:uFill>
                <a:latin typeface="Times New Roman"/>
                <a:ea typeface="DejaVu Sans"/>
              </a:rPr>
              <a:t>		stop = start + Mc</a:t>
            </a:r>
            <a:endParaRPr lang="en-US" sz="1800" b="0" strike="noStrike" spc="-1">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Arial"/>
                <a:ea typeface="DejaVu Sans"/>
              </a:rPr>
              <a:t>Giải thuật OpenMP</a:t>
            </a:r>
            <a:endParaRPr lang="en-US" sz="1800" b="0" strike="noStrike" spc="-1">
              <a:solidFill>
                <a:srgbClr val="000000"/>
              </a:solidFill>
              <a:uFill>
                <a:solidFill>
                  <a:srgbClr val="FFFFFF"/>
                </a:solidFill>
              </a:uFill>
              <a:latin typeface="Arial"/>
            </a:endParaRPr>
          </a:p>
        </p:txBody>
      </p:sp>
      <p:sp>
        <p:nvSpPr>
          <p:cNvPr id="191"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Font typeface="Arial"/>
              <a:buAutoNum type="arabicParenR"/>
            </a:pPr>
            <a:r>
              <a:rPr lang="en-US" sz="3200" b="0" strike="noStrike" spc="-1">
                <a:solidFill>
                  <a:srgbClr val="000000"/>
                </a:solidFill>
                <a:uFill>
                  <a:solidFill>
                    <a:srgbClr val="FFFFFF"/>
                  </a:solidFill>
                </a:uFill>
                <a:latin typeface="Times New Roman"/>
                <a:ea typeface="DejaVu Sans"/>
              </a:rPr>
              <a:t>Tính toán song song trên NT threads</a:t>
            </a:r>
            <a:endParaRPr lang="en-US" sz="1800" b="0" strike="noStrike" spc="-1">
              <a:solidFill>
                <a:srgbClr val="000000"/>
              </a:solidFill>
              <a:uFill>
                <a:solidFill>
                  <a:srgbClr val="FFFFFF"/>
                </a:solidFill>
              </a:uFill>
              <a:latin typeface="Arial"/>
            </a:endParaRPr>
          </a:p>
          <a:p>
            <a:pPr marL="457200" lvl="1" indent="-216000">
              <a:lnSpc>
                <a:spcPct val="100000"/>
              </a:lnSpc>
              <a:buClr>
                <a:srgbClr val="000000"/>
              </a:buClr>
              <a:buFont typeface="Wingdings" charset="2"/>
              <a:buChar char=""/>
            </a:pPr>
            <a:r>
              <a:rPr lang="en-US" sz="2800" b="0" strike="noStrike" spc="-1">
                <a:solidFill>
                  <a:srgbClr val="000000"/>
                </a:solidFill>
                <a:uFill>
                  <a:solidFill>
                    <a:srgbClr val="FFFFFF"/>
                  </a:solidFill>
                </a:uFill>
                <a:latin typeface="Times New Roman"/>
                <a:ea typeface="DejaVu Sans"/>
              </a:rPr>
              <a:t>Do có sự phụ thuộc dữ liệu trong tính toán nên cần phải đồng bộ</a:t>
            </a:r>
            <a:endParaRPr lang="en-US" sz="1800" b="0" strike="noStrike" spc="-1">
              <a:solidFill>
                <a:srgbClr val="000000"/>
              </a:solidFill>
              <a:uFill>
                <a:solidFill>
                  <a:srgbClr val="FFFFFF"/>
                </a:solidFill>
              </a:uFill>
              <a:latin typeface="Arial"/>
            </a:endParaRPr>
          </a:p>
          <a:p>
            <a:pPr marL="457200" lvl="1" indent="-216000">
              <a:lnSpc>
                <a:spcPct val="100000"/>
              </a:lnSpc>
              <a:buClr>
                <a:srgbClr val="000000"/>
              </a:buClr>
              <a:buFont typeface="Wingdings" charset="2"/>
              <a:buChar char=""/>
            </a:pPr>
            <a:r>
              <a:rPr lang="en-US" sz="2800" b="0" strike="noStrike" spc="-1">
                <a:solidFill>
                  <a:srgbClr val="000000"/>
                </a:solidFill>
                <a:uFill>
                  <a:solidFill>
                    <a:srgbClr val="FFFFFF"/>
                  </a:solidFill>
                </a:uFill>
                <a:latin typeface="Times New Roman"/>
                <a:ea typeface="DejaVu Sans"/>
              </a:rPr>
              <a:t>Mỗi luồng chỉ tính toán trong miền con [start,stop]</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AutoNum type="arabicParenR"/>
            </a:pPr>
            <a:r>
              <a:rPr lang="en-US" sz="3200" b="0" strike="noStrike" spc="-1">
                <a:solidFill>
                  <a:srgbClr val="000000"/>
                </a:solidFill>
                <a:uFill>
                  <a:solidFill>
                    <a:srgbClr val="FFFFFF"/>
                  </a:solidFill>
                </a:uFill>
                <a:latin typeface="Times New Roman"/>
                <a:ea typeface="DejaVu Sans"/>
              </a:rPr>
              <a:t>Lưu kết quả ra file, mô phỏng</a:t>
            </a:r>
            <a:endParaRPr lang="en-US" sz="1800" b="0" strike="noStrike" spc="-1">
              <a:solidFill>
                <a:srgbClr val="000000"/>
              </a:solidFill>
              <a:uFill>
                <a:solidFill>
                  <a:srgbClr val="FFFFFF"/>
                </a:solidFill>
              </a:uFill>
              <a:latin typeface="Arial"/>
            </a:endParaRPr>
          </a:p>
          <a:p>
            <a:pPr marL="457200" lvl="1" indent="-216000">
              <a:lnSpc>
                <a:spcPct val="100000"/>
              </a:lnSpc>
              <a:buClr>
                <a:srgbClr val="000000"/>
              </a:buClr>
              <a:buFont typeface="Wingdings" charset="2"/>
              <a:buChar char=""/>
            </a:pPr>
            <a:r>
              <a:rPr lang="en-US" sz="2800" b="0" strike="noStrike" spc="-1">
                <a:solidFill>
                  <a:srgbClr val="000000"/>
                </a:solidFill>
                <a:uFill>
                  <a:solidFill>
                    <a:srgbClr val="FFFFFF"/>
                  </a:solidFill>
                </a:uFill>
                <a:latin typeface="Times New Roman"/>
                <a:ea typeface="DejaVu Sans"/>
              </a:rPr>
              <a:t>Giống chương trình C</a:t>
            </a:r>
            <a:endParaRPr lang="en-US" sz="1800" b="0" strike="noStrike" spc="-1">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Arial"/>
                <a:ea typeface="DejaVu Sans"/>
              </a:rPr>
              <a:t>Giải thuật chương trình MPI</a:t>
            </a:r>
            <a:endParaRPr lang="en-US" sz="1800" b="0" strike="noStrike" spc="-1">
              <a:solidFill>
                <a:srgbClr val="000000"/>
              </a:solidFill>
              <a:uFill>
                <a:solidFill>
                  <a:srgbClr val="FFFFFF"/>
                </a:solidFill>
              </a:uFill>
              <a:latin typeface="Arial"/>
            </a:endParaRPr>
          </a:p>
        </p:txBody>
      </p:sp>
      <p:sp>
        <p:nvSpPr>
          <p:cNvPr id="193" name="Line 2"/>
          <p:cNvSpPr/>
          <p:nvPr/>
        </p:nvSpPr>
        <p:spPr>
          <a:xfrm>
            <a:off x="676440" y="4008240"/>
            <a:ext cx="7689600" cy="11520"/>
          </a:xfrm>
          <a:prstGeom prst="line">
            <a:avLst/>
          </a:prstGeom>
          <a:ln w="57240">
            <a:solidFill>
              <a:srgbClr val="4A7EBB"/>
            </a:solidFill>
            <a:round/>
          </a:ln>
        </p:spPr>
        <p:style>
          <a:lnRef idx="0">
            <a:scrgbClr r="0" g="0" b="0"/>
          </a:lnRef>
          <a:fillRef idx="0">
            <a:scrgbClr r="0" g="0" b="0"/>
          </a:fillRef>
          <a:effectRef idx="0">
            <a:scrgbClr r="0" g="0" b="0"/>
          </a:effectRef>
          <a:fontRef idx="minor"/>
        </p:style>
      </p:sp>
      <p:sp>
        <p:nvSpPr>
          <p:cNvPr id="194" name="CustomShape 3"/>
          <p:cNvSpPr/>
          <p:nvPr/>
        </p:nvSpPr>
        <p:spPr>
          <a:xfrm>
            <a:off x="304920" y="3429000"/>
            <a:ext cx="1675800" cy="91368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195" name="CustomShape 4"/>
          <p:cNvSpPr/>
          <p:nvPr/>
        </p:nvSpPr>
        <p:spPr>
          <a:xfrm>
            <a:off x="1981080" y="3429000"/>
            <a:ext cx="1675800" cy="91368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196" name="CustomShape 5"/>
          <p:cNvSpPr/>
          <p:nvPr/>
        </p:nvSpPr>
        <p:spPr>
          <a:xfrm>
            <a:off x="3657600" y="3429000"/>
            <a:ext cx="1675800" cy="91368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197" name="CustomShape 6"/>
          <p:cNvSpPr/>
          <p:nvPr/>
        </p:nvSpPr>
        <p:spPr>
          <a:xfrm>
            <a:off x="5334120" y="3429000"/>
            <a:ext cx="1675800" cy="91368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198" name="CustomShape 7"/>
          <p:cNvSpPr/>
          <p:nvPr/>
        </p:nvSpPr>
        <p:spPr>
          <a:xfrm>
            <a:off x="7010280" y="3429000"/>
            <a:ext cx="1675800" cy="91368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199" name="CustomShape 8"/>
          <p:cNvSpPr/>
          <p:nvPr/>
        </p:nvSpPr>
        <p:spPr>
          <a:xfrm>
            <a:off x="647640" y="353412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CPU0</a:t>
            </a:r>
            <a:endParaRPr lang="en-US" sz="1800" b="0" strike="noStrike" spc="-1">
              <a:solidFill>
                <a:srgbClr val="000000"/>
              </a:solidFill>
              <a:uFill>
                <a:solidFill>
                  <a:srgbClr val="FFFFFF"/>
                </a:solidFill>
              </a:uFill>
              <a:latin typeface="Arial"/>
            </a:endParaRPr>
          </a:p>
        </p:txBody>
      </p:sp>
      <p:sp>
        <p:nvSpPr>
          <p:cNvPr id="200" name="CustomShape 9"/>
          <p:cNvSpPr/>
          <p:nvPr/>
        </p:nvSpPr>
        <p:spPr>
          <a:xfrm>
            <a:off x="2159640" y="351720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CPU1</a:t>
            </a:r>
            <a:endParaRPr lang="en-US" sz="1800" b="0" strike="noStrike" spc="-1">
              <a:solidFill>
                <a:srgbClr val="000000"/>
              </a:solidFill>
              <a:uFill>
                <a:solidFill>
                  <a:srgbClr val="FFFFFF"/>
                </a:solidFill>
              </a:uFill>
              <a:latin typeface="Arial"/>
            </a:endParaRPr>
          </a:p>
        </p:txBody>
      </p:sp>
      <p:sp>
        <p:nvSpPr>
          <p:cNvPr id="201" name="CustomShape 10"/>
          <p:cNvSpPr/>
          <p:nvPr/>
        </p:nvSpPr>
        <p:spPr>
          <a:xfrm>
            <a:off x="3924360" y="350532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CPU2</a:t>
            </a:r>
            <a:endParaRPr lang="en-US" sz="1800" b="0" strike="noStrike" spc="-1">
              <a:solidFill>
                <a:srgbClr val="000000"/>
              </a:solidFill>
              <a:uFill>
                <a:solidFill>
                  <a:srgbClr val="FFFFFF"/>
                </a:solidFill>
              </a:uFill>
              <a:latin typeface="Arial"/>
            </a:endParaRPr>
          </a:p>
        </p:txBody>
      </p:sp>
      <p:sp>
        <p:nvSpPr>
          <p:cNvPr id="202" name="CustomShape 11"/>
          <p:cNvSpPr/>
          <p:nvPr/>
        </p:nvSpPr>
        <p:spPr>
          <a:xfrm>
            <a:off x="5486400" y="349020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CPU3</a:t>
            </a:r>
            <a:endParaRPr lang="en-US" sz="1800" b="0" strike="noStrike" spc="-1">
              <a:solidFill>
                <a:srgbClr val="000000"/>
              </a:solidFill>
              <a:uFill>
                <a:solidFill>
                  <a:srgbClr val="FFFFFF"/>
                </a:solidFill>
              </a:uFill>
              <a:latin typeface="Arial"/>
            </a:endParaRPr>
          </a:p>
        </p:txBody>
      </p:sp>
      <p:sp>
        <p:nvSpPr>
          <p:cNvPr id="203" name="CustomShape 12"/>
          <p:cNvSpPr/>
          <p:nvPr/>
        </p:nvSpPr>
        <p:spPr>
          <a:xfrm>
            <a:off x="7232400" y="349020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CPU4</a:t>
            </a:r>
            <a:endParaRPr lang="en-US" sz="1800" b="0" strike="noStrike" spc="-1">
              <a:solidFill>
                <a:srgbClr val="000000"/>
              </a:solidFill>
              <a:uFill>
                <a:solidFill>
                  <a:srgbClr val="FFFFFF"/>
                </a:solidFill>
              </a:uFill>
              <a:latin typeface="Arial"/>
            </a:endParaRPr>
          </a:p>
        </p:txBody>
      </p:sp>
      <p:sp>
        <p:nvSpPr>
          <p:cNvPr id="204" name="CustomShape 13"/>
          <p:cNvSpPr/>
          <p:nvPr/>
        </p:nvSpPr>
        <p:spPr>
          <a:xfrm>
            <a:off x="3642840" y="5175000"/>
            <a:ext cx="171396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Domain Decomposition</a:t>
            </a:r>
            <a:endParaRPr lang="en-US" sz="1800" b="0" strike="noStrike" spc="-1">
              <a:solidFill>
                <a:srgbClr val="000000"/>
              </a:solidFill>
              <a:uFill>
                <a:solidFill>
                  <a:srgbClr val="FFFFFF"/>
                </a:solidFill>
              </a:uFill>
              <a:latin typeface="Arial"/>
            </a:endParaRPr>
          </a:p>
        </p:txBody>
      </p:sp>
      <p:sp>
        <p:nvSpPr>
          <p:cNvPr id="205" name="CustomShape 14"/>
          <p:cNvSpPr/>
          <p:nvPr/>
        </p:nvSpPr>
        <p:spPr>
          <a:xfrm>
            <a:off x="3302640" y="5029200"/>
            <a:ext cx="2437560" cy="1042920"/>
          </a:xfrm>
          <a:prstGeom prst="roundRect">
            <a:avLst>
              <a:gd name="adj" fmla="val 16667"/>
            </a:avLst>
          </a:prstGeom>
          <a:noFill/>
          <a:ln w="25560">
            <a:solidFill>
              <a:srgbClr val="3A5F8B"/>
            </a:solidFill>
            <a:round/>
          </a:ln>
        </p:spPr>
        <p:style>
          <a:lnRef idx="0">
            <a:scrgbClr r="0" g="0" b="0"/>
          </a:lnRef>
          <a:fillRef idx="0">
            <a:scrgbClr r="0" g="0" b="0"/>
          </a:fillRef>
          <a:effectRef idx="0">
            <a:scrgbClr r="0" g="0" b="0"/>
          </a:effectRef>
          <a:fontRef idx="minor"/>
        </p:style>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Arial"/>
                <a:ea typeface="DejaVu Sans"/>
              </a:rPr>
              <a:t>Giải thuật chương trình MPI</a:t>
            </a:r>
            <a:endParaRPr lang="en-US" sz="1800" b="0" strike="noStrike" spc="-1">
              <a:solidFill>
                <a:srgbClr val="000000"/>
              </a:solidFill>
              <a:uFill>
                <a:solidFill>
                  <a:srgbClr val="FFFFFF"/>
                </a:solidFill>
              </a:uFill>
              <a:latin typeface="Arial"/>
            </a:endParaRPr>
          </a:p>
        </p:txBody>
      </p:sp>
      <p:sp>
        <p:nvSpPr>
          <p:cNvPr id="207"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ea typeface="DejaVu Sans"/>
              </a:rPr>
              <a:t>Bước 1: Khởi tạo giá trị ban đầu tại CPU0 (root).</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ea typeface="DejaVu Sans"/>
              </a:rPr>
              <a:t>Bước 2: Chia miền tính toán.</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ea typeface="DejaVu Sans"/>
              </a:rPr>
              <a:t>Bước 3: Gửi Input từ root tới tất cả các CPU khác.</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ea typeface="DejaVu Sans"/>
              </a:rPr>
              <a:t>Bước 4: Tính toán. Mỗi CPU tính toán trên subdomain tương ứng.</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ea typeface="DejaVu Sans"/>
              </a:rPr>
              <a:t>Bước 5: Các CPU gửi kết quả tính toán về root.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gn="ctr">
              <a:lnSpc>
                <a:spcPct val="100000"/>
              </a:lnSpc>
            </a:pPr>
            <a:r>
              <a:rPr lang="en-US" sz="3200" b="0" strike="noStrike" spc="-1">
                <a:solidFill>
                  <a:srgbClr val="C00000"/>
                </a:solidFill>
                <a:uFill>
                  <a:solidFill>
                    <a:srgbClr val="FFFFFF"/>
                  </a:solidFill>
                </a:uFill>
                <a:latin typeface="Times New Roman"/>
                <a:ea typeface="DejaVu Sans"/>
              </a:rPr>
              <a:t>Bước 3 và Bước 5: Truyền thông</a:t>
            </a:r>
            <a:r>
              <a:rPr lang="en-US" sz="2400" b="0"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Arial"/>
                <a:ea typeface="DejaVu Sans"/>
              </a:rPr>
              <a:t>Giải thuật chương trình MPI</a:t>
            </a:r>
            <a:endParaRPr lang="en-US" sz="1800" b="0" strike="noStrike" spc="-1">
              <a:solidFill>
                <a:srgbClr val="000000"/>
              </a:solidFill>
              <a:uFill>
                <a:solidFill>
                  <a:srgbClr val="FFFFFF"/>
                </a:solidFill>
              </a:uFill>
              <a:latin typeface="Arial"/>
            </a:endParaRPr>
          </a:p>
        </p:txBody>
      </p:sp>
      <p:sp>
        <p:nvSpPr>
          <p:cNvPr id="209"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ea typeface="DejaVu Sans"/>
              </a:rPr>
              <a:t>Bước 1: Khởi tạo giá trị ban đầu tại CPU0 (root)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Theo yêu cầu từng bài toán</a:t>
            </a: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Ảnh hưởng đến kết quả đầu ra</a:t>
            </a:r>
            <a:endParaRPr lang="en-US" sz="1800" b="0" strike="noStrike" spc="-1">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Arial"/>
                <a:ea typeface="DejaVu Sans"/>
              </a:rPr>
              <a:t>Giải thuật chương trình MPI</a:t>
            </a:r>
            <a:endParaRPr lang="en-US" sz="1800" b="0" strike="noStrike" spc="-1">
              <a:solidFill>
                <a:srgbClr val="000000"/>
              </a:solidFill>
              <a:uFill>
                <a:solidFill>
                  <a:srgbClr val="FFFFFF"/>
                </a:solidFill>
              </a:uFill>
              <a:latin typeface="Arial"/>
            </a:endParaRPr>
          </a:p>
        </p:txBody>
      </p:sp>
      <p:sp>
        <p:nvSpPr>
          <p:cNvPr id="211"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ea typeface="DejaVu Sans"/>
              </a:rPr>
              <a:t>Bước 2: Chia miền tính toán.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Kích thước miền tính toán là 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Mỗi CPU tính toán trên miền có kích thước là mc = N / NP với NP là số lượng CPU</a:t>
            </a:r>
            <a:endParaRPr lang="en-US" sz="1800" b="0" strike="noStrike" spc="-1">
              <a:solidFill>
                <a:srgbClr val="000000"/>
              </a:solidFill>
              <a:uFill>
                <a:solidFill>
                  <a:srgbClr val="FFFFFF"/>
                </a:solidFill>
              </a:uFill>
              <a:latin typeface="Arial"/>
            </a:endParaRPr>
          </a:p>
        </p:txBody>
      </p:sp>
      <p:sp>
        <p:nvSpPr>
          <p:cNvPr id="212" name="Line 3"/>
          <p:cNvSpPr/>
          <p:nvPr/>
        </p:nvSpPr>
        <p:spPr>
          <a:xfrm>
            <a:off x="841680" y="5379840"/>
            <a:ext cx="7689240" cy="11520"/>
          </a:xfrm>
          <a:prstGeom prst="line">
            <a:avLst/>
          </a:prstGeom>
          <a:ln w="57240">
            <a:solidFill>
              <a:srgbClr val="4A7EBB"/>
            </a:solidFill>
            <a:round/>
          </a:ln>
        </p:spPr>
        <p:style>
          <a:lnRef idx="0">
            <a:scrgbClr r="0" g="0" b="0"/>
          </a:lnRef>
          <a:fillRef idx="0">
            <a:scrgbClr r="0" g="0" b="0"/>
          </a:fillRef>
          <a:effectRef idx="0">
            <a:scrgbClr r="0" g="0" b="0"/>
          </a:effectRef>
          <a:fontRef idx="minor"/>
        </p:style>
      </p:sp>
      <p:sp>
        <p:nvSpPr>
          <p:cNvPr id="213" name="CustomShape 4"/>
          <p:cNvSpPr/>
          <p:nvPr/>
        </p:nvSpPr>
        <p:spPr>
          <a:xfrm>
            <a:off x="469800" y="4800600"/>
            <a:ext cx="1675800" cy="91368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214" name="CustomShape 5"/>
          <p:cNvSpPr/>
          <p:nvPr/>
        </p:nvSpPr>
        <p:spPr>
          <a:xfrm>
            <a:off x="2146320" y="4800600"/>
            <a:ext cx="1675800" cy="91368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215" name="CustomShape 6"/>
          <p:cNvSpPr/>
          <p:nvPr/>
        </p:nvSpPr>
        <p:spPr>
          <a:xfrm>
            <a:off x="3822480" y="4800600"/>
            <a:ext cx="1675800" cy="91368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216" name="CustomShape 7"/>
          <p:cNvSpPr/>
          <p:nvPr/>
        </p:nvSpPr>
        <p:spPr>
          <a:xfrm>
            <a:off x="5499000" y="4800600"/>
            <a:ext cx="1675800" cy="91368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217" name="CustomShape 8"/>
          <p:cNvSpPr/>
          <p:nvPr/>
        </p:nvSpPr>
        <p:spPr>
          <a:xfrm>
            <a:off x="7175520" y="4800600"/>
            <a:ext cx="1675800" cy="91368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218" name="CustomShape 9"/>
          <p:cNvSpPr/>
          <p:nvPr/>
        </p:nvSpPr>
        <p:spPr>
          <a:xfrm>
            <a:off x="812520" y="490572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CPU0</a:t>
            </a:r>
            <a:endParaRPr lang="en-US" sz="1800" b="0" strike="noStrike" spc="-1">
              <a:solidFill>
                <a:srgbClr val="000000"/>
              </a:solidFill>
              <a:uFill>
                <a:solidFill>
                  <a:srgbClr val="FFFFFF"/>
                </a:solidFill>
              </a:uFill>
              <a:latin typeface="Arial"/>
            </a:endParaRPr>
          </a:p>
        </p:txBody>
      </p:sp>
      <p:sp>
        <p:nvSpPr>
          <p:cNvPr id="219" name="CustomShape 10"/>
          <p:cNvSpPr/>
          <p:nvPr/>
        </p:nvSpPr>
        <p:spPr>
          <a:xfrm>
            <a:off x="2324520" y="488880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CPU1</a:t>
            </a:r>
            <a:endParaRPr lang="en-US" sz="1800" b="0" strike="noStrike" spc="-1">
              <a:solidFill>
                <a:srgbClr val="000000"/>
              </a:solidFill>
              <a:uFill>
                <a:solidFill>
                  <a:srgbClr val="FFFFFF"/>
                </a:solidFill>
              </a:uFill>
              <a:latin typeface="Arial"/>
            </a:endParaRPr>
          </a:p>
        </p:txBody>
      </p:sp>
      <p:sp>
        <p:nvSpPr>
          <p:cNvPr id="220" name="CustomShape 11"/>
          <p:cNvSpPr/>
          <p:nvPr/>
        </p:nvSpPr>
        <p:spPr>
          <a:xfrm>
            <a:off x="4089240" y="487692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CPU2</a:t>
            </a:r>
            <a:endParaRPr lang="en-US" sz="1800" b="0" strike="noStrike" spc="-1">
              <a:solidFill>
                <a:srgbClr val="000000"/>
              </a:solidFill>
              <a:uFill>
                <a:solidFill>
                  <a:srgbClr val="FFFFFF"/>
                </a:solidFill>
              </a:uFill>
              <a:latin typeface="Arial"/>
            </a:endParaRPr>
          </a:p>
        </p:txBody>
      </p:sp>
      <p:sp>
        <p:nvSpPr>
          <p:cNvPr id="221" name="CustomShape 12"/>
          <p:cNvSpPr/>
          <p:nvPr/>
        </p:nvSpPr>
        <p:spPr>
          <a:xfrm>
            <a:off x="5651280" y="486180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CPU3</a:t>
            </a:r>
            <a:endParaRPr lang="en-US" sz="1800" b="0" strike="noStrike" spc="-1">
              <a:solidFill>
                <a:srgbClr val="000000"/>
              </a:solidFill>
              <a:uFill>
                <a:solidFill>
                  <a:srgbClr val="FFFFFF"/>
                </a:solidFill>
              </a:uFill>
              <a:latin typeface="Arial"/>
            </a:endParaRPr>
          </a:p>
        </p:txBody>
      </p:sp>
      <p:sp>
        <p:nvSpPr>
          <p:cNvPr id="222" name="CustomShape 13"/>
          <p:cNvSpPr/>
          <p:nvPr/>
        </p:nvSpPr>
        <p:spPr>
          <a:xfrm>
            <a:off x="7397280" y="486180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CPU4</a:t>
            </a:r>
            <a:endParaRPr lang="en-US" sz="1800" b="0" strike="noStrike" spc="-1">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Arial"/>
                <a:ea typeface="DejaVu Sans"/>
              </a:rPr>
              <a:t>Giải thuật chương trình MPI</a:t>
            </a:r>
            <a:endParaRPr lang="en-US" sz="1800" b="0" strike="noStrike" spc="-1">
              <a:solidFill>
                <a:srgbClr val="000000"/>
              </a:solidFill>
              <a:uFill>
                <a:solidFill>
                  <a:srgbClr val="FFFFFF"/>
                </a:solidFill>
              </a:uFill>
              <a:latin typeface="Arial"/>
            </a:endParaRPr>
          </a:p>
        </p:txBody>
      </p:sp>
      <p:sp>
        <p:nvSpPr>
          <p:cNvPr id="224"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ea typeface="DejaVu Sans"/>
              </a:rPr>
              <a:t>Bước 3: Gửi Input từ root tới tất cả các CPU khác.</a:t>
            </a: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MPI_Scatter (	T, mc, MPI_FLOAT, </a:t>
            </a: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		Ts, mc, MPI_FLOAT, </a:t>
            </a: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		0, MPI_COMM_WORLD);</a:t>
            </a:r>
            <a:endParaRPr lang="en-US" sz="1800" b="0" strike="noStrike" spc="-1">
              <a:solidFill>
                <a:srgbClr val="000000"/>
              </a:solidFill>
              <a:uFill>
                <a:solidFill>
                  <a:srgbClr val="FFFFFF"/>
                </a:solidFill>
              </a:uFill>
              <a:latin typeface="Arial"/>
            </a:endParaRPr>
          </a:p>
        </p:txBody>
      </p:sp>
      <p:sp>
        <p:nvSpPr>
          <p:cNvPr id="225" name="Line 3"/>
          <p:cNvSpPr/>
          <p:nvPr/>
        </p:nvSpPr>
        <p:spPr>
          <a:xfrm>
            <a:off x="846360" y="5513760"/>
            <a:ext cx="7689600" cy="11880"/>
          </a:xfrm>
          <a:prstGeom prst="line">
            <a:avLst/>
          </a:prstGeom>
          <a:ln w="57240">
            <a:solidFill>
              <a:srgbClr val="4A7EBB"/>
            </a:solidFill>
            <a:round/>
          </a:ln>
        </p:spPr>
        <p:style>
          <a:lnRef idx="0">
            <a:scrgbClr r="0" g="0" b="0"/>
          </a:lnRef>
          <a:fillRef idx="0">
            <a:scrgbClr r="0" g="0" b="0"/>
          </a:fillRef>
          <a:effectRef idx="0">
            <a:scrgbClr r="0" g="0" b="0"/>
          </a:effectRef>
          <a:fontRef idx="minor"/>
        </p:style>
      </p:sp>
      <p:sp>
        <p:nvSpPr>
          <p:cNvPr id="226" name="CustomShape 4"/>
          <p:cNvSpPr/>
          <p:nvPr/>
        </p:nvSpPr>
        <p:spPr>
          <a:xfrm>
            <a:off x="474480" y="4934520"/>
            <a:ext cx="1675800" cy="91368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227" name="CustomShape 5"/>
          <p:cNvSpPr/>
          <p:nvPr/>
        </p:nvSpPr>
        <p:spPr>
          <a:xfrm>
            <a:off x="2151000" y="4934520"/>
            <a:ext cx="1675800" cy="91368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228" name="CustomShape 6"/>
          <p:cNvSpPr/>
          <p:nvPr/>
        </p:nvSpPr>
        <p:spPr>
          <a:xfrm>
            <a:off x="3827160" y="4934520"/>
            <a:ext cx="1675800" cy="91368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229" name="CustomShape 7"/>
          <p:cNvSpPr/>
          <p:nvPr/>
        </p:nvSpPr>
        <p:spPr>
          <a:xfrm>
            <a:off x="5503680" y="4934520"/>
            <a:ext cx="1675800" cy="91368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230" name="CustomShape 8"/>
          <p:cNvSpPr/>
          <p:nvPr/>
        </p:nvSpPr>
        <p:spPr>
          <a:xfrm>
            <a:off x="7180200" y="4934520"/>
            <a:ext cx="1675800" cy="91368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231" name="CustomShape 9"/>
          <p:cNvSpPr/>
          <p:nvPr/>
        </p:nvSpPr>
        <p:spPr>
          <a:xfrm>
            <a:off x="832680" y="369036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CPU0</a:t>
            </a:r>
            <a:endParaRPr lang="en-US" sz="1800" b="0" strike="noStrike" spc="-1">
              <a:solidFill>
                <a:srgbClr val="000000"/>
              </a:solidFill>
              <a:uFill>
                <a:solidFill>
                  <a:srgbClr val="FFFFFF"/>
                </a:solidFill>
              </a:uFill>
              <a:latin typeface="Arial"/>
            </a:endParaRPr>
          </a:p>
        </p:txBody>
      </p:sp>
      <p:sp>
        <p:nvSpPr>
          <p:cNvPr id="232" name="CustomShape 10"/>
          <p:cNvSpPr/>
          <p:nvPr/>
        </p:nvSpPr>
        <p:spPr>
          <a:xfrm>
            <a:off x="2470680" y="372096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CPU1</a:t>
            </a:r>
            <a:endParaRPr lang="en-US" sz="1800" b="0" strike="noStrike" spc="-1">
              <a:solidFill>
                <a:srgbClr val="000000"/>
              </a:solidFill>
              <a:uFill>
                <a:solidFill>
                  <a:srgbClr val="FFFFFF"/>
                </a:solidFill>
              </a:uFill>
              <a:latin typeface="Arial"/>
            </a:endParaRPr>
          </a:p>
        </p:txBody>
      </p:sp>
      <p:sp>
        <p:nvSpPr>
          <p:cNvPr id="233" name="CustomShape 11"/>
          <p:cNvSpPr/>
          <p:nvPr/>
        </p:nvSpPr>
        <p:spPr>
          <a:xfrm>
            <a:off x="4109400" y="366156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CPU2</a:t>
            </a:r>
            <a:endParaRPr lang="en-US" sz="1800" b="0" strike="noStrike" spc="-1">
              <a:solidFill>
                <a:srgbClr val="000000"/>
              </a:solidFill>
              <a:uFill>
                <a:solidFill>
                  <a:srgbClr val="FFFFFF"/>
                </a:solidFill>
              </a:uFill>
              <a:latin typeface="Arial"/>
            </a:endParaRPr>
          </a:p>
        </p:txBody>
      </p:sp>
      <p:sp>
        <p:nvSpPr>
          <p:cNvPr id="234" name="CustomShape 12"/>
          <p:cNvSpPr/>
          <p:nvPr/>
        </p:nvSpPr>
        <p:spPr>
          <a:xfrm>
            <a:off x="5866920" y="365472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CPU3</a:t>
            </a:r>
            <a:endParaRPr lang="en-US" sz="1800" b="0" strike="noStrike" spc="-1">
              <a:solidFill>
                <a:srgbClr val="000000"/>
              </a:solidFill>
              <a:uFill>
                <a:solidFill>
                  <a:srgbClr val="FFFFFF"/>
                </a:solidFill>
              </a:uFill>
              <a:latin typeface="Arial"/>
            </a:endParaRPr>
          </a:p>
        </p:txBody>
      </p:sp>
      <p:sp>
        <p:nvSpPr>
          <p:cNvPr id="235" name="CustomShape 13"/>
          <p:cNvSpPr/>
          <p:nvPr/>
        </p:nvSpPr>
        <p:spPr>
          <a:xfrm>
            <a:off x="7417440" y="364680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CPU4</a:t>
            </a:r>
            <a:endParaRPr lang="en-US" sz="1800" b="0" strike="noStrike" spc="-1">
              <a:solidFill>
                <a:srgbClr val="000000"/>
              </a:solidFill>
              <a:uFill>
                <a:solidFill>
                  <a:srgbClr val="FFFFFF"/>
                </a:solidFill>
              </a:uFill>
              <a:latin typeface="Arial"/>
            </a:endParaRPr>
          </a:p>
        </p:txBody>
      </p:sp>
      <p:sp>
        <p:nvSpPr>
          <p:cNvPr id="236" name="CustomShape 14"/>
          <p:cNvSpPr/>
          <p:nvPr/>
        </p:nvSpPr>
        <p:spPr>
          <a:xfrm>
            <a:off x="2824200" y="6104880"/>
            <a:ext cx="3123360" cy="657720"/>
          </a:xfrm>
          <a:prstGeom prst="roundRect">
            <a:avLst>
              <a:gd name="adj" fmla="val 16667"/>
            </a:avLst>
          </a:prstGeom>
          <a:noFill/>
          <a:ln w="25560">
            <a:solidFill>
              <a:srgbClr val="3A5F8B"/>
            </a:solidFill>
            <a:round/>
          </a:ln>
        </p:spPr>
        <p:style>
          <a:lnRef idx="0">
            <a:scrgbClr r="0" g="0" b="0"/>
          </a:lnRef>
          <a:fillRef idx="0">
            <a:scrgbClr r="0" g="0" b="0"/>
          </a:fillRef>
          <a:effectRef idx="0">
            <a:scrgbClr r="0" g="0" b="0"/>
          </a:effectRef>
          <a:fontRef idx="minor"/>
        </p:style>
      </p:sp>
      <p:sp>
        <p:nvSpPr>
          <p:cNvPr id="237" name="CustomShape 15"/>
          <p:cNvSpPr/>
          <p:nvPr/>
        </p:nvSpPr>
        <p:spPr>
          <a:xfrm>
            <a:off x="3281400" y="6260040"/>
            <a:ext cx="238932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Dữ liệu khởi tạo tại root</a:t>
            </a:r>
            <a:endParaRPr lang="en-US" sz="1800" b="0" strike="noStrike" spc="-1">
              <a:solidFill>
                <a:srgbClr val="000000"/>
              </a:solidFill>
              <a:uFill>
                <a:solidFill>
                  <a:srgbClr val="FFFFFF"/>
                </a:solidFill>
              </a:uFill>
              <a:latin typeface="Arial"/>
            </a:endParaRPr>
          </a:p>
        </p:txBody>
      </p:sp>
      <p:sp>
        <p:nvSpPr>
          <p:cNvPr id="238" name="CustomShape 16"/>
          <p:cNvSpPr/>
          <p:nvPr/>
        </p:nvSpPr>
        <p:spPr>
          <a:xfrm>
            <a:off x="690480" y="3562920"/>
            <a:ext cx="1284480" cy="761400"/>
          </a:xfrm>
          <a:prstGeom prst="roundRect">
            <a:avLst>
              <a:gd name="adj" fmla="val 16667"/>
            </a:avLst>
          </a:prstGeom>
          <a:noFill/>
          <a:ln w="25560">
            <a:solidFill>
              <a:srgbClr val="3A5F8B"/>
            </a:solidFill>
            <a:round/>
          </a:ln>
        </p:spPr>
        <p:style>
          <a:lnRef idx="0">
            <a:scrgbClr r="0" g="0" b="0"/>
          </a:lnRef>
          <a:fillRef idx="0">
            <a:scrgbClr r="0" g="0" b="0"/>
          </a:fillRef>
          <a:effectRef idx="0">
            <a:scrgbClr r="0" g="0" b="0"/>
          </a:effectRef>
          <a:fontRef idx="minor"/>
        </p:style>
      </p:sp>
      <p:sp>
        <p:nvSpPr>
          <p:cNvPr id="239" name="CustomShape 17"/>
          <p:cNvSpPr/>
          <p:nvPr/>
        </p:nvSpPr>
        <p:spPr>
          <a:xfrm>
            <a:off x="2346480" y="3587760"/>
            <a:ext cx="1284480" cy="761400"/>
          </a:xfrm>
          <a:prstGeom prst="roundRect">
            <a:avLst>
              <a:gd name="adj" fmla="val 16667"/>
            </a:avLst>
          </a:prstGeom>
          <a:noFill/>
          <a:ln w="25560">
            <a:solidFill>
              <a:srgbClr val="3A5F8B"/>
            </a:solidFill>
            <a:round/>
          </a:ln>
        </p:spPr>
        <p:style>
          <a:lnRef idx="0">
            <a:scrgbClr r="0" g="0" b="0"/>
          </a:lnRef>
          <a:fillRef idx="0">
            <a:scrgbClr r="0" g="0" b="0"/>
          </a:fillRef>
          <a:effectRef idx="0">
            <a:scrgbClr r="0" g="0" b="0"/>
          </a:effectRef>
          <a:fontRef idx="minor"/>
        </p:style>
      </p:sp>
      <p:sp>
        <p:nvSpPr>
          <p:cNvPr id="240" name="CustomShape 18"/>
          <p:cNvSpPr/>
          <p:nvPr/>
        </p:nvSpPr>
        <p:spPr>
          <a:xfrm>
            <a:off x="4043160" y="3581280"/>
            <a:ext cx="1284480" cy="761400"/>
          </a:xfrm>
          <a:prstGeom prst="roundRect">
            <a:avLst>
              <a:gd name="adj" fmla="val 16667"/>
            </a:avLst>
          </a:prstGeom>
          <a:noFill/>
          <a:ln w="25560">
            <a:solidFill>
              <a:srgbClr val="3A5F8B"/>
            </a:solidFill>
            <a:round/>
          </a:ln>
        </p:spPr>
        <p:style>
          <a:lnRef idx="0">
            <a:scrgbClr r="0" g="0" b="0"/>
          </a:lnRef>
          <a:fillRef idx="0">
            <a:scrgbClr r="0" g="0" b="0"/>
          </a:fillRef>
          <a:effectRef idx="0">
            <a:scrgbClr r="0" g="0" b="0"/>
          </a:effectRef>
          <a:fontRef idx="minor"/>
        </p:style>
      </p:sp>
      <p:sp>
        <p:nvSpPr>
          <p:cNvPr id="241" name="CustomShape 19"/>
          <p:cNvSpPr/>
          <p:nvPr/>
        </p:nvSpPr>
        <p:spPr>
          <a:xfrm>
            <a:off x="5683680" y="3587400"/>
            <a:ext cx="1284480" cy="761400"/>
          </a:xfrm>
          <a:prstGeom prst="roundRect">
            <a:avLst>
              <a:gd name="adj" fmla="val 16667"/>
            </a:avLst>
          </a:prstGeom>
          <a:noFill/>
          <a:ln w="25560">
            <a:solidFill>
              <a:srgbClr val="3A5F8B"/>
            </a:solidFill>
            <a:round/>
          </a:ln>
        </p:spPr>
        <p:style>
          <a:lnRef idx="0">
            <a:scrgbClr r="0" g="0" b="0"/>
          </a:lnRef>
          <a:fillRef idx="0">
            <a:scrgbClr r="0" g="0" b="0"/>
          </a:fillRef>
          <a:effectRef idx="0">
            <a:scrgbClr r="0" g="0" b="0"/>
          </a:effectRef>
          <a:fontRef idx="minor"/>
        </p:style>
      </p:sp>
      <p:sp>
        <p:nvSpPr>
          <p:cNvPr id="242" name="CustomShape 20"/>
          <p:cNvSpPr/>
          <p:nvPr/>
        </p:nvSpPr>
        <p:spPr>
          <a:xfrm>
            <a:off x="7346160" y="3581640"/>
            <a:ext cx="1284480" cy="761400"/>
          </a:xfrm>
          <a:prstGeom prst="roundRect">
            <a:avLst>
              <a:gd name="adj" fmla="val 16667"/>
            </a:avLst>
          </a:prstGeom>
          <a:noFill/>
          <a:ln w="25560">
            <a:solidFill>
              <a:srgbClr val="3A5F8B"/>
            </a:solidFill>
            <a:round/>
          </a:ln>
        </p:spPr>
        <p:style>
          <a:lnRef idx="0">
            <a:scrgbClr r="0" g="0" b="0"/>
          </a:lnRef>
          <a:fillRef idx="0">
            <a:scrgbClr r="0" g="0" b="0"/>
          </a:fillRef>
          <a:effectRef idx="0">
            <a:scrgbClr r="0" g="0" b="0"/>
          </a:effectRef>
          <a:fontRef idx="minor"/>
        </p:style>
      </p:sp>
      <p:sp>
        <p:nvSpPr>
          <p:cNvPr id="243" name="CustomShape 21"/>
          <p:cNvSpPr/>
          <p:nvPr/>
        </p:nvSpPr>
        <p:spPr>
          <a:xfrm flipV="1">
            <a:off x="1312560" y="4324320"/>
            <a:ext cx="19800" cy="608760"/>
          </a:xfrm>
          <a:custGeom>
            <a:avLst/>
            <a:gdLst/>
            <a:ahLst/>
            <a:cxnLst/>
            <a:rect l="l" t="t" r="r" b="b"/>
            <a:pathLst>
              <a:path w="21600" h="21600">
                <a:moveTo>
                  <a:pt x="0" y="0"/>
                </a:moveTo>
                <a:lnTo>
                  <a:pt x="21600" y="21600"/>
                </a:lnTo>
              </a:path>
            </a:pathLst>
          </a:custGeom>
          <a:noFill/>
          <a:ln w="9360">
            <a:solidFill>
              <a:srgbClr val="4A7EBB"/>
            </a:solidFill>
            <a:round/>
            <a:tailEnd type="triangle" w="med" len="med"/>
          </a:ln>
        </p:spPr>
        <p:style>
          <a:lnRef idx="0">
            <a:scrgbClr r="0" g="0" b="0"/>
          </a:lnRef>
          <a:fillRef idx="0">
            <a:scrgbClr r="0" g="0" b="0"/>
          </a:fillRef>
          <a:effectRef idx="0">
            <a:scrgbClr r="0" g="0" b="0"/>
          </a:effectRef>
          <a:fontRef idx="minor"/>
        </p:style>
      </p:sp>
      <p:sp>
        <p:nvSpPr>
          <p:cNvPr id="244" name="CustomShape 22"/>
          <p:cNvSpPr/>
          <p:nvPr/>
        </p:nvSpPr>
        <p:spPr>
          <a:xfrm flipV="1">
            <a:off x="2989080" y="4349160"/>
            <a:ext cx="360" cy="584280"/>
          </a:xfrm>
          <a:custGeom>
            <a:avLst/>
            <a:gdLst/>
            <a:ahLst/>
            <a:cxnLst/>
            <a:rect l="l" t="t" r="r" b="b"/>
            <a:pathLst>
              <a:path w="21600" h="21600">
                <a:moveTo>
                  <a:pt x="0" y="0"/>
                </a:moveTo>
                <a:lnTo>
                  <a:pt x="21600" y="21600"/>
                </a:lnTo>
              </a:path>
            </a:pathLst>
          </a:custGeom>
          <a:noFill/>
          <a:ln w="9360">
            <a:solidFill>
              <a:srgbClr val="4A7EBB"/>
            </a:solidFill>
            <a:round/>
            <a:tailEnd type="triangle" w="med" len="med"/>
          </a:ln>
        </p:spPr>
        <p:style>
          <a:lnRef idx="0">
            <a:scrgbClr r="0" g="0" b="0"/>
          </a:lnRef>
          <a:fillRef idx="0">
            <a:scrgbClr r="0" g="0" b="0"/>
          </a:fillRef>
          <a:effectRef idx="0">
            <a:scrgbClr r="0" g="0" b="0"/>
          </a:effectRef>
          <a:fontRef idx="minor"/>
        </p:style>
      </p:sp>
      <p:sp>
        <p:nvSpPr>
          <p:cNvPr id="245" name="CustomShape 23"/>
          <p:cNvSpPr/>
          <p:nvPr/>
        </p:nvSpPr>
        <p:spPr>
          <a:xfrm flipV="1">
            <a:off x="4665600" y="4342680"/>
            <a:ext cx="19800" cy="590400"/>
          </a:xfrm>
          <a:custGeom>
            <a:avLst/>
            <a:gdLst/>
            <a:ahLst/>
            <a:cxnLst/>
            <a:rect l="l" t="t" r="r" b="b"/>
            <a:pathLst>
              <a:path w="21600" h="21600">
                <a:moveTo>
                  <a:pt x="0" y="0"/>
                </a:moveTo>
                <a:lnTo>
                  <a:pt x="21600" y="21600"/>
                </a:lnTo>
              </a:path>
            </a:pathLst>
          </a:custGeom>
          <a:noFill/>
          <a:ln w="9360">
            <a:solidFill>
              <a:srgbClr val="4A7EBB"/>
            </a:solidFill>
            <a:round/>
            <a:tailEnd type="triangle" w="med" len="med"/>
          </a:ln>
        </p:spPr>
        <p:style>
          <a:lnRef idx="0">
            <a:scrgbClr r="0" g="0" b="0"/>
          </a:lnRef>
          <a:fillRef idx="0">
            <a:scrgbClr r="0" g="0" b="0"/>
          </a:fillRef>
          <a:effectRef idx="0">
            <a:scrgbClr r="0" g="0" b="0"/>
          </a:effectRef>
          <a:fontRef idx="minor"/>
        </p:style>
      </p:sp>
      <p:sp>
        <p:nvSpPr>
          <p:cNvPr id="246" name="CustomShape 24"/>
          <p:cNvSpPr/>
          <p:nvPr/>
        </p:nvSpPr>
        <p:spPr>
          <a:xfrm flipH="1" flipV="1">
            <a:off x="6325560" y="4348440"/>
            <a:ext cx="15120" cy="584640"/>
          </a:xfrm>
          <a:custGeom>
            <a:avLst/>
            <a:gdLst/>
            <a:ahLst/>
            <a:cxnLst/>
            <a:rect l="l" t="t" r="r" b="b"/>
            <a:pathLst>
              <a:path w="21600" h="21600">
                <a:moveTo>
                  <a:pt x="0" y="0"/>
                </a:moveTo>
                <a:lnTo>
                  <a:pt x="21600" y="21600"/>
                </a:lnTo>
              </a:path>
            </a:pathLst>
          </a:custGeom>
          <a:noFill/>
          <a:ln w="9360">
            <a:solidFill>
              <a:srgbClr val="4A7EBB"/>
            </a:solidFill>
            <a:round/>
            <a:tailEnd type="triangle" w="med" len="med"/>
          </a:ln>
        </p:spPr>
        <p:style>
          <a:lnRef idx="0">
            <a:scrgbClr r="0" g="0" b="0"/>
          </a:lnRef>
          <a:fillRef idx="0">
            <a:scrgbClr r="0" g="0" b="0"/>
          </a:fillRef>
          <a:effectRef idx="0">
            <a:scrgbClr r="0" g="0" b="0"/>
          </a:effectRef>
          <a:fontRef idx="minor"/>
        </p:style>
      </p:sp>
      <p:sp>
        <p:nvSpPr>
          <p:cNvPr id="247" name="CustomShape 25"/>
          <p:cNvSpPr/>
          <p:nvPr/>
        </p:nvSpPr>
        <p:spPr>
          <a:xfrm flipH="1" flipV="1">
            <a:off x="7988040" y="4343040"/>
            <a:ext cx="28800" cy="590400"/>
          </a:xfrm>
          <a:custGeom>
            <a:avLst/>
            <a:gdLst/>
            <a:ahLst/>
            <a:cxnLst/>
            <a:rect l="l" t="t" r="r" b="b"/>
            <a:pathLst>
              <a:path w="21600" h="21600">
                <a:moveTo>
                  <a:pt x="0" y="0"/>
                </a:moveTo>
                <a:lnTo>
                  <a:pt x="21600" y="21600"/>
                </a:lnTo>
              </a:path>
            </a:pathLst>
          </a:custGeom>
          <a:noFill/>
          <a:ln w="9360">
            <a:solidFill>
              <a:srgbClr val="4A7EBB"/>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Arial"/>
                <a:ea typeface="DejaVu Sans"/>
              </a:rPr>
              <a:t>Giải thuật chương trình MPI</a:t>
            </a:r>
            <a:endParaRPr lang="en-US" sz="1800" b="0" strike="noStrike" spc="-1">
              <a:solidFill>
                <a:srgbClr val="000000"/>
              </a:solidFill>
              <a:uFill>
                <a:solidFill>
                  <a:srgbClr val="FFFFFF"/>
                </a:solidFill>
              </a:uFill>
              <a:latin typeface="Arial"/>
            </a:endParaRPr>
          </a:p>
        </p:txBody>
      </p:sp>
      <p:sp>
        <p:nvSpPr>
          <p:cNvPr id="249"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ea typeface="DejaVu Sans"/>
              </a:rPr>
              <a:t>Bước 5: Các CPU gửi kết quả tính toán về root.</a:t>
            </a: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MPI_Gather (	Ts, mc, MPI_FLOAT, </a:t>
            </a: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		T, mc, MPI_FLOAT, 0, </a:t>
            </a: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		MPI_COMM_WORLD);</a:t>
            </a:r>
            <a:endParaRPr lang="en-US" sz="1800" b="0" strike="noStrike" spc="-1">
              <a:solidFill>
                <a:srgbClr val="000000"/>
              </a:solidFill>
              <a:uFill>
                <a:solidFill>
                  <a:srgbClr val="FFFFFF"/>
                </a:solidFill>
              </a:uFill>
              <a:latin typeface="Arial"/>
            </a:endParaRPr>
          </a:p>
        </p:txBody>
      </p:sp>
      <p:sp>
        <p:nvSpPr>
          <p:cNvPr id="250" name="Line 3"/>
          <p:cNvSpPr/>
          <p:nvPr/>
        </p:nvSpPr>
        <p:spPr>
          <a:xfrm>
            <a:off x="752760" y="4770360"/>
            <a:ext cx="7689600" cy="11520"/>
          </a:xfrm>
          <a:prstGeom prst="line">
            <a:avLst/>
          </a:prstGeom>
          <a:ln w="57240">
            <a:solidFill>
              <a:srgbClr val="4A7EBB"/>
            </a:solidFill>
            <a:round/>
          </a:ln>
        </p:spPr>
        <p:style>
          <a:lnRef idx="0">
            <a:scrgbClr r="0" g="0" b="0"/>
          </a:lnRef>
          <a:fillRef idx="0">
            <a:scrgbClr r="0" g="0" b="0"/>
          </a:fillRef>
          <a:effectRef idx="0">
            <a:scrgbClr r="0" g="0" b="0"/>
          </a:effectRef>
          <a:fontRef idx="minor"/>
        </p:style>
      </p:sp>
      <p:sp>
        <p:nvSpPr>
          <p:cNvPr id="251" name="CustomShape 4"/>
          <p:cNvSpPr/>
          <p:nvPr/>
        </p:nvSpPr>
        <p:spPr>
          <a:xfrm>
            <a:off x="380880" y="4191120"/>
            <a:ext cx="1675800" cy="91368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252" name="CustomShape 5"/>
          <p:cNvSpPr/>
          <p:nvPr/>
        </p:nvSpPr>
        <p:spPr>
          <a:xfrm>
            <a:off x="2057400" y="4191120"/>
            <a:ext cx="1675800" cy="91368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253" name="CustomShape 6"/>
          <p:cNvSpPr/>
          <p:nvPr/>
        </p:nvSpPr>
        <p:spPr>
          <a:xfrm>
            <a:off x="3733920" y="4191120"/>
            <a:ext cx="1675800" cy="91368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254" name="CustomShape 7"/>
          <p:cNvSpPr/>
          <p:nvPr/>
        </p:nvSpPr>
        <p:spPr>
          <a:xfrm>
            <a:off x="5410080" y="4191120"/>
            <a:ext cx="1675800" cy="91368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255" name="CustomShape 8"/>
          <p:cNvSpPr/>
          <p:nvPr/>
        </p:nvSpPr>
        <p:spPr>
          <a:xfrm>
            <a:off x="7086600" y="4191120"/>
            <a:ext cx="1675800" cy="91368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256" name="CustomShape 9"/>
          <p:cNvSpPr/>
          <p:nvPr/>
        </p:nvSpPr>
        <p:spPr>
          <a:xfrm>
            <a:off x="721440" y="430452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CPU0</a:t>
            </a:r>
            <a:endParaRPr lang="en-US" sz="1800" b="0" strike="noStrike" spc="-1">
              <a:solidFill>
                <a:srgbClr val="000000"/>
              </a:solidFill>
              <a:uFill>
                <a:solidFill>
                  <a:srgbClr val="FFFFFF"/>
                </a:solidFill>
              </a:uFill>
              <a:latin typeface="Arial"/>
            </a:endParaRPr>
          </a:p>
        </p:txBody>
      </p:sp>
      <p:sp>
        <p:nvSpPr>
          <p:cNvPr id="257" name="CustomShape 10"/>
          <p:cNvSpPr/>
          <p:nvPr/>
        </p:nvSpPr>
        <p:spPr>
          <a:xfrm>
            <a:off x="2353680" y="430452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CPU1</a:t>
            </a:r>
            <a:endParaRPr lang="en-US" sz="1800" b="0" strike="noStrike" spc="-1">
              <a:solidFill>
                <a:srgbClr val="000000"/>
              </a:solidFill>
              <a:uFill>
                <a:solidFill>
                  <a:srgbClr val="FFFFFF"/>
                </a:solidFill>
              </a:uFill>
              <a:latin typeface="Arial"/>
            </a:endParaRPr>
          </a:p>
        </p:txBody>
      </p:sp>
      <p:sp>
        <p:nvSpPr>
          <p:cNvPr id="258" name="CustomShape 11"/>
          <p:cNvSpPr/>
          <p:nvPr/>
        </p:nvSpPr>
        <p:spPr>
          <a:xfrm>
            <a:off x="4079880" y="426708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CPU2</a:t>
            </a:r>
            <a:endParaRPr lang="en-US" sz="1800" b="0" strike="noStrike" spc="-1">
              <a:solidFill>
                <a:srgbClr val="000000"/>
              </a:solidFill>
              <a:uFill>
                <a:solidFill>
                  <a:srgbClr val="FFFFFF"/>
                </a:solidFill>
              </a:uFill>
              <a:latin typeface="Arial"/>
            </a:endParaRPr>
          </a:p>
        </p:txBody>
      </p:sp>
      <p:sp>
        <p:nvSpPr>
          <p:cNvPr id="259" name="CustomShape 12"/>
          <p:cNvSpPr/>
          <p:nvPr/>
        </p:nvSpPr>
        <p:spPr>
          <a:xfrm>
            <a:off x="5837400" y="426024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CPU3</a:t>
            </a:r>
            <a:endParaRPr lang="en-US" sz="1800" b="0" strike="noStrike" spc="-1">
              <a:solidFill>
                <a:srgbClr val="000000"/>
              </a:solidFill>
              <a:uFill>
                <a:solidFill>
                  <a:srgbClr val="FFFFFF"/>
                </a:solidFill>
              </a:uFill>
              <a:latin typeface="Arial"/>
            </a:endParaRPr>
          </a:p>
        </p:txBody>
      </p:sp>
      <p:sp>
        <p:nvSpPr>
          <p:cNvPr id="260" name="CustomShape 13"/>
          <p:cNvSpPr/>
          <p:nvPr/>
        </p:nvSpPr>
        <p:spPr>
          <a:xfrm>
            <a:off x="7387920" y="425232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CPU4</a:t>
            </a:r>
            <a:endParaRPr lang="en-US" sz="1800" b="0" strike="noStrike" spc="-1">
              <a:solidFill>
                <a:srgbClr val="000000"/>
              </a:solidFill>
              <a:uFill>
                <a:solidFill>
                  <a:srgbClr val="FFFFFF"/>
                </a:solidFill>
              </a:uFill>
              <a:latin typeface="Arial"/>
            </a:endParaRPr>
          </a:p>
        </p:txBody>
      </p:sp>
      <p:sp>
        <p:nvSpPr>
          <p:cNvPr id="261" name="CustomShape 14"/>
          <p:cNvSpPr/>
          <p:nvPr/>
        </p:nvSpPr>
        <p:spPr>
          <a:xfrm>
            <a:off x="4161240" y="6271920"/>
            <a:ext cx="87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CPU0</a:t>
            </a:r>
            <a:endParaRPr lang="en-US" sz="1800" b="0" strike="noStrike" spc="-1">
              <a:solidFill>
                <a:srgbClr val="000000"/>
              </a:solidFill>
              <a:uFill>
                <a:solidFill>
                  <a:srgbClr val="FFFFFF"/>
                </a:solidFill>
              </a:uFill>
              <a:latin typeface="Arial"/>
            </a:endParaRPr>
          </a:p>
        </p:txBody>
      </p:sp>
      <p:sp>
        <p:nvSpPr>
          <p:cNvPr id="262" name="Line 15"/>
          <p:cNvSpPr/>
          <p:nvPr/>
        </p:nvSpPr>
        <p:spPr>
          <a:xfrm>
            <a:off x="727200" y="6218640"/>
            <a:ext cx="7689240" cy="11880"/>
          </a:xfrm>
          <a:prstGeom prst="line">
            <a:avLst/>
          </a:prstGeom>
          <a:ln w="57240">
            <a:solidFill>
              <a:srgbClr val="953735"/>
            </a:solidFill>
            <a:round/>
          </a:ln>
        </p:spPr>
        <p:style>
          <a:lnRef idx="0">
            <a:scrgbClr r="0" g="0" b="0"/>
          </a:lnRef>
          <a:fillRef idx="0">
            <a:scrgbClr r="0" g="0" b="0"/>
          </a:fillRef>
          <a:effectRef idx="0">
            <a:scrgbClr r="0" g="0" b="0"/>
          </a:effectRef>
          <a:fontRef idx="minor"/>
        </p:style>
      </p:sp>
      <p:sp>
        <p:nvSpPr>
          <p:cNvPr id="263" name="CustomShape 16"/>
          <p:cNvSpPr/>
          <p:nvPr/>
        </p:nvSpPr>
        <p:spPr>
          <a:xfrm>
            <a:off x="385560" y="5808600"/>
            <a:ext cx="1675800" cy="913680"/>
          </a:xfrm>
          <a:prstGeom prst="rect">
            <a:avLst/>
          </a:prstGeom>
          <a:noFill/>
          <a:ln w="25560" cap="rnd">
            <a:solidFill>
              <a:srgbClr val="376092"/>
            </a:solidFill>
            <a:custDash>
              <a:ds d="200000" sp="100000"/>
            </a:custDash>
            <a:round/>
          </a:ln>
        </p:spPr>
        <p:style>
          <a:lnRef idx="0">
            <a:scrgbClr r="0" g="0" b="0"/>
          </a:lnRef>
          <a:fillRef idx="0">
            <a:scrgbClr r="0" g="0" b="0"/>
          </a:fillRef>
          <a:effectRef idx="0">
            <a:scrgbClr r="0" g="0" b="0"/>
          </a:effectRef>
          <a:fontRef idx="minor"/>
        </p:style>
      </p:sp>
      <p:sp>
        <p:nvSpPr>
          <p:cNvPr id="264" name="CustomShape 17"/>
          <p:cNvSpPr/>
          <p:nvPr/>
        </p:nvSpPr>
        <p:spPr>
          <a:xfrm>
            <a:off x="2062080" y="5808600"/>
            <a:ext cx="1675800" cy="913680"/>
          </a:xfrm>
          <a:prstGeom prst="rect">
            <a:avLst/>
          </a:prstGeom>
          <a:noFill/>
          <a:ln w="25560" cap="rnd">
            <a:solidFill>
              <a:srgbClr val="376092"/>
            </a:solidFill>
            <a:custDash>
              <a:ds d="200000" sp="100000"/>
            </a:custDash>
            <a:round/>
          </a:ln>
        </p:spPr>
        <p:style>
          <a:lnRef idx="0">
            <a:scrgbClr r="0" g="0" b="0"/>
          </a:lnRef>
          <a:fillRef idx="0">
            <a:scrgbClr r="0" g="0" b="0"/>
          </a:fillRef>
          <a:effectRef idx="0">
            <a:scrgbClr r="0" g="0" b="0"/>
          </a:effectRef>
          <a:fontRef idx="minor"/>
        </p:style>
      </p:sp>
      <p:sp>
        <p:nvSpPr>
          <p:cNvPr id="265" name="CustomShape 18"/>
          <p:cNvSpPr/>
          <p:nvPr/>
        </p:nvSpPr>
        <p:spPr>
          <a:xfrm>
            <a:off x="3738600" y="5808600"/>
            <a:ext cx="1675800" cy="913680"/>
          </a:xfrm>
          <a:prstGeom prst="rect">
            <a:avLst/>
          </a:prstGeom>
          <a:noFill/>
          <a:ln w="25560" cap="rnd">
            <a:solidFill>
              <a:srgbClr val="376092"/>
            </a:solidFill>
            <a:custDash>
              <a:ds d="200000" sp="100000"/>
            </a:custDash>
            <a:round/>
          </a:ln>
        </p:spPr>
        <p:style>
          <a:lnRef idx="0">
            <a:scrgbClr r="0" g="0" b="0"/>
          </a:lnRef>
          <a:fillRef idx="0">
            <a:scrgbClr r="0" g="0" b="0"/>
          </a:fillRef>
          <a:effectRef idx="0">
            <a:scrgbClr r="0" g="0" b="0"/>
          </a:effectRef>
          <a:fontRef idx="minor"/>
        </p:style>
      </p:sp>
      <p:sp>
        <p:nvSpPr>
          <p:cNvPr id="266" name="CustomShape 19"/>
          <p:cNvSpPr/>
          <p:nvPr/>
        </p:nvSpPr>
        <p:spPr>
          <a:xfrm>
            <a:off x="5414760" y="5808600"/>
            <a:ext cx="1675800" cy="913680"/>
          </a:xfrm>
          <a:prstGeom prst="rect">
            <a:avLst/>
          </a:prstGeom>
          <a:noFill/>
          <a:ln w="25560" cap="rnd">
            <a:solidFill>
              <a:srgbClr val="376092"/>
            </a:solidFill>
            <a:custDash>
              <a:ds d="200000" sp="100000"/>
            </a:custDash>
            <a:round/>
          </a:ln>
        </p:spPr>
        <p:style>
          <a:lnRef idx="0">
            <a:scrgbClr r="0" g="0" b="0"/>
          </a:lnRef>
          <a:fillRef idx="0">
            <a:scrgbClr r="0" g="0" b="0"/>
          </a:fillRef>
          <a:effectRef idx="0">
            <a:scrgbClr r="0" g="0" b="0"/>
          </a:effectRef>
          <a:fontRef idx="minor"/>
        </p:style>
      </p:sp>
      <p:sp>
        <p:nvSpPr>
          <p:cNvPr id="267" name="CustomShape 20"/>
          <p:cNvSpPr/>
          <p:nvPr/>
        </p:nvSpPr>
        <p:spPr>
          <a:xfrm>
            <a:off x="7091280" y="5808600"/>
            <a:ext cx="1675800" cy="913680"/>
          </a:xfrm>
          <a:prstGeom prst="rect">
            <a:avLst/>
          </a:prstGeom>
          <a:noFill/>
          <a:ln w="25560" cap="rnd">
            <a:solidFill>
              <a:srgbClr val="376092"/>
            </a:solidFill>
            <a:custDash>
              <a:ds d="200000" sp="100000"/>
            </a:custDash>
            <a:round/>
          </a:ln>
        </p:spPr>
        <p:style>
          <a:lnRef idx="0">
            <a:scrgbClr r="0" g="0" b="0"/>
          </a:lnRef>
          <a:fillRef idx="0">
            <a:scrgbClr r="0" g="0" b="0"/>
          </a:fillRef>
          <a:effectRef idx="0">
            <a:scrgbClr r="0" g="0" b="0"/>
          </a:effectRef>
          <a:fontRef idx="minor"/>
        </p:style>
      </p:sp>
      <p:sp>
        <p:nvSpPr>
          <p:cNvPr id="268" name="CustomShape 21"/>
          <p:cNvSpPr/>
          <p:nvPr/>
        </p:nvSpPr>
        <p:spPr>
          <a:xfrm>
            <a:off x="1219320" y="5105520"/>
            <a:ext cx="3960" cy="702360"/>
          </a:xfrm>
          <a:custGeom>
            <a:avLst/>
            <a:gdLst/>
            <a:ahLst/>
            <a:cxnLst/>
            <a:rect l="l" t="t" r="r" b="b"/>
            <a:pathLst>
              <a:path w="21600" h="21600">
                <a:moveTo>
                  <a:pt x="0" y="0"/>
                </a:moveTo>
                <a:lnTo>
                  <a:pt x="21600" y="21600"/>
                </a:lnTo>
              </a:path>
            </a:pathLst>
          </a:custGeom>
          <a:noFill/>
          <a:ln w="9360">
            <a:solidFill>
              <a:srgbClr val="4A7EBB"/>
            </a:solidFill>
            <a:round/>
            <a:tailEnd type="triangle" w="med" len="med"/>
          </a:ln>
        </p:spPr>
        <p:style>
          <a:lnRef idx="0">
            <a:scrgbClr r="0" g="0" b="0"/>
          </a:lnRef>
          <a:fillRef idx="0">
            <a:scrgbClr r="0" g="0" b="0"/>
          </a:fillRef>
          <a:effectRef idx="0">
            <a:scrgbClr r="0" g="0" b="0"/>
          </a:effectRef>
          <a:fontRef idx="minor"/>
        </p:style>
      </p:sp>
      <p:sp>
        <p:nvSpPr>
          <p:cNvPr id="269" name="CustomShape 22"/>
          <p:cNvSpPr/>
          <p:nvPr/>
        </p:nvSpPr>
        <p:spPr>
          <a:xfrm>
            <a:off x="2895480" y="5105520"/>
            <a:ext cx="3960" cy="702360"/>
          </a:xfrm>
          <a:custGeom>
            <a:avLst/>
            <a:gdLst/>
            <a:ahLst/>
            <a:cxnLst/>
            <a:rect l="l" t="t" r="r" b="b"/>
            <a:pathLst>
              <a:path w="21600" h="21600">
                <a:moveTo>
                  <a:pt x="0" y="0"/>
                </a:moveTo>
                <a:lnTo>
                  <a:pt x="21600" y="21600"/>
                </a:lnTo>
              </a:path>
            </a:pathLst>
          </a:custGeom>
          <a:noFill/>
          <a:ln w="9360">
            <a:solidFill>
              <a:srgbClr val="4A7EBB"/>
            </a:solidFill>
            <a:round/>
            <a:tailEnd type="triangle" w="med" len="med"/>
          </a:ln>
        </p:spPr>
        <p:style>
          <a:lnRef idx="0">
            <a:scrgbClr r="0" g="0" b="0"/>
          </a:lnRef>
          <a:fillRef idx="0">
            <a:scrgbClr r="0" g="0" b="0"/>
          </a:fillRef>
          <a:effectRef idx="0">
            <a:scrgbClr r="0" g="0" b="0"/>
          </a:effectRef>
          <a:fontRef idx="minor"/>
        </p:style>
      </p:sp>
      <p:sp>
        <p:nvSpPr>
          <p:cNvPr id="270" name="CustomShape 23"/>
          <p:cNvSpPr/>
          <p:nvPr/>
        </p:nvSpPr>
        <p:spPr>
          <a:xfrm>
            <a:off x="4572000" y="5105520"/>
            <a:ext cx="3960" cy="702360"/>
          </a:xfrm>
          <a:custGeom>
            <a:avLst/>
            <a:gdLst/>
            <a:ahLst/>
            <a:cxnLst/>
            <a:rect l="l" t="t" r="r" b="b"/>
            <a:pathLst>
              <a:path w="21600" h="21600">
                <a:moveTo>
                  <a:pt x="0" y="0"/>
                </a:moveTo>
                <a:lnTo>
                  <a:pt x="21600" y="21600"/>
                </a:lnTo>
              </a:path>
            </a:pathLst>
          </a:custGeom>
          <a:noFill/>
          <a:ln w="9360">
            <a:solidFill>
              <a:srgbClr val="4A7EBB"/>
            </a:solidFill>
            <a:round/>
            <a:tailEnd type="triangle" w="med" len="med"/>
          </a:ln>
        </p:spPr>
        <p:style>
          <a:lnRef idx="0">
            <a:scrgbClr r="0" g="0" b="0"/>
          </a:lnRef>
          <a:fillRef idx="0">
            <a:scrgbClr r="0" g="0" b="0"/>
          </a:fillRef>
          <a:effectRef idx="0">
            <a:scrgbClr r="0" g="0" b="0"/>
          </a:effectRef>
          <a:fontRef idx="minor"/>
        </p:style>
      </p:sp>
      <p:sp>
        <p:nvSpPr>
          <p:cNvPr id="271" name="CustomShape 24"/>
          <p:cNvSpPr/>
          <p:nvPr/>
        </p:nvSpPr>
        <p:spPr>
          <a:xfrm>
            <a:off x="6248520" y="5105520"/>
            <a:ext cx="3960" cy="702360"/>
          </a:xfrm>
          <a:custGeom>
            <a:avLst/>
            <a:gdLst/>
            <a:ahLst/>
            <a:cxnLst/>
            <a:rect l="l" t="t" r="r" b="b"/>
            <a:pathLst>
              <a:path w="21600" h="21600">
                <a:moveTo>
                  <a:pt x="0" y="0"/>
                </a:moveTo>
                <a:lnTo>
                  <a:pt x="21600" y="21600"/>
                </a:lnTo>
              </a:path>
            </a:pathLst>
          </a:custGeom>
          <a:noFill/>
          <a:ln w="9360">
            <a:solidFill>
              <a:srgbClr val="4A7EBB"/>
            </a:solidFill>
            <a:round/>
            <a:tailEnd type="triangle" w="med" len="med"/>
          </a:ln>
        </p:spPr>
        <p:style>
          <a:lnRef idx="0">
            <a:scrgbClr r="0" g="0" b="0"/>
          </a:lnRef>
          <a:fillRef idx="0">
            <a:scrgbClr r="0" g="0" b="0"/>
          </a:fillRef>
          <a:effectRef idx="0">
            <a:scrgbClr r="0" g="0" b="0"/>
          </a:effectRef>
          <a:fontRef idx="minor"/>
        </p:style>
      </p:sp>
      <p:sp>
        <p:nvSpPr>
          <p:cNvPr id="272" name="CustomShape 25"/>
          <p:cNvSpPr/>
          <p:nvPr/>
        </p:nvSpPr>
        <p:spPr>
          <a:xfrm>
            <a:off x="7924680" y="5105520"/>
            <a:ext cx="3960" cy="702360"/>
          </a:xfrm>
          <a:custGeom>
            <a:avLst/>
            <a:gdLst/>
            <a:ahLst/>
            <a:cxnLst/>
            <a:rect l="l" t="t" r="r" b="b"/>
            <a:pathLst>
              <a:path w="21600" h="21600">
                <a:moveTo>
                  <a:pt x="0" y="0"/>
                </a:moveTo>
                <a:lnTo>
                  <a:pt x="21600" y="21600"/>
                </a:lnTo>
              </a:path>
            </a:pathLst>
          </a:custGeom>
          <a:noFill/>
          <a:ln w="9360">
            <a:solidFill>
              <a:srgbClr val="4A7EBB"/>
            </a:solidFill>
            <a:round/>
            <a:tailEnd type="triangle" w="med" len="med"/>
          </a:ln>
        </p:spPr>
        <p:style>
          <a:lnRef idx="0">
            <a:scrgbClr r="0" g="0" b="0"/>
          </a:lnRef>
          <a:fillRef idx="0">
            <a:scrgbClr r="0" g="0" b="0"/>
          </a:fillRef>
          <a:effectRef idx="0">
            <a:scrgbClr r="0" g="0" b="0"/>
          </a:effectRef>
          <a:fontRef idx="minor"/>
        </p:style>
      </p:sp>
      <p:sp>
        <p:nvSpPr>
          <p:cNvPr id="273" name="CustomShape 26"/>
          <p:cNvSpPr/>
          <p:nvPr/>
        </p:nvSpPr>
        <p:spPr>
          <a:xfrm>
            <a:off x="2747880" y="3562920"/>
            <a:ext cx="3504600" cy="456480"/>
          </a:xfrm>
          <a:prstGeom prst="roundRect">
            <a:avLst>
              <a:gd name="adj" fmla="val 16667"/>
            </a:avLst>
          </a:prstGeom>
          <a:noFill/>
          <a:ln w="25560">
            <a:solidFill>
              <a:srgbClr val="3A5F8B"/>
            </a:solidFill>
            <a:round/>
          </a:ln>
        </p:spPr>
        <p:style>
          <a:lnRef idx="0">
            <a:scrgbClr r="0" g="0" b="0"/>
          </a:lnRef>
          <a:fillRef idx="0">
            <a:scrgbClr r="0" g="0" b="0"/>
          </a:fillRef>
          <a:effectRef idx="0">
            <a:scrgbClr r="0" g="0" b="0"/>
          </a:effectRef>
          <a:fontRef idx="minor"/>
        </p:style>
      </p:sp>
      <p:sp>
        <p:nvSpPr>
          <p:cNvPr id="274" name="CustomShape 27"/>
          <p:cNvSpPr/>
          <p:nvPr/>
        </p:nvSpPr>
        <p:spPr>
          <a:xfrm>
            <a:off x="3014640" y="3629160"/>
            <a:ext cx="30092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Kết quả tính toán tại các CPU</a:t>
            </a:r>
            <a:endParaRPr lang="en-US" sz="1800" b="0" strike="noStrike" spc="-1">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Arial"/>
                <a:ea typeface="DejaVu Sans"/>
              </a:rPr>
              <a:t>Giải thuật chương trình MPI</a:t>
            </a:r>
            <a:endParaRPr lang="en-US" sz="1800" b="0" strike="noStrike" spc="-1">
              <a:solidFill>
                <a:srgbClr val="000000"/>
              </a:solidFill>
              <a:uFill>
                <a:solidFill>
                  <a:srgbClr val="FFFFFF"/>
                </a:solidFill>
              </a:uFill>
              <a:latin typeface="Arial"/>
            </a:endParaRPr>
          </a:p>
        </p:txBody>
      </p:sp>
      <p:sp>
        <p:nvSpPr>
          <p:cNvPr id="27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ea typeface="DejaVu Sans"/>
              </a:rPr>
              <a:t>Bước 4: Tính toán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B4.1 Truyền thông</a:t>
            </a: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B4.2 Tính toán</a:t>
            </a:r>
            <a:endParaRPr lang="en-US" sz="1800" b="0" strike="noStrike" spc="-1">
              <a:solidFill>
                <a:srgbClr val="000000"/>
              </a:solidFill>
              <a:uFill>
                <a:solidFill>
                  <a:srgbClr val="FFFFFF"/>
                </a:solidFill>
              </a:uFill>
              <a:latin typeface="Arial"/>
            </a:endParaRPr>
          </a:p>
        </p:txBody>
      </p:sp>
      <p:sp>
        <p:nvSpPr>
          <p:cNvPr id="277" name="Line 3"/>
          <p:cNvSpPr/>
          <p:nvPr/>
        </p:nvSpPr>
        <p:spPr>
          <a:xfrm>
            <a:off x="752760" y="4770360"/>
            <a:ext cx="7689600" cy="11520"/>
          </a:xfrm>
          <a:prstGeom prst="line">
            <a:avLst/>
          </a:prstGeom>
          <a:ln w="57240">
            <a:solidFill>
              <a:srgbClr val="4A7EBB"/>
            </a:solidFill>
            <a:round/>
          </a:ln>
        </p:spPr>
        <p:style>
          <a:lnRef idx="0">
            <a:scrgbClr r="0" g="0" b="0"/>
          </a:lnRef>
          <a:fillRef idx="0">
            <a:scrgbClr r="0" g="0" b="0"/>
          </a:fillRef>
          <a:effectRef idx="0">
            <a:scrgbClr r="0" g="0" b="0"/>
          </a:effectRef>
          <a:fontRef idx="minor"/>
        </p:style>
      </p:sp>
      <p:sp>
        <p:nvSpPr>
          <p:cNvPr id="278" name="CustomShape 4"/>
          <p:cNvSpPr/>
          <p:nvPr/>
        </p:nvSpPr>
        <p:spPr>
          <a:xfrm>
            <a:off x="380880" y="4234320"/>
            <a:ext cx="3123360" cy="91368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279" name="CustomShape 5"/>
          <p:cNvSpPr/>
          <p:nvPr/>
        </p:nvSpPr>
        <p:spPr>
          <a:xfrm>
            <a:off x="3505320" y="4234320"/>
            <a:ext cx="2361600" cy="91368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280" name="CustomShape 6"/>
          <p:cNvSpPr/>
          <p:nvPr/>
        </p:nvSpPr>
        <p:spPr>
          <a:xfrm>
            <a:off x="5867280" y="4234320"/>
            <a:ext cx="2626560" cy="91368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281" name="CustomShape 7"/>
          <p:cNvSpPr/>
          <p:nvPr/>
        </p:nvSpPr>
        <p:spPr>
          <a:xfrm>
            <a:off x="1219320" y="570924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CPU0</a:t>
            </a:r>
            <a:endParaRPr lang="en-US" sz="1800" b="0" strike="noStrike" spc="-1">
              <a:solidFill>
                <a:srgbClr val="000000"/>
              </a:solidFill>
              <a:uFill>
                <a:solidFill>
                  <a:srgbClr val="FFFFFF"/>
                </a:solidFill>
              </a:uFill>
              <a:latin typeface="Arial"/>
            </a:endParaRPr>
          </a:p>
        </p:txBody>
      </p:sp>
      <p:sp>
        <p:nvSpPr>
          <p:cNvPr id="282" name="CustomShape 8"/>
          <p:cNvSpPr/>
          <p:nvPr/>
        </p:nvSpPr>
        <p:spPr>
          <a:xfrm>
            <a:off x="4000680" y="570924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CPU1</a:t>
            </a:r>
            <a:endParaRPr lang="en-US" sz="1800" b="0" strike="noStrike" spc="-1">
              <a:solidFill>
                <a:srgbClr val="000000"/>
              </a:solidFill>
              <a:uFill>
                <a:solidFill>
                  <a:srgbClr val="FFFFFF"/>
                </a:solidFill>
              </a:uFill>
              <a:latin typeface="Arial"/>
            </a:endParaRPr>
          </a:p>
        </p:txBody>
      </p:sp>
      <p:sp>
        <p:nvSpPr>
          <p:cNvPr id="283" name="CustomShape 9"/>
          <p:cNvSpPr/>
          <p:nvPr/>
        </p:nvSpPr>
        <p:spPr>
          <a:xfrm>
            <a:off x="6801480" y="570996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CPU2</a:t>
            </a:r>
            <a:endParaRPr lang="en-US" sz="1800" b="0" strike="noStrike" spc="-1">
              <a:solidFill>
                <a:srgbClr val="000000"/>
              </a:solidFill>
              <a:uFill>
                <a:solidFill>
                  <a:srgbClr val="FFFFFF"/>
                </a:solidFill>
              </a:uFill>
              <a:latin typeface="Arial"/>
            </a:endParaRPr>
          </a:p>
        </p:txBody>
      </p:sp>
      <p:sp>
        <p:nvSpPr>
          <p:cNvPr id="284" name="CustomShape 10"/>
          <p:cNvSpPr/>
          <p:nvPr/>
        </p:nvSpPr>
        <p:spPr>
          <a:xfrm>
            <a:off x="3141000" y="4691520"/>
            <a:ext cx="151560" cy="184320"/>
          </a:xfrm>
          <a:prstGeom prst="ellipse">
            <a:avLst/>
          </a:prstGeom>
          <a:solidFill>
            <a:srgbClr val="9BBB59"/>
          </a:solidFill>
          <a:ln w="25560">
            <a:solidFill>
              <a:srgbClr val="728A41"/>
            </a:solidFill>
            <a:round/>
          </a:ln>
        </p:spPr>
        <p:style>
          <a:lnRef idx="0">
            <a:scrgbClr r="0" g="0" b="0"/>
          </a:lnRef>
          <a:fillRef idx="0">
            <a:scrgbClr r="0" g="0" b="0"/>
          </a:fillRef>
          <a:effectRef idx="0">
            <a:scrgbClr r="0" g="0" b="0"/>
          </a:effectRef>
          <a:fontRef idx="minor"/>
        </p:style>
      </p:sp>
      <p:sp>
        <p:nvSpPr>
          <p:cNvPr id="285" name="CustomShape 11"/>
          <p:cNvSpPr/>
          <p:nvPr/>
        </p:nvSpPr>
        <p:spPr>
          <a:xfrm>
            <a:off x="3436920" y="4689360"/>
            <a:ext cx="151560" cy="184320"/>
          </a:xfrm>
          <a:prstGeom prst="ellipse">
            <a:avLst/>
          </a:prstGeom>
          <a:solidFill>
            <a:srgbClr val="8064A2"/>
          </a:solidFill>
          <a:ln w="25560">
            <a:solidFill>
              <a:srgbClr val="5E4977"/>
            </a:solidFill>
            <a:round/>
          </a:ln>
        </p:spPr>
        <p:style>
          <a:lnRef idx="0">
            <a:scrgbClr r="0" g="0" b="0"/>
          </a:lnRef>
          <a:fillRef idx="0">
            <a:scrgbClr r="0" g="0" b="0"/>
          </a:fillRef>
          <a:effectRef idx="0">
            <a:scrgbClr r="0" g="0" b="0"/>
          </a:effectRef>
          <a:fontRef idx="minor"/>
        </p:style>
      </p:sp>
      <p:sp>
        <p:nvSpPr>
          <p:cNvPr id="286" name="CustomShape 12"/>
          <p:cNvSpPr/>
          <p:nvPr/>
        </p:nvSpPr>
        <p:spPr>
          <a:xfrm>
            <a:off x="3699000" y="4689360"/>
            <a:ext cx="151560" cy="184320"/>
          </a:xfrm>
          <a:prstGeom prst="ellipse">
            <a:avLst/>
          </a:prstGeom>
          <a:solidFill>
            <a:srgbClr val="C0504D"/>
          </a:solidFill>
          <a:ln w="25560">
            <a:solidFill>
              <a:srgbClr val="8E3B38"/>
            </a:solidFill>
            <a:round/>
          </a:ln>
        </p:spPr>
        <p:style>
          <a:lnRef idx="0">
            <a:scrgbClr r="0" g="0" b="0"/>
          </a:lnRef>
          <a:fillRef idx="0">
            <a:scrgbClr r="0" g="0" b="0"/>
          </a:fillRef>
          <a:effectRef idx="0">
            <a:scrgbClr r="0" g="0" b="0"/>
          </a:effectRef>
          <a:fontRef idx="minor"/>
        </p:style>
      </p:sp>
      <p:sp>
        <p:nvSpPr>
          <p:cNvPr id="287" name="CustomShape 13"/>
          <p:cNvSpPr/>
          <p:nvPr/>
        </p:nvSpPr>
        <p:spPr>
          <a:xfrm>
            <a:off x="5484960" y="4676040"/>
            <a:ext cx="151560" cy="184320"/>
          </a:xfrm>
          <a:prstGeom prst="ellipse">
            <a:avLst/>
          </a:prstGeom>
          <a:solidFill>
            <a:srgbClr val="9BBB59"/>
          </a:solidFill>
          <a:ln w="25560">
            <a:solidFill>
              <a:srgbClr val="728A41"/>
            </a:solidFill>
            <a:round/>
          </a:ln>
        </p:spPr>
        <p:style>
          <a:lnRef idx="0">
            <a:scrgbClr r="0" g="0" b="0"/>
          </a:lnRef>
          <a:fillRef idx="0">
            <a:scrgbClr r="0" g="0" b="0"/>
          </a:fillRef>
          <a:effectRef idx="0">
            <a:scrgbClr r="0" g="0" b="0"/>
          </a:effectRef>
          <a:fontRef idx="minor"/>
        </p:style>
      </p:sp>
      <p:sp>
        <p:nvSpPr>
          <p:cNvPr id="288" name="CustomShape 14"/>
          <p:cNvSpPr/>
          <p:nvPr/>
        </p:nvSpPr>
        <p:spPr>
          <a:xfrm>
            <a:off x="5780880" y="4673880"/>
            <a:ext cx="151560" cy="184320"/>
          </a:xfrm>
          <a:prstGeom prst="ellipse">
            <a:avLst/>
          </a:prstGeom>
          <a:solidFill>
            <a:srgbClr val="8064A2"/>
          </a:solidFill>
          <a:ln w="25560">
            <a:solidFill>
              <a:srgbClr val="5E4977"/>
            </a:solidFill>
            <a:round/>
          </a:ln>
        </p:spPr>
        <p:style>
          <a:lnRef idx="0">
            <a:scrgbClr r="0" g="0" b="0"/>
          </a:lnRef>
          <a:fillRef idx="0">
            <a:scrgbClr r="0" g="0" b="0"/>
          </a:fillRef>
          <a:effectRef idx="0">
            <a:scrgbClr r="0" g="0" b="0"/>
          </a:effectRef>
          <a:fontRef idx="minor"/>
        </p:style>
      </p:sp>
      <p:sp>
        <p:nvSpPr>
          <p:cNvPr id="289" name="CustomShape 15"/>
          <p:cNvSpPr/>
          <p:nvPr/>
        </p:nvSpPr>
        <p:spPr>
          <a:xfrm>
            <a:off x="6043320" y="4673880"/>
            <a:ext cx="151560" cy="184320"/>
          </a:xfrm>
          <a:prstGeom prst="ellipse">
            <a:avLst/>
          </a:prstGeom>
          <a:solidFill>
            <a:srgbClr val="C0504D"/>
          </a:solidFill>
          <a:ln w="25560">
            <a:solidFill>
              <a:srgbClr val="8E3B38"/>
            </a:solidFill>
            <a:round/>
          </a:ln>
        </p:spPr>
        <p:style>
          <a:lnRef idx="0">
            <a:scrgbClr r="0" g="0" b="0"/>
          </a:lnRef>
          <a:fillRef idx="0">
            <a:scrgbClr r="0" g="0" b="0"/>
          </a:fillRef>
          <a:effectRef idx="0">
            <a:scrgbClr r="0" g="0" b="0"/>
          </a:effectRef>
          <a:fontRef idx="minor"/>
        </p:style>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457200" y="7632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0" strike="noStrike" spc="-1">
                <a:solidFill>
                  <a:srgbClr val="000000"/>
                </a:solidFill>
                <a:uFill>
                  <a:solidFill>
                    <a:srgbClr val="FFFFFF"/>
                  </a:solidFill>
                </a:uFill>
                <a:latin typeface="Times New Roman"/>
                <a:ea typeface="DejaVu Sans"/>
              </a:rPr>
              <a:t>Bài toán PTN 1D</a:t>
            </a:r>
            <a:endParaRPr lang="en-US" sz="1800" b="0" strike="noStrike" spc="-1">
              <a:solidFill>
                <a:srgbClr val="000000"/>
              </a:solidFill>
              <a:uFill>
                <a:solidFill>
                  <a:srgbClr val="FFFFFF"/>
                </a:solidFill>
              </a:uFill>
              <a:latin typeface="Arial"/>
            </a:endParaRPr>
          </a:p>
        </p:txBody>
      </p:sp>
      <p:sp>
        <p:nvSpPr>
          <p:cNvPr id="74" name="CustomShape 2"/>
          <p:cNvSpPr/>
          <p:nvPr/>
        </p:nvSpPr>
        <p:spPr>
          <a:xfrm>
            <a:off x="228600" y="1219320"/>
            <a:ext cx="8762400" cy="525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ea typeface="DejaVu Sans"/>
              </a:rPr>
              <a:t>Bài toán PTN  1D:</a:t>
            </a: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     Một thanh kim loại chiều dài L đặt trong phòng có nhiệt độ cố định 25</a:t>
            </a:r>
            <a:r>
              <a:rPr lang="en-US" sz="2400" b="0" strike="noStrike" spc="-1" baseline="30000">
                <a:solidFill>
                  <a:srgbClr val="000000"/>
                </a:solidFill>
                <a:uFill>
                  <a:solidFill>
                    <a:srgbClr val="FFFFFF"/>
                  </a:solidFill>
                </a:uFill>
                <a:latin typeface="Times New Roman"/>
                <a:ea typeface="DejaVu Sans"/>
              </a:rPr>
              <a:t>oC. Một  đầu của TKL cắm vào một nồi nước sôi 100oC. Nhiệt độ từ nồi nước sẽ khuếch tán dọc TKL. Hãy xác định nhiệt độ của TKL sau khoảng thời gian bằng Time?</a:t>
            </a:r>
            <a:endParaRPr lang="en-US" sz="1800" b="0" strike="noStrike" spc="-1">
              <a:solidFill>
                <a:srgbClr val="000000"/>
              </a:solidFill>
              <a:uFill>
                <a:solidFill>
                  <a:srgbClr val="FFFFFF"/>
                </a:solidFill>
              </a:uFill>
              <a:latin typeface="Arial"/>
            </a:endParaRPr>
          </a:p>
        </p:txBody>
      </p:sp>
      <p:sp>
        <p:nvSpPr>
          <p:cNvPr id="75" name="CustomShape 3"/>
          <p:cNvSpPr/>
          <p:nvPr/>
        </p:nvSpPr>
        <p:spPr>
          <a:xfrm>
            <a:off x="2355840" y="4264560"/>
            <a:ext cx="1290600" cy="1327680"/>
          </a:xfrm>
          <a:prstGeom prst="flowChartMagneticDisk">
            <a:avLst/>
          </a:prstGeom>
          <a:solidFill>
            <a:srgbClr val="D9D9D9"/>
          </a:solidFill>
          <a:ln w="25560">
            <a:solidFill>
              <a:srgbClr val="3A5F8B"/>
            </a:solidFill>
            <a:round/>
          </a:ln>
        </p:spPr>
        <p:style>
          <a:lnRef idx="0">
            <a:scrgbClr r="0" g="0" b="0"/>
          </a:lnRef>
          <a:fillRef idx="0">
            <a:scrgbClr r="0" g="0" b="0"/>
          </a:fillRef>
          <a:effectRef idx="0">
            <a:scrgbClr r="0" g="0" b="0"/>
          </a:effectRef>
          <a:fontRef idx="minor"/>
        </p:style>
      </p:sp>
      <p:sp>
        <p:nvSpPr>
          <p:cNvPr id="76" name="Line 4"/>
          <p:cNvSpPr/>
          <p:nvPr/>
        </p:nvSpPr>
        <p:spPr>
          <a:xfrm>
            <a:off x="3443040" y="4979520"/>
            <a:ext cx="3466080" cy="360"/>
          </a:xfrm>
          <a:prstGeom prst="line">
            <a:avLst/>
          </a:prstGeom>
          <a:ln w="50760">
            <a:solidFill>
              <a:srgbClr val="4A7EBB"/>
            </a:solidFill>
            <a:round/>
          </a:ln>
        </p:spPr>
        <p:style>
          <a:lnRef idx="0">
            <a:scrgbClr r="0" g="0" b="0"/>
          </a:lnRef>
          <a:fillRef idx="0">
            <a:scrgbClr r="0" g="0" b="0"/>
          </a:fillRef>
          <a:effectRef idx="0">
            <a:scrgbClr r="0" g="0" b="0"/>
          </a:effectRef>
          <a:fontRef idx="minor"/>
        </p:style>
      </p:sp>
      <p:sp>
        <p:nvSpPr>
          <p:cNvPr id="77" name="CustomShape 5"/>
          <p:cNvSpPr/>
          <p:nvPr/>
        </p:nvSpPr>
        <p:spPr>
          <a:xfrm>
            <a:off x="2219760" y="3724920"/>
            <a:ext cx="5028480" cy="2066040"/>
          </a:xfrm>
          <a:prstGeom prst="rect">
            <a:avLst/>
          </a:prstGeom>
          <a:noFill/>
          <a:ln w="25560">
            <a:solidFill>
              <a:srgbClr val="3A5F8B"/>
            </a:solidFill>
            <a:round/>
          </a:ln>
        </p:spPr>
        <p:style>
          <a:lnRef idx="0">
            <a:scrgbClr r="0" g="0" b="0"/>
          </a:lnRef>
          <a:fillRef idx="0">
            <a:scrgbClr r="0" g="0" b="0"/>
          </a:fillRef>
          <a:effectRef idx="0">
            <a:scrgbClr r="0" g="0" b="0"/>
          </a:effectRef>
          <a:fontRef idx="minor"/>
        </p:style>
      </p:sp>
      <p:sp>
        <p:nvSpPr>
          <p:cNvPr id="78" name="CustomShape 6"/>
          <p:cNvSpPr/>
          <p:nvPr/>
        </p:nvSpPr>
        <p:spPr>
          <a:xfrm>
            <a:off x="2491560" y="4907880"/>
            <a:ext cx="1018800" cy="4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200" b="1" strike="noStrike" spc="-1">
                <a:solidFill>
                  <a:srgbClr val="000000"/>
                </a:solidFill>
                <a:uFill>
                  <a:solidFill>
                    <a:srgbClr val="FFFFFF"/>
                  </a:solidFill>
                </a:uFill>
                <a:latin typeface="Times New Roman"/>
                <a:ea typeface="DejaVu Sans"/>
              </a:rPr>
              <a:t>100 </a:t>
            </a:r>
            <a:r>
              <a:rPr lang="en-US" sz="2200" b="1" strike="noStrike" spc="-1" baseline="30000">
                <a:solidFill>
                  <a:srgbClr val="000000"/>
                </a:solidFill>
                <a:uFill>
                  <a:solidFill>
                    <a:srgbClr val="FFFFFF"/>
                  </a:solidFill>
                </a:uFill>
                <a:latin typeface="Times New Roman"/>
                <a:ea typeface="DejaVu Sans"/>
              </a:rPr>
              <a:t>oC</a:t>
            </a:r>
            <a:endParaRPr lang="en-US" sz="1800" b="0" strike="noStrike" spc="-1">
              <a:solidFill>
                <a:srgbClr val="000000"/>
              </a:solidFill>
              <a:uFill>
                <a:solidFill>
                  <a:srgbClr val="FFFFFF"/>
                </a:solidFill>
              </a:uFill>
              <a:latin typeface="Arial"/>
            </a:endParaRPr>
          </a:p>
        </p:txBody>
      </p:sp>
      <p:sp>
        <p:nvSpPr>
          <p:cNvPr id="79" name="CustomShape 7"/>
          <p:cNvSpPr/>
          <p:nvPr/>
        </p:nvSpPr>
        <p:spPr>
          <a:xfrm>
            <a:off x="4734360" y="3946320"/>
            <a:ext cx="1018800" cy="4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200" b="1" strike="noStrike" spc="-1">
                <a:solidFill>
                  <a:srgbClr val="000000"/>
                </a:solidFill>
                <a:uFill>
                  <a:solidFill>
                    <a:srgbClr val="FFFFFF"/>
                  </a:solidFill>
                </a:uFill>
                <a:latin typeface="Times New Roman"/>
                <a:ea typeface="DejaVu Sans"/>
              </a:rPr>
              <a:t>25 </a:t>
            </a:r>
            <a:r>
              <a:rPr lang="en-US" sz="2200" b="1" strike="noStrike" spc="-1" baseline="30000">
                <a:solidFill>
                  <a:srgbClr val="000000"/>
                </a:solidFill>
                <a:uFill>
                  <a:solidFill>
                    <a:srgbClr val="FFFFFF"/>
                  </a:solidFill>
                </a:uFill>
                <a:latin typeface="Times New Roman"/>
                <a:ea typeface="DejaVu Sans"/>
              </a:rPr>
              <a:t>oC</a:t>
            </a:r>
            <a:endParaRPr lang="en-US" sz="1800" b="0" strike="noStrike" spc="-1">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Arial"/>
                <a:ea typeface="DejaVu Sans"/>
              </a:rPr>
              <a:t>Giải thuật chương trình MPI</a:t>
            </a:r>
            <a:endParaRPr lang="en-US" sz="1800" b="0" strike="noStrike" spc="-1">
              <a:solidFill>
                <a:srgbClr val="000000"/>
              </a:solidFill>
              <a:uFill>
                <a:solidFill>
                  <a:srgbClr val="FFFFFF"/>
                </a:solidFill>
              </a:uFill>
              <a:latin typeface="Arial"/>
            </a:endParaRPr>
          </a:p>
        </p:txBody>
      </p:sp>
      <p:sp>
        <p:nvSpPr>
          <p:cNvPr id="291"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ea typeface="DejaVu Sans"/>
              </a:rPr>
              <a:t>Bước 4.1: Truyền thông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B4.1 - a Truyền thông phần tử Tl</a:t>
            </a: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B4.1 - b Truyền thông phần tử Tr</a:t>
            </a:r>
            <a:endParaRPr lang="en-US" sz="1800" b="0" strike="noStrike" spc="-1">
              <a:solidFill>
                <a:srgbClr val="000000"/>
              </a:solidFill>
              <a:uFill>
                <a:solidFill>
                  <a:srgbClr val="FFFFFF"/>
                </a:solidFill>
              </a:uFill>
              <a:latin typeface="Arial"/>
            </a:endParaRPr>
          </a:p>
        </p:txBody>
      </p:sp>
      <p:sp>
        <p:nvSpPr>
          <p:cNvPr id="292" name="Line 3"/>
          <p:cNvSpPr/>
          <p:nvPr/>
        </p:nvSpPr>
        <p:spPr>
          <a:xfrm>
            <a:off x="752760" y="4770360"/>
            <a:ext cx="7689600" cy="11520"/>
          </a:xfrm>
          <a:prstGeom prst="line">
            <a:avLst/>
          </a:prstGeom>
          <a:ln w="57240">
            <a:solidFill>
              <a:srgbClr val="4A7EBB"/>
            </a:solidFill>
            <a:round/>
          </a:ln>
        </p:spPr>
        <p:style>
          <a:lnRef idx="0">
            <a:scrgbClr r="0" g="0" b="0"/>
          </a:lnRef>
          <a:fillRef idx="0">
            <a:scrgbClr r="0" g="0" b="0"/>
          </a:fillRef>
          <a:effectRef idx="0">
            <a:scrgbClr r="0" g="0" b="0"/>
          </a:effectRef>
          <a:fontRef idx="minor"/>
        </p:style>
      </p:sp>
      <p:sp>
        <p:nvSpPr>
          <p:cNvPr id="293" name="CustomShape 4"/>
          <p:cNvSpPr/>
          <p:nvPr/>
        </p:nvSpPr>
        <p:spPr>
          <a:xfrm>
            <a:off x="700560" y="4234320"/>
            <a:ext cx="2346480" cy="99792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294" name="CustomShape 5"/>
          <p:cNvSpPr/>
          <p:nvPr/>
        </p:nvSpPr>
        <p:spPr>
          <a:xfrm>
            <a:off x="3505320" y="4234320"/>
            <a:ext cx="2208960" cy="99792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295" name="CustomShape 6"/>
          <p:cNvSpPr/>
          <p:nvPr/>
        </p:nvSpPr>
        <p:spPr>
          <a:xfrm>
            <a:off x="6324480" y="4234320"/>
            <a:ext cx="2169360" cy="997920"/>
          </a:xfrm>
          <a:prstGeom prst="rect">
            <a:avLst/>
          </a:prstGeom>
          <a:noFill/>
          <a:ln w="25560" cap="rnd">
            <a:solidFill>
              <a:srgbClr val="953735"/>
            </a:solidFill>
            <a:custDash>
              <a:ds d="200000" sp="100000"/>
            </a:custDash>
            <a:round/>
          </a:ln>
        </p:spPr>
        <p:style>
          <a:lnRef idx="0">
            <a:scrgbClr r="0" g="0" b="0"/>
          </a:lnRef>
          <a:fillRef idx="0">
            <a:scrgbClr r="0" g="0" b="0"/>
          </a:fillRef>
          <a:effectRef idx="0">
            <a:scrgbClr r="0" g="0" b="0"/>
          </a:effectRef>
          <a:fontRef idx="minor"/>
        </p:style>
      </p:sp>
      <p:sp>
        <p:nvSpPr>
          <p:cNvPr id="296" name="CustomShape 7"/>
          <p:cNvSpPr/>
          <p:nvPr/>
        </p:nvSpPr>
        <p:spPr>
          <a:xfrm>
            <a:off x="1219320" y="570924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CPU0</a:t>
            </a:r>
            <a:endParaRPr lang="en-US" sz="1800" b="0" strike="noStrike" spc="-1">
              <a:solidFill>
                <a:srgbClr val="000000"/>
              </a:solidFill>
              <a:uFill>
                <a:solidFill>
                  <a:srgbClr val="FFFFFF"/>
                </a:solidFill>
              </a:uFill>
              <a:latin typeface="Arial"/>
            </a:endParaRPr>
          </a:p>
        </p:txBody>
      </p:sp>
      <p:sp>
        <p:nvSpPr>
          <p:cNvPr id="297" name="CustomShape 8"/>
          <p:cNvSpPr/>
          <p:nvPr/>
        </p:nvSpPr>
        <p:spPr>
          <a:xfrm>
            <a:off x="4000680" y="570924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CPU1</a:t>
            </a:r>
            <a:endParaRPr lang="en-US" sz="1800" b="0" strike="noStrike" spc="-1">
              <a:solidFill>
                <a:srgbClr val="000000"/>
              </a:solidFill>
              <a:uFill>
                <a:solidFill>
                  <a:srgbClr val="FFFFFF"/>
                </a:solidFill>
              </a:uFill>
              <a:latin typeface="Arial"/>
            </a:endParaRPr>
          </a:p>
        </p:txBody>
      </p:sp>
      <p:sp>
        <p:nvSpPr>
          <p:cNvPr id="298" name="CustomShape 9"/>
          <p:cNvSpPr/>
          <p:nvPr/>
        </p:nvSpPr>
        <p:spPr>
          <a:xfrm>
            <a:off x="6801480" y="5709960"/>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imes New Roman"/>
                <a:ea typeface="DejaVu Sans"/>
              </a:rPr>
              <a:t>CPU2</a:t>
            </a:r>
            <a:endParaRPr lang="en-US" sz="1800" b="0" strike="noStrike" spc="-1">
              <a:solidFill>
                <a:srgbClr val="000000"/>
              </a:solidFill>
              <a:uFill>
                <a:solidFill>
                  <a:srgbClr val="FFFFFF"/>
                </a:solidFill>
              </a:uFill>
              <a:latin typeface="Arial"/>
            </a:endParaRPr>
          </a:p>
        </p:txBody>
      </p:sp>
      <p:sp>
        <p:nvSpPr>
          <p:cNvPr id="299" name="CustomShape 10"/>
          <p:cNvSpPr/>
          <p:nvPr/>
        </p:nvSpPr>
        <p:spPr>
          <a:xfrm>
            <a:off x="3429000" y="4683600"/>
            <a:ext cx="151560" cy="184320"/>
          </a:xfrm>
          <a:prstGeom prst="ellipse">
            <a:avLst/>
          </a:prstGeom>
          <a:solidFill>
            <a:srgbClr val="C0504D"/>
          </a:solidFill>
          <a:ln w="25560">
            <a:solidFill>
              <a:srgbClr val="8E3B38"/>
            </a:solidFill>
            <a:round/>
          </a:ln>
        </p:spPr>
        <p:style>
          <a:lnRef idx="0">
            <a:scrgbClr r="0" g="0" b="0"/>
          </a:lnRef>
          <a:fillRef idx="0">
            <a:scrgbClr r="0" g="0" b="0"/>
          </a:fillRef>
          <a:effectRef idx="0">
            <a:scrgbClr r="0" g="0" b="0"/>
          </a:effectRef>
          <a:fontRef idx="minor"/>
        </p:style>
      </p:sp>
      <p:sp>
        <p:nvSpPr>
          <p:cNvPr id="300" name="CustomShape 11"/>
          <p:cNvSpPr/>
          <p:nvPr/>
        </p:nvSpPr>
        <p:spPr>
          <a:xfrm>
            <a:off x="6248520" y="4673880"/>
            <a:ext cx="151560" cy="184320"/>
          </a:xfrm>
          <a:prstGeom prst="ellipse">
            <a:avLst/>
          </a:prstGeom>
          <a:solidFill>
            <a:srgbClr val="C0504D"/>
          </a:solidFill>
          <a:ln w="25560">
            <a:solidFill>
              <a:srgbClr val="8E3B38"/>
            </a:solidFill>
            <a:round/>
          </a:ln>
        </p:spPr>
        <p:style>
          <a:lnRef idx="0">
            <a:scrgbClr r="0" g="0" b="0"/>
          </a:lnRef>
          <a:fillRef idx="0">
            <a:scrgbClr r="0" g="0" b="0"/>
          </a:fillRef>
          <a:effectRef idx="0">
            <a:scrgbClr r="0" g="0" b="0"/>
          </a:effectRef>
          <a:fontRef idx="minor"/>
        </p:style>
      </p:sp>
      <p:sp>
        <p:nvSpPr>
          <p:cNvPr id="301" name="CustomShape 12"/>
          <p:cNvSpPr/>
          <p:nvPr/>
        </p:nvSpPr>
        <p:spPr>
          <a:xfrm>
            <a:off x="3075480" y="4404600"/>
            <a:ext cx="380160" cy="273960"/>
          </a:xfrm>
          <a:prstGeom prst="leftArrow">
            <a:avLst>
              <a:gd name="adj1" fmla="val 50000"/>
              <a:gd name="adj2" fmla="val 50000"/>
            </a:avLst>
          </a:prstGeom>
          <a:solidFill>
            <a:srgbClr val="C0504D"/>
          </a:solidFill>
          <a:ln w="25560">
            <a:solidFill>
              <a:srgbClr val="8E3B38"/>
            </a:solidFill>
            <a:round/>
          </a:ln>
        </p:spPr>
        <p:style>
          <a:lnRef idx="0">
            <a:scrgbClr r="0" g="0" b="0"/>
          </a:lnRef>
          <a:fillRef idx="0">
            <a:scrgbClr r="0" g="0" b="0"/>
          </a:fillRef>
          <a:effectRef idx="0">
            <a:scrgbClr r="0" g="0" b="0"/>
          </a:effectRef>
          <a:fontRef idx="minor"/>
        </p:style>
      </p:sp>
      <p:sp>
        <p:nvSpPr>
          <p:cNvPr id="302" name="CustomShape 13"/>
          <p:cNvSpPr/>
          <p:nvPr/>
        </p:nvSpPr>
        <p:spPr>
          <a:xfrm>
            <a:off x="5791320" y="4392000"/>
            <a:ext cx="380160" cy="273960"/>
          </a:xfrm>
          <a:prstGeom prst="leftArrow">
            <a:avLst>
              <a:gd name="adj1" fmla="val 50000"/>
              <a:gd name="adj2" fmla="val 50000"/>
            </a:avLst>
          </a:prstGeom>
          <a:solidFill>
            <a:srgbClr val="C0504D"/>
          </a:solidFill>
          <a:ln w="25560">
            <a:solidFill>
              <a:srgbClr val="8E3B38"/>
            </a:solidFill>
            <a:round/>
          </a:ln>
        </p:spPr>
        <p:style>
          <a:lnRef idx="0">
            <a:scrgbClr r="0" g="0" b="0"/>
          </a:lnRef>
          <a:fillRef idx="0">
            <a:scrgbClr r="0" g="0" b="0"/>
          </a:fillRef>
          <a:effectRef idx="0">
            <a:scrgbClr r="0" g="0" b="0"/>
          </a:effectRef>
          <a:fontRef idx="minor"/>
        </p:style>
      </p:sp>
      <p:sp>
        <p:nvSpPr>
          <p:cNvPr id="303" name="CustomShape 14"/>
          <p:cNvSpPr/>
          <p:nvPr/>
        </p:nvSpPr>
        <p:spPr>
          <a:xfrm>
            <a:off x="2982600" y="4691520"/>
            <a:ext cx="151560" cy="184320"/>
          </a:xfrm>
          <a:prstGeom prst="ellipse">
            <a:avLst/>
          </a:prstGeom>
          <a:solidFill>
            <a:srgbClr val="9BBB59"/>
          </a:solidFill>
          <a:ln w="25560">
            <a:solidFill>
              <a:srgbClr val="728A41"/>
            </a:solidFill>
            <a:round/>
          </a:ln>
        </p:spPr>
        <p:style>
          <a:lnRef idx="0">
            <a:scrgbClr r="0" g="0" b="0"/>
          </a:lnRef>
          <a:fillRef idx="0">
            <a:scrgbClr r="0" g="0" b="0"/>
          </a:fillRef>
          <a:effectRef idx="0">
            <a:scrgbClr r="0" g="0" b="0"/>
          </a:effectRef>
          <a:fontRef idx="minor"/>
        </p:style>
      </p:sp>
      <p:sp>
        <p:nvSpPr>
          <p:cNvPr id="304" name="CustomShape 15"/>
          <p:cNvSpPr/>
          <p:nvPr/>
        </p:nvSpPr>
        <p:spPr>
          <a:xfrm>
            <a:off x="5638680" y="4691520"/>
            <a:ext cx="151560" cy="184320"/>
          </a:xfrm>
          <a:prstGeom prst="ellipse">
            <a:avLst/>
          </a:prstGeom>
          <a:solidFill>
            <a:srgbClr val="9BBB59"/>
          </a:solidFill>
          <a:ln w="25560">
            <a:solidFill>
              <a:srgbClr val="728A41"/>
            </a:solidFill>
            <a:round/>
          </a:ln>
        </p:spPr>
        <p:style>
          <a:lnRef idx="0">
            <a:scrgbClr r="0" g="0" b="0"/>
          </a:lnRef>
          <a:fillRef idx="0">
            <a:scrgbClr r="0" g="0" b="0"/>
          </a:fillRef>
          <a:effectRef idx="0">
            <a:scrgbClr r="0" g="0" b="0"/>
          </a:effectRef>
          <a:fontRef idx="minor"/>
        </p:style>
      </p:sp>
      <p:sp>
        <p:nvSpPr>
          <p:cNvPr id="305" name="CustomShape 16"/>
          <p:cNvSpPr/>
          <p:nvPr/>
        </p:nvSpPr>
        <p:spPr>
          <a:xfrm>
            <a:off x="3134880" y="4960080"/>
            <a:ext cx="304200" cy="272160"/>
          </a:xfrm>
          <a:prstGeom prst="rightArrow">
            <a:avLst>
              <a:gd name="adj1" fmla="val 50000"/>
              <a:gd name="adj2" fmla="val 50000"/>
            </a:avLst>
          </a:prstGeom>
          <a:solidFill>
            <a:srgbClr val="9BBB59"/>
          </a:solidFill>
          <a:ln w="25560">
            <a:solidFill>
              <a:srgbClr val="728A41"/>
            </a:solidFill>
            <a:round/>
          </a:ln>
        </p:spPr>
        <p:style>
          <a:lnRef idx="0">
            <a:scrgbClr r="0" g="0" b="0"/>
          </a:lnRef>
          <a:fillRef idx="0">
            <a:scrgbClr r="0" g="0" b="0"/>
          </a:fillRef>
          <a:effectRef idx="0">
            <a:scrgbClr r="0" g="0" b="0"/>
          </a:effectRef>
          <a:fontRef idx="minor"/>
        </p:style>
      </p:sp>
      <p:sp>
        <p:nvSpPr>
          <p:cNvPr id="306" name="CustomShape 17"/>
          <p:cNvSpPr/>
          <p:nvPr/>
        </p:nvSpPr>
        <p:spPr>
          <a:xfrm>
            <a:off x="5867280" y="4960080"/>
            <a:ext cx="304200" cy="272160"/>
          </a:xfrm>
          <a:prstGeom prst="rightArrow">
            <a:avLst>
              <a:gd name="adj1" fmla="val 50000"/>
              <a:gd name="adj2" fmla="val 50000"/>
            </a:avLst>
          </a:prstGeom>
          <a:solidFill>
            <a:srgbClr val="9BBB59"/>
          </a:solidFill>
          <a:ln w="25560">
            <a:solidFill>
              <a:srgbClr val="728A41"/>
            </a:solidFill>
            <a:round/>
          </a:ln>
        </p:spPr>
        <p:style>
          <a:lnRef idx="0">
            <a:scrgbClr r="0" g="0" b="0"/>
          </a:lnRef>
          <a:fillRef idx="0">
            <a:scrgbClr r="0" g="0" b="0"/>
          </a:fillRef>
          <a:effectRef idx="0">
            <a:scrgbClr r="0" g="0" b="0"/>
          </a:effectRef>
          <a:fontRef idx="minor"/>
        </p:style>
      </p:sp>
      <p:sp>
        <p:nvSpPr>
          <p:cNvPr id="307" name="CustomShape 18"/>
          <p:cNvSpPr/>
          <p:nvPr/>
        </p:nvSpPr>
        <p:spPr>
          <a:xfrm>
            <a:off x="3581280" y="4910040"/>
            <a:ext cx="661320" cy="273960"/>
          </a:xfrm>
          <a:prstGeom prst="roundRect">
            <a:avLst>
              <a:gd name="adj" fmla="val 16667"/>
            </a:avLst>
          </a:prstGeom>
          <a:noFill/>
          <a:ln w="25560">
            <a:solidFill>
              <a:srgbClr val="728A41"/>
            </a:solidFill>
            <a:round/>
          </a:ln>
        </p:spPr>
        <p:style>
          <a:lnRef idx="0">
            <a:scrgbClr r="0" g="0" b="0"/>
          </a:lnRef>
          <a:fillRef idx="0">
            <a:scrgbClr r="0" g="0" b="0"/>
          </a:fillRef>
          <a:effectRef idx="0">
            <a:scrgbClr r="0" g="0" b="0"/>
          </a:effectRef>
          <a:fontRef idx="minor"/>
        </p:style>
      </p:sp>
      <p:sp>
        <p:nvSpPr>
          <p:cNvPr id="308" name="CustomShape 19"/>
          <p:cNvSpPr/>
          <p:nvPr/>
        </p:nvSpPr>
        <p:spPr>
          <a:xfrm>
            <a:off x="3695760" y="4923000"/>
            <a:ext cx="532800" cy="25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1" strike="noStrike" spc="-1">
                <a:solidFill>
                  <a:srgbClr val="4F6228"/>
                </a:solidFill>
                <a:uFill>
                  <a:solidFill>
                    <a:srgbClr val="FFFFFF"/>
                  </a:solidFill>
                </a:uFill>
                <a:latin typeface="Times New Roman"/>
                <a:ea typeface="DejaVu Sans"/>
              </a:rPr>
              <a:t>Tl</a:t>
            </a:r>
            <a:endParaRPr lang="en-US" sz="1800" b="0" strike="noStrike" spc="-1">
              <a:solidFill>
                <a:srgbClr val="000000"/>
              </a:solidFill>
              <a:uFill>
                <a:solidFill>
                  <a:srgbClr val="FFFFFF"/>
                </a:solidFill>
              </a:uFill>
              <a:latin typeface="Arial"/>
            </a:endParaRPr>
          </a:p>
        </p:txBody>
      </p:sp>
      <p:sp>
        <p:nvSpPr>
          <p:cNvPr id="309" name="CustomShape 20"/>
          <p:cNvSpPr/>
          <p:nvPr/>
        </p:nvSpPr>
        <p:spPr>
          <a:xfrm>
            <a:off x="6457680" y="4897080"/>
            <a:ext cx="661320" cy="273960"/>
          </a:xfrm>
          <a:prstGeom prst="roundRect">
            <a:avLst>
              <a:gd name="adj" fmla="val 16667"/>
            </a:avLst>
          </a:prstGeom>
          <a:noFill/>
          <a:ln w="25560">
            <a:solidFill>
              <a:srgbClr val="728A41"/>
            </a:solidFill>
            <a:round/>
          </a:ln>
        </p:spPr>
        <p:style>
          <a:lnRef idx="0">
            <a:scrgbClr r="0" g="0" b="0"/>
          </a:lnRef>
          <a:fillRef idx="0">
            <a:scrgbClr r="0" g="0" b="0"/>
          </a:fillRef>
          <a:effectRef idx="0">
            <a:scrgbClr r="0" g="0" b="0"/>
          </a:effectRef>
          <a:fontRef idx="minor"/>
        </p:style>
      </p:sp>
      <p:sp>
        <p:nvSpPr>
          <p:cNvPr id="310" name="CustomShape 21"/>
          <p:cNvSpPr/>
          <p:nvPr/>
        </p:nvSpPr>
        <p:spPr>
          <a:xfrm>
            <a:off x="6572160" y="4910040"/>
            <a:ext cx="532800" cy="25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1" strike="noStrike" spc="-1">
                <a:solidFill>
                  <a:srgbClr val="4F6228"/>
                </a:solidFill>
                <a:uFill>
                  <a:solidFill>
                    <a:srgbClr val="FFFFFF"/>
                  </a:solidFill>
                </a:uFill>
                <a:latin typeface="Times New Roman"/>
                <a:ea typeface="DejaVu Sans"/>
              </a:rPr>
              <a:t>Tl</a:t>
            </a:r>
            <a:endParaRPr lang="en-US" sz="1800" b="0" strike="noStrike" spc="-1">
              <a:solidFill>
                <a:srgbClr val="000000"/>
              </a:solidFill>
              <a:uFill>
                <a:solidFill>
                  <a:srgbClr val="FFFFFF"/>
                </a:solidFill>
              </a:uFill>
              <a:latin typeface="Arial"/>
            </a:endParaRPr>
          </a:p>
        </p:txBody>
      </p:sp>
      <p:sp>
        <p:nvSpPr>
          <p:cNvPr id="311" name="CustomShape 22"/>
          <p:cNvSpPr/>
          <p:nvPr/>
        </p:nvSpPr>
        <p:spPr>
          <a:xfrm>
            <a:off x="2245320" y="4315320"/>
            <a:ext cx="661320" cy="347760"/>
          </a:xfrm>
          <a:prstGeom prst="roundRect">
            <a:avLst>
              <a:gd name="adj" fmla="val 16667"/>
            </a:avLst>
          </a:prstGeom>
          <a:solidFill>
            <a:srgbClr val="FFFFFF"/>
          </a:solidFill>
          <a:ln w="25560">
            <a:solidFill>
              <a:srgbClr val="C0504D"/>
            </a:solidFill>
            <a:round/>
          </a:ln>
        </p:spPr>
        <p:style>
          <a:lnRef idx="0">
            <a:scrgbClr r="0" g="0" b="0"/>
          </a:lnRef>
          <a:fillRef idx="0">
            <a:scrgbClr r="0" g="0" b="0"/>
          </a:fillRef>
          <a:effectRef idx="0">
            <a:scrgbClr r="0" g="0" b="0"/>
          </a:effectRef>
          <a:fontRef idx="minor"/>
        </p:style>
      </p:sp>
      <p:sp>
        <p:nvSpPr>
          <p:cNvPr id="312" name="CustomShape 23"/>
          <p:cNvSpPr/>
          <p:nvPr/>
        </p:nvSpPr>
        <p:spPr>
          <a:xfrm>
            <a:off x="2359440" y="4328280"/>
            <a:ext cx="532800" cy="257400"/>
          </a:xfrm>
          <a:prstGeom prst="rect">
            <a:avLst/>
          </a:prstGeom>
          <a:solidFill>
            <a:srgbClr val="FFFFFF"/>
          </a:solidFill>
          <a:ln w="255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1" strike="noStrike" spc="-1">
                <a:solidFill>
                  <a:srgbClr val="953735"/>
                </a:solidFill>
                <a:uFill>
                  <a:solidFill>
                    <a:srgbClr val="FFFFFF"/>
                  </a:solidFill>
                </a:uFill>
                <a:latin typeface="Times New Roman"/>
                <a:ea typeface="DejaVu Sans"/>
              </a:rPr>
              <a:t>Tr</a:t>
            </a:r>
            <a:endParaRPr lang="en-US" sz="1800" b="0" strike="noStrike" spc="-1">
              <a:solidFill>
                <a:srgbClr val="000000"/>
              </a:solidFill>
              <a:uFill>
                <a:solidFill>
                  <a:srgbClr val="FFFFFF"/>
                </a:solidFill>
              </a:uFill>
              <a:latin typeface="Arial"/>
            </a:endParaRPr>
          </a:p>
        </p:txBody>
      </p:sp>
      <p:sp>
        <p:nvSpPr>
          <p:cNvPr id="313" name="CustomShape 24"/>
          <p:cNvSpPr/>
          <p:nvPr/>
        </p:nvSpPr>
        <p:spPr>
          <a:xfrm>
            <a:off x="4937400" y="4291560"/>
            <a:ext cx="661320" cy="399600"/>
          </a:xfrm>
          <a:prstGeom prst="roundRect">
            <a:avLst>
              <a:gd name="adj" fmla="val 16667"/>
            </a:avLst>
          </a:prstGeom>
          <a:solidFill>
            <a:srgbClr val="FFFFFF"/>
          </a:solidFill>
          <a:ln w="25560">
            <a:solidFill>
              <a:srgbClr val="C0504D"/>
            </a:solidFill>
            <a:round/>
          </a:ln>
        </p:spPr>
        <p:style>
          <a:lnRef idx="0">
            <a:scrgbClr r="0" g="0" b="0"/>
          </a:lnRef>
          <a:fillRef idx="0">
            <a:scrgbClr r="0" g="0" b="0"/>
          </a:fillRef>
          <a:effectRef idx="0">
            <a:scrgbClr r="0" g="0" b="0"/>
          </a:effectRef>
          <a:fontRef idx="minor"/>
        </p:style>
      </p:sp>
      <p:sp>
        <p:nvSpPr>
          <p:cNvPr id="314" name="CustomShape 25"/>
          <p:cNvSpPr/>
          <p:nvPr/>
        </p:nvSpPr>
        <p:spPr>
          <a:xfrm>
            <a:off x="5051520" y="4356000"/>
            <a:ext cx="532800" cy="257400"/>
          </a:xfrm>
          <a:prstGeom prst="rect">
            <a:avLst/>
          </a:prstGeom>
          <a:solidFill>
            <a:srgbClr val="FFFFFF"/>
          </a:solidFill>
          <a:ln w="255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1" strike="noStrike" spc="-1">
                <a:solidFill>
                  <a:srgbClr val="953735"/>
                </a:solidFill>
                <a:uFill>
                  <a:solidFill>
                    <a:srgbClr val="FFFFFF"/>
                  </a:solidFill>
                </a:uFill>
                <a:latin typeface="Times New Roman"/>
                <a:ea typeface="DejaVu Sans"/>
              </a:rPr>
              <a:t>Tr</a:t>
            </a:r>
            <a:endParaRPr lang="en-US" sz="1800" b="0" strike="noStrike" spc="-1">
              <a:solidFill>
                <a:srgbClr val="000000"/>
              </a:solidFill>
              <a:uFill>
                <a:solidFill>
                  <a:srgbClr val="FFFFFF"/>
                </a:solidFill>
              </a:uFill>
              <a:latin typeface="Arial"/>
            </a:endParaRPr>
          </a:p>
        </p:txBody>
      </p:sp>
      <p:sp>
        <p:nvSpPr>
          <p:cNvPr id="315" name="CustomShape 26"/>
          <p:cNvSpPr/>
          <p:nvPr/>
        </p:nvSpPr>
        <p:spPr>
          <a:xfrm>
            <a:off x="624600" y="4666320"/>
            <a:ext cx="151560" cy="184320"/>
          </a:xfrm>
          <a:prstGeom prst="ellipse">
            <a:avLst/>
          </a:prstGeom>
          <a:solidFill>
            <a:srgbClr val="9BBB59"/>
          </a:solidFill>
          <a:ln w="25560">
            <a:solidFill>
              <a:srgbClr val="728A41"/>
            </a:solidFill>
            <a:round/>
          </a:ln>
        </p:spPr>
        <p:style>
          <a:lnRef idx="0">
            <a:scrgbClr r="0" g="0" b="0"/>
          </a:lnRef>
          <a:fillRef idx="0">
            <a:scrgbClr r="0" g="0" b="0"/>
          </a:fillRef>
          <a:effectRef idx="0">
            <a:scrgbClr r="0" g="0" b="0"/>
          </a:effectRef>
          <a:fontRef idx="minor"/>
        </p:style>
      </p:sp>
      <p:sp>
        <p:nvSpPr>
          <p:cNvPr id="316" name="CustomShape 27"/>
          <p:cNvSpPr/>
          <p:nvPr/>
        </p:nvSpPr>
        <p:spPr>
          <a:xfrm>
            <a:off x="776880" y="4346640"/>
            <a:ext cx="822600" cy="273960"/>
          </a:xfrm>
          <a:prstGeom prst="roundRect">
            <a:avLst>
              <a:gd name="adj" fmla="val 16667"/>
            </a:avLst>
          </a:prstGeom>
          <a:noFill/>
          <a:ln w="25560">
            <a:solidFill>
              <a:srgbClr val="728A41"/>
            </a:solidFill>
            <a:round/>
          </a:ln>
        </p:spPr>
        <p:style>
          <a:lnRef idx="0">
            <a:scrgbClr r="0" g="0" b="0"/>
          </a:lnRef>
          <a:fillRef idx="0">
            <a:scrgbClr r="0" g="0" b="0"/>
          </a:fillRef>
          <a:effectRef idx="0">
            <a:scrgbClr r="0" g="0" b="0"/>
          </a:effectRef>
          <a:fontRef idx="minor"/>
        </p:style>
      </p:sp>
      <p:sp>
        <p:nvSpPr>
          <p:cNvPr id="317" name="CustomShape 28"/>
          <p:cNvSpPr/>
          <p:nvPr/>
        </p:nvSpPr>
        <p:spPr>
          <a:xfrm>
            <a:off x="891360" y="4359600"/>
            <a:ext cx="898920" cy="25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1" strike="noStrike" spc="-1">
                <a:solidFill>
                  <a:srgbClr val="4F6228"/>
                </a:solidFill>
                <a:uFill>
                  <a:solidFill>
                    <a:srgbClr val="FFFFFF"/>
                  </a:solidFill>
                </a:uFill>
                <a:latin typeface="Times New Roman"/>
                <a:ea typeface="DejaVu Sans"/>
              </a:rPr>
              <a:t>Tl = 100</a:t>
            </a:r>
            <a:endParaRPr lang="en-US" sz="1800" b="0" strike="noStrike" spc="-1">
              <a:solidFill>
                <a:srgbClr val="000000"/>
              </a:solidFill>
              <a:uFill>
                <a:solidFill>
                  <a:srgbClr val="FFFFFF"/>
                </a:solidFill>
              </a:uFill>
              <a:latin typeface="Arial"/>
            </a:endParaRPr>
          </a:p>
        </p:txBody>
      </p:sp>
      <p:sp>
        <p:nvSpPr>
          <p:cNvPr id="318" name="CustomShape 29"/>
          <p:cNvSpPr/>
          <p:nvPr/>
        </p:nvSpPr>
        <p:spPr>
          <a:xfrm>
            <a:off x="8389080" y="4691520"/>
            <a:ext cx="151560" cy="184320"/>
          </a:xfrm>
          <a:prstGeom prst="ellipse">
            <a:avLst/>
          </a:prstGeom>
          <a:solidFill>
            <a:srgbClr val="C0504D"/>
          </a:solidFill>
          <a:ln w="25560">
            <a:solidFill>
              <a:srgbClr val="8E3B38"/>
            </a:solidFill>
            <a:round/>
          </a:ln>
        </p:spPr>
        <p:style>
          <a:lnRef idx="0">
            <a:scrgbClr r="0" g="0" b="0"/>
          </a:lnRef>
          <a:fillRef idx="0">
            <a:scrgbClr r="0" g="0" b="0"/>
          </a:fillRef>
          <a:effectRef idx="0">
            <a:scrgbClr r="0" g="0" b="0"/>
          </a:effectRef>
          <a:fontRef idx="minor"/>
        </p:style>
      </p:sp>
      <p:sp>
        <p:nvSpPr>
          <p:cNvPr id="319" name="CustomShape 30"/>
          <p:cNvSpPr/>
          <p:nvPr/>
        </p:nvSpPr>
        <p:spPr>
          <a:xfrm>
            <a:off x="7631640" y="4845600"/>
            <a:ext cx="752040" cy="347760"/>
          </a:xfrm>
          <a:prstGeom prst="roundRect">
            <a:avLst>
              <a:gd name="adj" fmla="val 16667"/>
            </a:avLst>
          </a:prstGeom>
          <a:solidFill>
            <a:srgbClr val="FFFFFF"/>
          </a:solidFill>
          <a:ln w="25560">
            <a:solidFill>
              <a:srgbClr val="C0504D"/>
            </a:solidFill>
            <a:round/>
          </a:ln>
        </p:spPr>
        <p:style>
          <a:lnRef idx="0">
            <a:scrgbClr r="0" g="0" b="0"/>
          </a:lnRef>
          <a:fillRef idx="0">
            <a:scrgbClr r="0" g="0" b="0"/>
          </a:fillRef>
          <a:effectRef idx="0">
            <a:scrgbClr r="0" g="0" b="0"/>
          </a:effectRef>
          <a:fontRef idx="minor"/>
        </p:style>
      </p:sp>
      <p:sp>
        <p:nvSpPr>
          <p:cNvPr id="320" name="CustomShape 31"/>
          <p:cNvSpPr/>
          <p:nvPr/>
        </p:nvSpPr>
        <p:spPr>
          <a:xfrm>
            <a:off x="7703280" y="4858560"/>
            <a:ext cx="666000" cy="257400"/>
          </a:xfrm>
          <a:prstGeom prst="rect">
            <a:avLst/>
          </a:prstGeom>
          <a:solidFill>
            <a:srgbClr val="FFFFFF"/>
          </a:solidFill>
          <a:ln w="255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1" strike="noStrike" spc="-1">
                <a:solidFill>
                  <a:srgbClr val="953735"/>
                </a:solidFill>
                <a:uFill>
                  <a:solidFill>
                    <a:srgbClr val="FFFFFF"/>
                  </a:solidFill>
                </a:uFill>
                <a:latin typeface="Times New Roman"/>
                <a:ea typeface="DejaVu Sans"/>
              </a:rPr>
              <a:t>Tr = 25</a:t>
            </a:r>
            <a:endParaRPr lang="en-US" sz="1800" b="0" strike="noStrike" spc="-1">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457560" y="152760"/>
            <a:ext cx="8228880" cy="59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err="1">
                <a:solidFill>
                  <a:srgbClr val="000000"/>
                </a:solidFill>
                <a:uFill>
                  <a:solidFill>
                    <a:srgbClr val="FFFFFF"/>
                  </a:solidFill>
                </a:uFill>
                <a:latin typeface="Arial"/>
                <a:ea typeface="DejaVu Sans"/>
              </a:rPr>
              <a:t>Giải</a:t>
            </a:r>
            <a:r>
              <a:rPr lang="en-US" sz="4400" b="0" strike="noStrike" spc="-1" dirty="0">
                <a:solidFill>
                  <a:srgbClr val="000000"/>
                </a:solidFill>
                <a:uFill>
                  <a:solidFill>
                    <a:srgbClr val="FFFFFF"/>
                  </a:solidFill>
                </a:uFill>
                <a:latin typeface="Arial"/>
                <a:ea typeface="DejaVu Sans"/>
              </a:rPr>
              <a:t> </a:t>
            </a:r>
            <a:r>
              <a:rPr lang="en-US" sz="4400" b="0" strike="noStrike" spc="-1" dirty="0" err="1">
                <a:solidFill>
                  <a:srgbClr val="000000"/>
                </a:solidFill>
                <a:uFill>
                  <a:solidFill>
                    <a:srgbClr val="FFFFFF"/>
                  </a:solidFill>
                </a:uFill>
                <a:latin typeface="Arial"/>
                <a:ea typeface="DejaVu Sans"/>
              </a:rPr>
              <a:t>thuật</a:t>
            </a:r>
            <a:r>
              <a:rPr lang="en-US" sz="4400" b="0" strike="noStrike" spc="-1" dirty="0">
                <a:solidFill>
                  <a:srgbClr val="000000"/>
                </a:solidFill>
                <a:uFill>
                  <a:solidFill>
                    <a:srgbClr val="FFFFFF"/>
                  </a:solidFill>
                </a:uFill>
                <a:latin typeface="Arial"/>
                <a:ea typeface="DejaVu Sans"/>
              </a:rPr>
              <a:t> </a:t>
            </a:r>
            <a:r>
              <a:rPr lang="en-US" sz="4400" b="0" strike="noStrike" spc="-1" dirty="0" err="1">
                <a:solidFill>
                  <a:srgbClr val="000000"/>
                </a:solidFill>
                <a:uFill>
                  <a:solidFill>
                    <a:srgbClr val="FFFFFF"/>
                  </a:solidFill>
                </a:uFill>
                <a:latin typeface="Arial"/>
                <a:ea typeface="DejaVu Sans"/>
              </a:rPr>
              <a:t>chương</a:t>
            </a:r>
            <a:r>
              <a:rPr lang="en-US" sz="4400" b="0" strike="noStrike" spc="-1" dirty="0">
                <a:solidFill>
                  <a:srgbClr val="000000"/>
                </a:solidFill>
                <a:uFill>
                  <a:solidFill>
                    <a:srgbClr val="FFFFFF"/>
                  </a:solidFill>
                </a:uFill>
                <a:latin typeface="Arial"/>
                <a:ea typeface="DejaVu Sans"/>
              </a:rPr>
              <a:t> </a:t>
            </a:r>
            <a:r>
              <a:rPr lang="en-US" sz="4400" b="0" strike="noStrike" spc="-1" dirty="0" err="1">
                <a:solidFill>
                  <a:srgbClr val="000000"/>
                </a:solidFill>
                <a:uFill>
                  <a:solidFill>
                    <a:srgbClr val="FFFFFF"/>
                  </a:solidFill>
                </a:uFill>
                <a:latin typeface="Arial"/>
                <a:ea typeface="DejaVu Sans"/>
              </a:rPr>
              <a:t>trình</a:t>
            </a:r>
            <a:r>
              <a:rPr lang="en-US" sz="4400" b="0" strike="noStrike" spc="-1" dirty="0">
                <a:solidFill>
                  <a:srgbClr val="000000"/>
                </a:solidFill>
                <a:uFill>
                  <a:solidFill>
                    <a:srgbClr val="FFFFFF"/>
                  </a:solidFill>
                </a:uFill>
                <a:latin typeface="Arial"/>
                <a:ea typeface="DejaVu Sans"/>
              </a:rPr>
              <a:t> </a:t>
            </a:r>
            <a:r>
              <a:rPr lang="en-US" sz="4400" b="0" strike="noStrike" spc="-1" dirty="0" err="1">
                <a:solidFill>
                  <a:srgbClr val="000000"/>
                </a:solidFill>
                <a:uFill>
                  <a:solidFill>
                    <a:srgbClr val="FFFFFF"/>
                  </a:solidFill>
                </a:uFill>
                <a:latin typeface="Arial"/>
                <a:ea typeface="DejaVu Sans"/>
              </a:rPr>
              <a:t>MPI</a:t>
            </a:r>
            <a:endParaRPr lang="en-US" sz="1800" b="0" strike="noStrike" spc="-1" dirty="0">
              <a:solidFill>
                <a:srgbClr val="000000"/>
              </a:solidFill>
              <a:uFill>
                <a:solidFill>
                  <a:srgbClr val="FFFFFF"/>
                </a:solidFill>
              </a:uFill>
              <a:latin typeface="Arial"/>
            </a:endParaRPr>
          </a:p>
        </p:txBody>
      </p:sp>
      <p:sp>
        <p:nvSpPr>
          <p:cNvPr id="322" name="CustomShape 2"/>
          <p:cNvSpPr/>
          <p:nvPr/>
        </p:nvSpPr>
        <p:spPr>
          <a:xfrm>
            <a:off x="162560" y="1016000"/>
            <a:ext cx="8900160" cy="57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Font typeface="Arial"/>
              <a:buChar char="•"/>
            </a:pPr>
            <a:r>
              <a:rPr lang="en-US" sz="2000" b="0" strike="noStrike" spc="-1" dirty="0" err="1">
                <a:solidFill>
                  <a:srgbClr val="000000"/>
                </a:solidFill>
                <a:uFill>
                  <a:solidFill>
                    <a:srgbClr val="FFFFFF"/>
                  </a:solidFill>
                </a:uFill>
                <a:latin typeface="Times New Roman"/>
                <a:ea typeface="DejaVu Sans"/>
              </a:rPr>
              <a:t>Bước</a:t>
            </a:r>
            <a:r>
              <a:rPr lang="en-US" sz="2000" b="0" strike="noStrike" spc="-1" dirty="0">
                <a:solidFill>
                  <a:srgbClr val="000000"/>
                </a:solidFill>
                <a:uFill>
                  <a:solidFill>
                    <a:srgbClr val="FFFFFF"/>
                  </a:solidFill>
                </a:uFill>
                <a:latin typeface="Times New Roman"/>
                <a:ea typeface="DejaVu Sans"/>
              </a:rPr>
              <a:t> 4.1 - a: </a:t>
            </a:r>
            <a:r>
              <a:rPr lang="en-US" sz="2000" b="0" strike="noStrike" spc="-1" dirty="0" err="1">
                <a:solidFill>
                  <a:srgbClr val="000000"/>
                </a:solidFill>
                <a:uFill>
                  <a:solidFill>
                    <a:srgbClr val="FFFFFF"/>
                  </a:solidFill>
                </a:uFill>
                <a:latin typeface="Times New Roman"/>
                <a:ea typeface="DejaVu Sans"/>
              </a:rPr>
              <a:t>Truyền</a:t>
            </a:r>
            <a:r>
              <a:rPr lang="en-US" sz="2000" b="0" strike="noStrike" spc="-1" dirty="0">
                <a:solidFill>
                  <a:srgbClr val="000000"/>
                </a:solidFill>
                <a:uFill>
                  <a:solidFill>
                    <a:srgbClr val="FFFFFF"/>
                  </a:solidFill>
                </a:uFill>
                <a:latin typeface="Times New Roman"/>
                <a:ea typeface="DejaVu Sans"/>
              </a:rPr>
              <a:t> </a:t>
            </a:r>
            <a:r>
              <a:rPr lang="en-US" sz="2000" b="0" strike="noStrike" spc="-1" dirty="0" err="1">
                <a:solidFill>
                  <a:srgbClr val="000000"/>
                </a:solidFill>
                <a:uFill>
                  <a:solidFill>
                    <a:srgbClr val="FFFFFF"/>
                  </a:solidFill>
                </a:uFill>
                <a:latin typeface="Times New Roman"/>
                <a:ea typeface="DejaVu Sans"/>
              </a:rPr>
              <a:t>thông</a:t>
            </a:r>
            <a:r>
              <a:rPr lang="en-US" sz="2000" b="0" strike="noStrike" spc="-1" dirty="0">
                <a:solidFill>
                  <a:srgbClr val="000000"/>
                </a:solidFill>
                <a:uFill>
                  <a:solidFill>
                    <a:srgbClr val="FFFFFF"/>
                  </a:solidFill>
                </a:uFill>
                <a:latin typeface="Times New Roman"/>
                <a:ea typeface="DejaVu Sans"/>
              </a:rPr>
              <a:t> </a:t>
            </a:r>
            <a:r>
              <a:rPr lang="en-US" sz="2000" b="0" strike="noStrike" spc="-1" dirty="0" err="1">
                <a:solidFill>
                  <a:srgbClr val="000000"/>
                </a:solidFill>
                <a:uFill>
                  <a:solidFill>
                    <a:srgbClr val="FFFFFF"/>
                  </a:solidFill>
                </a:uFill>
                <a:latin typeface="Times New Roman"/>
                <a:ea typeface="DejaVu Sans"/>
              </a:rPr>
              <a:t>phần</a:t>
            </a:r>
            <a:r>
              <a:rPr lang="en-US" sz="2000" b="0" strike="noStrike" spc="-1" dirty="0">
                <a:solidFill>
                  <a:srgbClr val="000000"/>
                </a:solidFill>
                <a:uFill>
                  <a:solidFill>
                    <a:srgbClr val="FFFFFF"/>
                  </a:solidFill>
                </a:uFill>
                <a:latin typeface="Times New Roman"/>
                <a:ea typeface="DejaVu Sans"/>
              </a:rPr>
              <a:t> </a:t>
            </a:r>
            <a:r>
              <a:rPr lang="en-US" sz="2000" b="0" strike="noStrike" spc="-1" dirty="0" err="1">
                <a:solidFill>
                  <a:srgbClr val="000000"/>
                </a:solidFill>
                <a:uFill>
                  <a:solidFill>
                    <a:srgbClr val="FFFFFF"/>
                  </a:solidFill>
                </a:uFill>
                <a:latin typeface="Times New Roman"/>
                <a:ea typeface="DejaVu Sans"/>
              </a:rPr>
              <a:t>tử</a:t>
            </a:r>
            <a:r>
              <a:rPr lang="en-US" sz="2000" b="0" strike="noStrike" spc="-1" dirty="0">
                <a:solidFill>
                  <a:srgbClr val="000000"/>
                </a:solidFill>
                <a:uFill>
                  <a:solidFill>
                    <a:srgbClr val="FFFFFF"/>
                  </a:solidFill>
                </a:uFill>
                <a:latin typeface="Times New Roman"/>
                <a:ea typeface="DejaVu Sans"/>
              </a:rPr>
              <a:t> Tl</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ourier New"/>
                <a:ea typeface="DejaVu Sans"/>
              </a:rPr>
              <a:t>if (rank == 0){</a:t>
            </a:r>
            <a:endParaRPr lang="en-US" sz="24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ourier New"/>
                <a:ea typeface="DejaVu Sans"/>
              </a:rPr>
              <a:t>	</a:t>
            </a:r>
            <a:r>
              <a:rPr lang="en-US" sz="2400" b="1" strike="noStrike" spc="-1" dirty="0">
                <a:solidFill>
                  <a:srgbClr val="4F6228"/>
                </a:solidFill>
                <a:uFill>
                  <a:solidFill>
                    <a:srgbClr val="FFFFFF"/>
                  </a:solidFill>
                </a:uFill>
                <a:latin typeface="Courier New"/>
                <a:ea typeface="DejaVu Sans"/>
              </a:rPr>
              <a:t>Tl</a:t>
            </a:r>
            <a:r>
              <a:rPr lang="en-US" sz="2400" b="0" strike="noStrike" spc="-1" dirty="0">
                <a:solidFill>
                  <a:srgbClr val="000000"/>
                </a:solidFill>
                <a:uFill>
                  <a:solidFill>
                    <a:srgbClr val="FFFFFF"/>
                  </a:solidFill>
                </a:uFill>
                <a:latin typeface="Courier New"/>
                <a:ea typeface="DejaVu Sans"/>
              </a:rPr>
              <a:t> = 100;</a:t>
            </a:r>
            <a:endParaRPr lang="en-US" sz="24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ourier New"/>
                <a:ea typeface="DejaVu Sans"/>
              </a:rPr>
              <a:t>	</a:t>
            </a:r>
            <a:r>
              <a:rPr lang="en-US" sz="2400" b="0" strike="noStrike" spc="-1" dirty="0" err="1">
                <a:solidFill>
                  <a:srgbClr val="000000"/>
                </a:solidFill>
                <a:uFill>
                  <a:solidFill>
                    <a:srgbClr val="FFFFFF"/>
                  </a:solidFill>
                </a:uFill>
                <a:latin typeface="Courier New"/>
                <a:ea typeface="DejaVu Sans"/>
              </a:rPr>
              <a:t>MPI_Send</a:t>
            </a:r>
            <a:r>
              <a:rPr lang="en-US" sz="2400" b="0" strike="noStrike" spc="-1" dirty="0">
                <a:solidFill>
                  <a:srgbClr val="000000"/>
                </a:solidFill>
                <a:uFill>
                  <a:solidFill>
                    <a:srgbClr val="FFFFFF"/>
                  </a:solidFill>
                </a:uFill>
                <a:latin typeface="Courier New"/>
                <a:ea typeface="DejaVu Sans"/>
              </a:rPr>
              <a:t> (Ts + mc - 1, 1, </a:t>
            </a:r>
            <a:r>
              <a:rPr lang="en-US" sz="2400" b="0" strike="noStrike" spc="-1" dirty="0" err="1">
                <a:solidFill>
                  <a:srgbClr val="000000"/>
                </a:solidFill>
                <a:uFill>
                  <a:solidFill>
                    <a:srgbClr val="FFFFFF"/>
                  </a:solidFill>
                </a:uFill>
                <a:latin typeface="Courier New"/>
                <a:ea typeface="DejaVu Sans"/>
              </a:rPr>
              <a:t>MPI_FLOAT</a:t>
            </a:r>
            <a:r>
              <a:rPr lang="en-US" sz="2400" b="0" strike="noStrike" spc="-1" dirty="0">
                <a:solidFill>
                  <a:srgbClr val="000000"/>
                </a:solidFill>
                <a:uFill>
                  <a:solidFill>
                    <a:srgbClr val="FFFFFF"/>
                  </a:solidFill>
                </a:uFill>
                <a:latin typeface="Courier New"/>
                <a:ea typeface="DejaVu Sans"/>
              </a:rPr>
              <a:t>,</a:t>
            </a:r>
          </a:p>
          <a:p>
            <a:pPr>
              <a:lnSpc>
                <a:spcPct val="100000"/>
              </a:lnSpc>
            </a:pPr>
            <a:r>
              <a:rPr lang="en-US" sz="2400" spc="-1" dirty="0">
                <a:solidFill>
                  <a:srgbClr val="000000"/>
                </a:solidFill>
                <a:uFill>
                  <a:solidFill>
                    <a:srgbClr val="FFFFFF"/>
                  </a:solidFill>
                </a:uFill>
                <a:latin typeface="Courier New"/>
                <a:ea typeface="DejaVu Sans"/>
              </a:rPr>
              <a:t>         </a:t>
            </a:r>
            <a:r>
              <a:rPr lang="en-US" sz="2400" b="0" strike="noStrike" spc="-1" dirty="0">
                <a:solidFill>
                  <a:srgbClr val="000000"/>
                </a:solidFill>
                <a:uFill>
                  <a:solidFill>
                    <a:srgbClr val="FFFFFF"/>
                  </a:solidFill>
                </a:uFill>
                <a:latin typeface="Courier New"/>
                <a:ea typeface="DejaVu Sans"/>
              </a:rPr>
              <a:t>      rank + 1, rank, </a:t>
            </a:r>
            <a:r>
              <a:rPr lang="en-US" sz="2400" b="0" strike="noStrike" spc="-1" dirty="0" err="1">
                <a:solidFill>
                  <a:srgbClr val="000000"/>
                </a:solidFill>
                <a:uFill>
                  <a:solidFill>
                    <a:srgbClr val="FFFFFF"/>
                  </a:solidFill>
                </a:uFill>
                <a:latin typeface="Courier New"/>
                <a:ea typeface="DejaVu Sans"/>
              </a:rPr>
              <a:t>MPI_COMM_WORLD</a:t>
            </a:r>
            <a:r>
              <a:rPr lang="en-US" sz="2400" b="0" strike="noStrike" spc="-1" dirty="0">
                <a:solidFill>
                  <a:srgbClr val="000000"/>
                </a:solidFill>
                <a:uFill>
                  <a:solidFill>
                    <a:srgbClr val="FFFFFF"/>
                  </a:solidFill>
                </a:uFill>
                <a:latin typeface="Courier New"/>
                <a:ea typeface="DejaVu Sans"/>
              </a:rPr>
              <a:t>);</a:t>
            </a:r>
            <a:endParaRPr lang="en-US" sz="24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ourier New"/>
                <a:ea typeface="DejaVu Sans"/>
              </a:rPr>
              <a:t>} else if (rank == size - 1) {</a:t>
            </a:r>
            <a:endParaRPr lang="en-US" sz="24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ourier New"/>
                <a:ea typeface="DejaVu Sans"/>
              </a:rPr>
              <a:t>	</a:t>
            </a:r>
            <a:r>
              <a:rPr lang="en-US" sz="2400" b="0" strike="noStrike" spc="-1" dirty="0" err="1">
                <a:solidFill>
                  <a:srgbClr val="000000"/>
                </a:solidFill>
                <a:uFill>
                  <a:solidFill>
                    <a:srgbClr val="FFFFFF"/>
                  </a:solidFill>
                </a:uFill>
                <a:latin typeface="Courier New"/>
                <a:ea typeface="DejaVu Sans"/>
              </a:rPr>
              <a:t>MPI_Recv</a:t>
            </a:r>
            <a:r>
              <a:rPr lang="en-US" sz="2400" b="0" strike="noStrike" spc="-1" dirty="0">
                <a:solidFill>
                  <a:srgbClr val="000000"/>
                </a:solidFill>
                <a:uFill>
                  <a:solidFill>
                    <a:srgbClr val="FFFFFF"/>
                  </a:solidFill>
                </a:uFill>
                <a:latin typeface="Courier New"/>
                <a:ea typeface="DejaVu Sans"/>
              </a:rPr>
              <a:t> (&amp;</a:t>
            </a:r>
            <a:r>
              <a:rPr lang="en-US" sz="2400" b="1" strike="noStrike" spc="-1" dirty="0">
                <a:solidFill>
                  <a:srgbClr val="4F6228"/>
                </a:solidFill>
                <a:uFill>
                  <a:solidFill>
                    <a:srgbClr val="FFFFFF"/>
                  </a:solidFill>
                </a:uFill>
                <a:latin typeface="Courier New"/>
                <a:ea typeface="DejaVu Sans"/>
              </a:rPr>
              <a:t>Tl</a:t>
            </a:r>
            <a:r>
              <a:rPr lang="en-US" sz="2400" b="0" strike="noStrike" spc="-1" dirty="0">
                <a:solidFill>
                  <a:srgbClr val="000000"/>
                </a:solidFill>
                <a:uFill>
                  <a:solidFill>
                    <a:srgbClr val="FFFFFF"/>
                  </a:solidFill>
                </a:uFill>
                <a:latin typeface="Courier New"/>
                <a:ea typeface="DejaVu Sans"/>
              </a:rPr>
              <a:t>, 1, </a:t>
            </a:r>
            <a:r>
              <a:rPr lang="en-US" sz="2400" b="0" strike="noStrike" spc="-1" dirty="0" err="1">
                <a:solidFill>
                  <a:srgbClr val="000000"/>
                </a:solidFill>
                <a:uFill>
                  <a:solidFill>
                    <a:srgbClr val="FFFFFF"/>
                  </a:solidFill>
                </a:uFill>
                <a:latin typeface="Courier New"/>
                <a:ea typeface="DejaVu Sans"/>
              </a:rPr>
              <a:t>MPI_FLOAT</a:t>
            </a:r>
            <a:r>
              <a:rPr lang="en-US" sz="2400" b="0" strike="noStrike" spc="-1" dirty="0">
                <a:solidFill>
                  <a:srgbClr val="000000"/>
                </a:solidFill>
                <a:uFill>
                  <a:solidFill>
                    <a:srgbClr val="FFFFFF"/>
                  </a:solidFill>
                </a:uFill>
                <a:latin typeface="Courier New"/>
                <a:ea typeface="DejaVu Sans"/>
              </a:rPr>
              <a:t>, </a:t>
            </a:r>
          </a:p>
          <a:p>
            <a:pPr>
              <a:lnSpc>
                <a:spcPct val="100000"/>
              </a:lnSpc>
            </a:pPr>
            <a:r>
              <a:rPr lang="en-US" sz="2400" spc="-1" dirty="0">
                <a:solidFill>
                  <a:srgbClr val="000000"/>
                </a:solidFill>
                <a:uFill>
                  <a:solidFill>
                    <a:srgbClr val="FFFFFF"/>
                  </a:solidFill>
                </a:uFill>
                <a:latin typeface="Courier New"/>
                <a:ea typeface="DejaVu Sans"/>
              </a:rPr>
              <a:t>    </a:t>
            </a:r>
            <a:r>
              <a:rPr lang="en-US" sz="2400" b="0" strike="noStrike" spc="-1" dirty="0">
                <a:solidFill>
                  <a:srgbClr val="000000"/>
                </a:solidFill>
                <a:uFill>
                  <a:solidFill>
                    <a:srgbClr val="FFFFFF"/>
                  </a:solidFill>
                </a:uFill>
                <a:latin typeface="Courier New"/>
                <a:ea typeface="DejaVu Sans"/>
              </a:rPr>
              <a:t>rank - 1, rank - 1, </a:t>
            </a:r>
            <a:r>
              <a:rPr lang="en-US" sz="2400" b="0" strike="noStrike" spc="-1" dirty="0" err="1">
                <a:solidFill>
                  <a:srgbClr val="000000"/>
                </a:solidFill>
                <a:uFill>
                  <a:solidFill>
                    <a:srgbClr val="FFFFFF"/>
                  </a:solidFill>
                </a:uFill>
                <a:latin typeface="Courier New"/>
                <a:ea typeface="DejaVu Sans"/>
              </a:rPr>
              <a:t>MPI_COMM_WORLD</a:t>
            </a:r>
            <a:r>
              <a:rPr lang="en-US" sz="2400" b="0" strike="noStrike" spc="-1" dirty="0">
                <a:solidFill>
                  <a:srgbClr val="000000"/>
                </a:solidFill>
                <a:uFill>
                  <a:solidFill>
                    <a:srgbClr val="FFFFFF"/>
                  </a:solidFill>
                </a:uFill>
                <a:latin typeface="Courier New"/>
                <a:ea typeface="DejaVu Sans"/>
              </a:rPr>
              <a:t>, &amp;stat);</a:t>
            </a:r>
            <a:endParaRPr lang="en-US" sz="24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ourier New"/>
                <a:ea typeface="DejaVu Sans"/>
              </a:rPr>
              <a:t>} else {</a:t>
            </a:r>
            <a:endParaRPr lang="en-US" sz="24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ourier New"/>
                <a:ea typeface="DejaVu Sans"/>
              </a:rPr>
              <a:t>	</a:t>
            </a:r>
            <a:r>
              <a:rPr lang="en-US" sz="2400" b="0" strike="noStrike" spc="-1" dirty="0" err="1">
                <a:solidFill>
                  <a:srgbClr val="000000"/>
                </a:solidFill>
                <a:uFill>
                  <a:solidFill>
                    <a:srgbClr val="FFFFFF"/>
                  </a:solidFill>
                </a:uFill>
                <a:latin typeface="Courier New"/>
                <a:ea typeface="DejaVu Sans"/>
              </a:rPr>
              <a:t>MPI_Send</a:t>
            </a:r>
            <a:r>
              <a:rPr lang="en-US" sz="2400" b="0" strike="noStrike" spc="-1" dirty="0">
                <a:solidFill>
                  <a:srgbClr val="000000"/>
                </a:solidFill>
                <a:uFill>
                  <a:solidFill>
                    <a:srgbClr val="FFFFFF"/>
                  </a:solidFill>
                </a:uFill>
                <a:latin typeface="Courier New"/>
                <a:ea typeface="DejaVu Sans"/>
              </a:rPr>
              <a:t> (Ts + mc - 1, 1, </a:t>
            </a:r>
            <a:r>
              <a:rPr lang="en-US" sz="2400" b="0" strike="noStrike" spc="-1" dirty="0" err="1">
                <a:solidFill>
                  <a:srgbClr val="000000"/>
                </a:solidFill>
                <a:uFill>
                  <a:solidFill>
                    <a:srgbClr val="FFFFFF"/>
                  </a:solidFill>
                </a:uFill>
                <a:latin typeface="Courier New"/>
                <a:ea typeface="DejaVu Sans"/>
              </a:rPr>
              <a:t>MPI_FLOAT</a:t>
            </a:r>
            <a:r>
              <a:rPr lang="en-US" sz="2400" b="0" strike="noStrike" spc="-1" dirty="0">
                <a:solidFill>
                  <a:srgbClr val="000000"/>
                </a:solidFill>
                <a:uFill>
                  <a:solidFill>
                    <a:srgbClr val="FFFFFF"/>
                  </a:solidFill>
                </a:uFill>
                <a:latin typeface="Courier New"/>
                <a:ea typeface="DejaVu Sans"/>
              </a:rPr>
              <a:t>, </a:t>
            </a:r>
          </a:p>
          <a:p>
            <a:pPr>
              <a:lnSpc>
                <a:spcPct val="100000"/>
              </a:lnSpc>
            </a:pPr>
            <a:r>
              <a:rPr lang="en-US" sz="2400" spc="-1" dirty="0">
                <a:solidFill>
                  <a:srgbClr val="000000"/>
                </a:solidFill>
                <a:uFill>
                  <a:solidFill>
                    <a:srgbClr val="FFFFFF"/>
                  </a:solidFill>
                </a:uFill>
                <a:latin typeface="Courier New"/>
                <a:ea typeface="DejaVu Sans"/>
              </a:rPr>
              <a:t>               </a:t>
            </a:r>
            <a:r>
              <a:rPr lang="en-US" sz="2400" b="0" strike="noStrike" spc="-1" dirty="0">
                <a:solidFill>
                  <a:srgbClr val="000000"/>
                </a:solidFill>
                <a:uFill>
                  <a:solidFill>
                    <a:srgbClr val="FFFFFF"/>
                  </a:solidFill>
                </a:uFill>
                <a:latin typeface="Courier New"/>
                <a:ea typeface="DejaVu Sans"/>
              </a:rPr>
              <a:t>rank + 1, rank, </a:t>
            </a:r>
            <a:r>
              <a:rPr lang="en-US" sz="2400" b="0" strike="noStrike" spc="-1" dirty="0" err="1">
                <a:solidFill>
                  <a:srgbClr val="000000"/>
                </a:solidFill>
                <a:uFill>
                  <a:solidFill>
                    <a:srgbClr val="FFFFFF"/>
                  </a:solidFill>
                </a:uFill>
                <a:latin typeface="Courier New"/>
                <a:ea typeface="DejaVu Sans"/>
              </a:rPr>
              <a:t>MPI_COMM_WORLD</a:t>
            </a:r>
            <a:r>
              <a:rPr lang="en-US" sz="2400" b="0" strike="noStrike" spc="-1" dirty="0">
                <a:solidFill>
                  <a:srgbClr val="000000"/>
                </a:solidFill>
                <a:uFill>
                  <a:solidFill>
                    <a:srgbClr val="FFFFFF"/>
                  </a:solidFill>
                </a:uFill>
                <a:latin typeface="Courier New"/>
                <a:ea typeface="DejaVu Sans"/>
              </a:rPr>
              <a:t>);</a:t>
            </a:r>
            <a:endParaRPr lang="en-US" sz="24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ourier New"/>
                <a:ea typeface="DejaVu Sans"/>
              </a:rPr>
              <a:t>	</a:t>
            </a:r>
            <a:r>
              <a:rPr lang="en-US" sz="2400" b="0" strike="noStrike" spc="-1" dirty="0" err="1">
                <a:solidFill>
                  <a:srgbClr val="000000"/>
                </a:solidFill>
                <a:uFill>
                  <a:solidFill>
                    <a:srgbClr val="FFFFFF"/>
                  </a:solidFill>
                </a:uFill>
                <a:latin typeface="Courier New"/>
                <a:ea typeface="DejaVu Sans"/>
              </a:rPr>
              <a:t>MPI_Recv</a:t>
            </a:r>
            <a:r>
              <a:rPr lang="en-US" sz="2400" b="0" strike="noStrike" spc="-1" dirty="0">
                <a:solidFill>
                  <a:srgbClr val="000000"/>
                </a:solidFill>
                <a:uFill>
                  <a:solidFill>
                    <a:srgbClr val="FFFFFF"/>
                  </a:solidFill>
                </a:uFill>
                <a:latin typeface="Courier New"/>
                <a:ea typeface="DejaVu Sans"/>
              </a:rPr>
              <a:t> (&amp;</a:t>
            </a:r>
            <a:r>
              <a:rPr lang="en-US" sz="2400" b="1" strike="noStrike" spc="-1" dirty="0">
                <a:solidFill>
                  <a:srgbClr val="4F6228"/>
                </a:solidFill>
                <a:uFill>
                  <a:solidFill>
                    <a:srgbClr val="FFFFFF"/>
                  </a:solidFill>
                </a:uFill>
                <a:latin typeface="Courier New"/>
                <a:ea typeface="DejaVu Sans"/>
              </a:rPr>
              <a:t>Tl</a:t>
            </a:r>
            <a:r>
              <a:rPr lang="en-US" sz="2400" b="0" strike="noStrike" spc="-1" dirty="0">
                <a:solidFill>
                  <a:srgbClr val="000000"/>
                </a:solidFill>
                <a:uFill>
                  <a:solidFill>
                    <a:srgbClr val="FFFFFF"/>
                  </a:solidFill>
                </a:uFill>
                <a:latin typeface="Courier New"/>
                <a:ea typeface="DejaVu Sans"/>
              </a:rPr>
              <a:t>, 1, </a:t>
            </a:r>
            <a:r>
              <a:rPr lang="en-US" sz="2400" b="0" strike="noStrike" spc="-1" dirty="0" err="1">
                <a:solidFill>
                  <a:srgbClr val="000000"/>
                </a:solidFill>
                <a:uFill>
                  <a:solidFill>
                    <a:srgbClr val="FFFFFF"/>
                  </a:solidFill>
                </a:uFill>
                <a:latin typeface="Courier New"/>
                <a:ea typeface="DejaVu Sans"/>
              </a:rPr>
              <a:t>MPI_FLOAT</a:t>
            </a:r>
            <a:r>
              <a:rPr lang="en-US" sz="2400" b="0" strike="noStrike" spc="-1" dirty="0">
                <a:solidFill>
                  <a:srgbClr val="000000"/>
                </a:solidFill>
                <a:uFill>
                  <a:solidFill>
                    <a:srgbClr val="FFFFFF"/>
                  </a:solidFill>
                </a:uFill>
                <a:latin typeface="Courier New"/>
                <a:ea typeface="DejaVu Sans"/>
              </a:rPr>
              <a:t>, </a:t>
            </a:r>
          </a:p>
          <a:p>
            <a:pPr>
              <a:lnSpc>
                <a:spcPct val="100000"/>
              </a:lnSpc>
            </a:pPr>
            <a:r>
              <a:rPr lang="en-US" sz="2400" spc="-1" dirty="0">
                <a:solidFill>
                  <a:srgbClr val="000000"/>
                </a:solidFill>
                <a:uFill>
                  <a:solidFill>
                    <a:srgbClr val="FFFFFF"/>
                  </a:solidFill>
                </a:uFill>
                <a:latin typeface="Courier New"/>
                <a:ea typeface="DejaVu Sans"/>
              </a:rPr>
              <a:t>    </a:t>
            </a:r>
            <a:r>
              <a:rPr lang="en-US" sz="2400" b="0" strike="noStrike" spc="-1" dirty="0">
                <a:solidFill>
                  <a:srgbClr val="000000"/>
                </a:solidFill>
                <a:uFill>
                  <a:solidFill>
                    <a:srgbClr val="FFFFFF"/>
                  </a:solidFill>
                </a:uFill>
                <a:latin typeface="Courier New"/>
                <a:ea typeface="DejaVu Sans"/>
              </a:rPr>
              <a:t>rank - 1, rank - 1, </a:t>
            </a:r>
            <a:r>
              <a:rPr lang="en-US" sz="2400" b="0" strike="noStrike" spc="-1" dirty="0" err="1">
                <a:solidFill>
                  <a:srgbClr val="000000"/>
                </a:solidFill>
                <a:uFill>
                  <a:solidFill>
                    <a:srgbClr val="FFFFFF"/>
                  </a:solidFill>
                </a:uFill>
                <a:latin typeface="Courier New"/>
                <a:ea typeface="DejaVu Sans"/>
              </a:rPr>
              <a:t>MPI_COMM_WORLD</a:t>
            </a:r>
            <a:r>
              <a:rPr lang="en-US" sz="2400" b="0" strike="noStrike" spc="-1" dirty="0">
                <a:solidFill>
                  <a:srgbClr val="000000"/>
                </a:solidFill>
                <a:uFill>
                  <a:solidFill>
                    <a:srgbClr val="FFFFFF"/>
                  </a:solidFill>
                </a:uFill>
                <a:latin typeface="Courier New"/>
                <a:ea typeface="DejaVu Sans"/>
              </a:rPr>
              <a:t>, &amp;stat);</a:t>
            </a:r>
            <a:endParaRPr lang="en-US" sz="24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ourier New"/>
                <a:ea typeface="DejaVu Sans"/>
              </a:rPr>
              <a:t>}</a:t>
            </a:r>
            <a:endParaRPr lang="en-US" sz="24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57200" y="274680"/>
            <a:ext cx="82288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err="1">
                <a:solidFill>
                  <a:srgbClr val="000000"/>
                </a:solidFill>
                <a:uFill>
                  <a:solidFill>
                    <a:srgbClr val="FFFFFF"/>
                  </a:solidFill>
                </a:uFill>
                <a:latin typeface="Arial"/>
                <a:ea typeface="DejaVu Sans"/>
              </a:rPr>
              <a:t>Giải</a:t>
            </a:r>
            <a:r>
              <a:rPr lang="en-US" sz="4400" b="0" strike="noStrike" spc="-1" dirty="0">
                <a:solidFill>
                  <a:srgbClr val="000000"/>
                </a:solidFill>
                <a:uFill>
                  <a:solidFill>
                    <a:srgbClr val="FFFFFF"/>
                  </a:solidFill>
                </a:uFill>
                <a:latin typeface="Arial"/>
                <a:ea typeface="DejaVu Sans"/>
              </a:rPr>
              <a:t> </a:t>
            </a:r>
            <a:r>
              <a:rPr lang="en-US" sz="4400" b="0" strike="noStrike" spc="-1" dirty="0" err="1">
                <a:solidFill>
                  <a:srgbClr val="000000"/>
                </a:solidFill>
                <a:uFill>
                  <a:solidFill>
                    <a:srgbClr val="FFFFFF"/>
                  </a:solidFill>
                </a:uFill>
                <a:latin typeface="Arial"/>
                <a:ea typeface="DejaVu Sans"/>
              </a:rPr>
              <a:t>thuật</a:t>
            </a:r>
            <a:r>
              <a:rPr lang="en-US" sz="4400" b="0" strike="noStrike" spc="-1" dirty="0">
                <a:solidFill>
                  <a:srgbClr val="000000"/>
                </a:solidFill>
                <a:uFill>
                  <a:solidFill>
                    <a:srgbClr val="FFFFFF"/>
                  </a:solidFill>
                </a:uFill>
                <a:latin typeface="Arial"/>
                <a:ea typeface="DejaVu Sans"/>
              </a:rPr>
              <a:t> </a:t>
            </a:r>
            <a:r>
              <a:rPr lang="en-US" sz="4400" b="0" strike="noStrike" spc="-1" dirty="0" err="1">
                <a:solidFill>
                  <a:srgbClr val="000000"/>
                </a:solidFill>
                <a:uFill>
                  <a:solidFill>
                    <a:srgbClr val="FFFFFF"/>
                  </a:solidFill>
                </a:uFill>
                <a:latin typeface="Arial"/>
                <a:ea typeface="DejaVu Sans"/>
              </a:rPr>
              <a:t>chương</a:t>
            </a:r>
            <a:r>
              <a:rPr lang="en-US" sz="4400" b="0" strike="noStrike" spc="-1" dirty="0">
                <a:solidFill>
                  <a:srgbClr val="000000"/>
                </a:solidFill>
                <a:uFill>
                  <a:solidFill>
                    <a:srgbClr val="FFFFFF"/>
                  </a:solidFill>
                </a:uFill>
                <a:latin typeface="Arial"/>
                <a:ea typeface="DejaVu Sans"/>
              </a:rPr>
              <a:t> </a:t>
            </a:r>
            <a:r>
              <a:rPr lang="en-US" sz="4400" b="0" strike="noStrike" spc="-1" dirty="0" err="1">
                <a:solidFill>
                  <a:srgbClr val="000000"/>
                </a:solidFill>
                <a:uFill>
                  <a:solidFill>
                    <a:srgbClr val="FFFFFF"/>
                  </a:solidFill>
                </a:uFill>
                <a:latin typeface="Arial"/>
                <a:ea typeface="DejaVu Sans"/>
              </a:rPr>
              <a:t>trình</a:t>
            </a:r>
            <a:r>
              <a:rPr lang="en-US" sz="4400" b="0" strike="noStrike" spc="-1" dirty="0">
                <a:solidFill>
                  <a:srgbClr val="000000"/>
                </a:solidFill>
                <a:uFill>
                  <a:solidFill>
                    <a:srgbClr val="FFFFFF"/>
                  </a:solidFill>
                </a:uFill>
                <a:latin typeface="Arial"/>
                <a:ea typeface="DejaVu Sans"/>
              </a:rPr>
              <a:t> </a:t>
            </a:r>
            <a:r>
              <a:rPr lang="en-US" sz="4400" b="0" strike="noStrike" spc="-1" dirty="0" err="1">
                <a:solidFill>
                  <a:srgbClr val="000000"/>
                </a:solidFill>
                <a:uFill>
                  <a:solidFill>
                    <a:srgbClr val="FFFFFF"/>
                  </a:solidFill>
                </a:uFill>
                <a:latin typeface="Arial"/>
                <a:ea typeface="DejaVu Sans"/>
              </a:rPr>
              <a:t>MPI</a:t>
            </a:r>
            <a:endParaRPr lang="en-US" sz="1800" b="0" strike="noStrike" spc="-1" dirty="0">
              <a:solidFill>
                <a:srgbClr val="000000"/>
              </a:solidFill>
              <a:uFill>
                <a:solidFill>
                  <a:srgbClr val="FFFFFF"/>
                </a:solidFill>
              </a:uFill>
              <a:latin typeface="Arial"/>
            </a:endParaRPr>
          </a:p>
        </p:txBody>
      </p:sp>
      <p:sp>
        <p:nvSpPr>
          <p:cNvPr id="324" name="CustomShape 2"/>
          <p:cNvSpPr/>
          <p:nvPr/>
        </p:nvSpPr>
        <p:spPr>
          <a:xfrm>
            <a:off x="203200" y="934720"/>
            <a:ext cx="8818880" cy="574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Font typeface="Arial"/>
              <a:buChar char="•"/>
            </a:pPr>
            <a:r>
              <a:rPr lang="en-US" sz="2800" b="0" strike="noStrike" spc="-1" dirty="0" err="1">
                <a:solidFill>
                  <a:srgbClr val="000000"/>
                </a:solidFill>
                <a:uFill>
                  <a:solidFill>
                    <a:srgbClr val="FFFFFF"/>
                  </a:solidFill>
                </a:uFill>
                <a:latin typeface="Times New Roman"/>
                <a:ea typeface="DejaVu Sans"/>
              </a:rPr>
              <a:t>Bước</a:t>
            </a:r>
            <a:r>
              <a:rPr lang="en-US" sz="2800" b="0" strike="noStrike" spc="-1" dirty="0">
                <a:solidFill>
                  <a:srgbClr val="000000"/>
                </a:solidFill>
                <a:uFill>
                  <a:solidFill>
                    <a:srgbClr val="FFFFFF"/>
                  </a:solidFill>
                </a:uFill>
                <a:latin typeface="Times New Roman"/>
                <a:ea typeface="DejaVu Sans"/>
              </a:rPr>
              <a:t> 4.1 - b: </a:t>
            </a:r>
            <a:r>
              <a:rPr lang="en-US" sz="2800" b="0" strike="noStrike" spc="-1" dirty="0" err="1">
                <a:solidFill>
                  <a:srgbClr val="000000"/>
                </a:solidFill>
                <a:uFill>
                  <a:solidFill>
                    <a:srgbClr val="FFFFFF"/>
                  </a:solidFill>
                </a:uFill>
                <a:latin typeface="Times New Roman"/>
                <a:ea typeface="DejaVu Sans"/>
              </a:rPr>
              <a:t>Truyền</a:t>
            </a:r>
            <a:r>
              <a:rPr lang="en-US" sz="2800" b="0" strike="noStrike" spc="-1" dirty="0">
                <a:solidFill>
                  <a:srgbClr val="000000"/>
                </a:solidFill>
                <a:uFill>
                  <a:solidFill>
                    <a:srgbClr val="FFFFFF"/>
                  </a:solidFill>
                </a:uFill>
                <a:latin typeface="Times New Roman"/>
                <a:ea typeface="DejaVu Sans"/>
              </a:rPr>
              <a:t> </a:t>
            </a:r>
            <a:r>
              <a:rPr lang="en-US" sz="2800" b="0" strike="noStrike" spc="-1" dirty="0" err="1">
                <a:solidFill>
                  <a:srgbClr val="000000"/>
                </a:solidFill>
                <a:uFill>
                  <a:solidFill>
                    <a:srgbClr val="FFFFFF"/>
                  </a:solidFill>
                </a:uFill>
                <a:latin typeface="Times New Roman"/>
                <a:ea typeface="DejaVu Sans"/>
              </a:rPr>
              <a:t>thông</a:t>
            </a:r>
            <a:r>
              <a:rPr lang="en-US" sz="2800" b="0" strike="noStrike" spc="-1" dirty="0">
                <a:solidFill>
                  <a:srgbClr val="000000"/>
                </a:solidFill>
                <a:uFill>
                  <a:solidFill>
                    <a:srgbClr val="FFFFFF"/>
                  </a:solidFill>
                </a:uFill>
                <a:latin typeface="Times New Roman"/>
                <a:ea typeface="DejaVu Sans"/>
              </a:rPr>
              <a:t> </a:t>
            </a:r>
            <a:r>
              <a:rPr lang="en-US" sz="2800" b="0" strike="noStrike" spc="-1" dirty="0" err="1">
                <a:solidFill>
                  <a:srgbClr val="000000"/>
                </a:solidFill>
                <a:uFill>
                  <a:solidFill>
                    <a:srgbClr val="FFFFFF"/>
                  </a:solidFill>
                </a:uFill>
                <a:latin typeface="Times New Roman"/>
                <a:ea typeface="DejaVu Sans"/>
              </a:rPr>
              <a:t>phần</a:t>
            </a:r>
            <a:r>
              <a:rPr lang="en-US" sz="2800" b="0" strike="noStrike" spc="-1" dirty="0">
                <a:solidFill>
                  <a:srgbClr val="000000"/>
                </a:solidFill>
                <a:uFill>
                  <a:solidFill>
                    <a:srgbClr val="FFFFFF"/>
                  </a:solidFill>
                </a:uFill>
                <a:latin typeface="Times New Roman"/>
                <a:ea typeface="DejaVu Sans"/>
              </a:rPr>
              <a:t> </a:t>
            </a:r>
            <a:r>
              <a:rPr lang="en-US" sz="2800" b="0" strike="noStrike" spc="-1" dirty="0" err="1">
                <a:solidFill>
                  <a:srgbClr val="000000"/>
                </a:solidFill>
                <a:uFill>
                  <a:solidFill>
                    <a:srgbClr val="FFFFFF"/>
                  </a:solidFill>
                </a:uFill>
                <a:latin typeface="Times New Roman"/>
                <a:ea typeface="DejaVu Sans"/>
              </a:rPr>
              <a:t>tử</a:t>
            </a:r>
            <a:r>
              <a:rPr lang="en-US" sz="2800" b="0" strike="noStrike" spc="-1" dirty="0">
                <a:solidFill>
                  <a:srgbClr val="000000"/>
                </a:solidFill>
                <a:uFill>
                  <a:solidFill>
                    <a:srgbClr val="FFFFFF"/>
                  </a:solidFill>
                </a:uFill>
                <a:latin typeface="Times New Roman"/>
                <a:ea typeface="DejaVu Sans"/>
              </a:rPr>
              <a:t> Tr</a:t>
            </a:r>
            <a:endParaRPr lang="en-US" sz="24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ourier New"/>
                <a:ea typeface="DejaVu Sans"/>
              </a:rPr>
              <a:t>if (rank == size - 1){</a:t>
            </a:r>
            <a:endParaRPr lang="en-US" sz="24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ourier New"/>
                <a:ea typeface="DejaVu Sans"/>
              </a:rPr>
              <a:t>	</a:t>
            </a:r>
            <a:r>
              <a:rPr lang="en-US" sz="2400" b="1" strike="noStrike" spc="-1" dirty="0">
                <a:solidFill>
                  <a:srgbClr val="C00000"/>
                </a:solidFill>
                <a:uFill>
                  <a:solidFill>
                    <a:srgbClr val="FFFFFF"/>
                  </a:solidFill>
                </a:uFill>
                <a:latin typeface="Courier New"/>
                <a:ea typeface="DejaVu Sans"/>
              </a:rPr>
              <a:t>Tr</a:t>
            </a:r>
            <a:r>
              <a:rPr lang="en-US" sz="2400" b="0" strike="noStrike" spc="-1" dirty="0">
                <a:solidFill>
                  <a:srgbClr val="000000"/>
                </a:solidFill>
                <a:uFill>
                  <a:solidFill>
                    <a:srgbClr val="FFFFFF"/>
                  </a:solidFill>
                </a:uFill>
                <a:latin typeface="Courier New"/>
                <a:ea typeface="DejaVu Sans"/>
              </a:rPr>
              <a:t> = 25;</a:t>
            </a:r>
            <a:endParaRPr lang="en-US" sz="24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ourier New"/>
                <a:ea typeface="DejaVu Sans"/>
              </a:rPr>
              <a:t>	</a:t>
            </a:r>
            <a:r>
              <a:rPr lang="en-US" sz="2400" b="0" strike="noStrike" spc="-1" dirty="0" err="1">
                <a:solidFill>
                  <a:srgbClr val="000000"/>
                </a:solidFill>
                <a:uFill>
                  <a:solidFill>
                    <a:srgbClr val="FFFFFF"/>
                  </a:solidFill>
                </a:uFill>
                <a:latin typeface="Courier New"/>
                <a:ea typeface="DejaVu Sans"/>
              </a:rPr>
              <a:t>MPI_Send</a:t>
            </a:r>
            <a:r>
              <a:rPr lang="en-US" sz="2400" b="0" strike="noStrike" spc="-1" dirty="0">
                <a:solidFill>
                  <a:srgbClr val="000000"/>
                </a:solidFill>
                <a:uFill>
                  <a:solidFill>
                    <a:srgbClr val="FFFFFF"/>
                  </a:solidFill>
                </a:uFill>
                <a:latin typeface="Courier New"/>
                <a:ea typeface="DejaVu Sans"/>
              </a:rPr>
              <a:t> (Ts, 1, </a:t>
            </a:r>
            <a:r>
              <a:rPr lang="en-US" sz="2400" b="0" strike="noStrike" spc="-1" dirty="0" err="1">
                <a:solidFill>
                  <a:srgbClr val="000000"/>
                </a:solidFill>
                <a:uFill>
                  <a:solidFill>
                    <a:srgbClr val="FFFFFF"/>
                  </a:solidFill>
                </a:uFill>
                <a:latin typeface="Courier New"/>
                <a:ea typeface="DejaVu Sans"/>
              </a:rPr>
              <a:t>MPI_FLOAT</a:t>
            </a:r>
            <a:r>
              <a:rPr lang="en-US" sz="2400" b="0" strike="noStrike" spc="-1" dirty="0">
                <a:solidFill>
                  <a:srgbClr val="000000"/>
                </a:solidFill>
                <a:uFill>
                  <a:solidFill>
                    <a:srgbClr val="FFFFFF"/>
                  </a:solidFill>
                </a:uFill>
                <a:latin typeface="Courier New"/>
                <a:ea typeface="DejaVu Sans"/>
              </a:rPr>
              <a:t>, </a:t>
            </a:r>
          </a:p>
          <a:p>
            <a:pPr>
              <a:lnSpc>
                <a:spcPct val="100000"/>
              </a:lnSpc>
            </a:pPr>
            <a:r>
              <a:rPr lang="en-US" sz="2400" spc="-1" dirty="0">
                <a:solidFill>
                  <a:srgbClr val="000000"/>
                </a:solidFill>
                <a:uFill>
                  <a:solidFill>
                    <a:srgbClr val="FFFFFF"/>
                  </a:solidFill>
                </a:uFill>
                <a:latin typeface="Courier New"/>
                <a:ea typeface="DejaVu Sans"/>
              </a:rPr>
              <a:t>               </a:t>
            </a:r>
            <a:r>
              <a:rPr lang="en-US" sz="2400" b="0" strike="noStrike" spc="-1" dirty="0">
                <a:solidFill>
                  <a:srgbClr val="000000"/>
                </a:solidFill>
                <a:uFill>
                  <a:solidFill>
                    <a:srgbClr val="FFFFFF"/>
                  </a:solidFill>
                </a:uFill>
                <a:latin typeface="Courier New"/>
                <a:ea typeface="DejaVu Sans"/>
              </a:rPr>
              <a:t>rank - 1, rank, </a:t>
            </a:r>
            <a:r>
              <a:rPr lang="en-US" sz="2400" b="0" strike="noStrike" spc="-1" dirty="0" err="1">
                <a:solidFill>
                  <a:srgbClr val="000000"/>
                </a:solidFill>
                <a:uFill>
                  <a:solidFill>
                    <a:srgbClr val="FFFFFF"/>
                  </a:solidFill>
                </a:uFill>
                <a:latin typeface="Courier New"/>
                <a:ea typeface="DejaVu Sans"/>
              </a:rPr>
              <a:t>MPI_COMM_WORLD</a:t>
            </a:r>
            <a:r>
              <a:rPr lang="en-US" sz="2400" b="0" strike="noStrike" spc="-1" dirty="0">
                <a:solidFill>
                  <a:srgbClr val="000000"/>
                </a:solidFill>
                <a:uFill>
                  <a:solidFill>
                    <a:srgbClr val="FFFFFF"/>
                  </a:solidFill>
                </a:uFill>
                <a:latin typeface="Courier New"/>
                <a:ea typeface="DejaVu Sans"/>
              </a:rPr>
              <a:t>);</a:t>
            </a:r>
            <a:endParaRPr lang="en-US" sz="24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ourier New"/>
                <a:ea typeface="DejaVu Sans"/>
              </a:rPr>
              <a:t>} else if (rank == 0) {</a:t>
            </a:r>
            <a:endParaRPr lang="en-US" sz="24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ourier New"/>
                <a:ea typeface="DejaVu Sans"/>
              </a:rPr>
              <a:t>	</a:t>
            </a:r>
            <a:r>
              <a:rPr lang="en-US" sz="2400" b="0" strike="noStrike" spc="-1" dirty="0" err="1">
                <a:solidFill>
                  <a:srgbClr val="000000"/>
                </a:solidFill>
                <a:uFill>
                  <a:solidFill>
                    <a:srgbClr val="FFFFFF"/>
                  </a:solidFill>
                </a:uFill>
                <a:latin typeface="Courier New"/>
                <a:ea typeface="DejaVu Sans"/>
              </a:rPr>
              <a:t>MPI_Recv</a:t>
            </a:r>
            <a:r>
              <a:rPr lang="en-US" sz="2400" b="0" strike="noStrike" spc="-1" dirty="0">
                <a:solidFill>
                  <a:srgbClr val="000000"/>
                </a:solidFill>
                <a:uFill>
                  <a:solidFill>
                    <a:srgbClr val="FFFFFF"/>
                  </a:solidFill>
                </a:uFill>
                <a:latin typeface="Courier New"/>
                <a:ea typeface="DejaVu Sans"/>
              </a:rPr>
              <a:t> (&amp;</a:t>
            </a:r>
            <a:r>
              <a:rPr lang="en-US" sz="2400" b="1" strike="noStrike" spc="-1" dirty="0">
                <a:solidFill>
                  <a:srgbClr val="C00000"/>
                </a:solidFill>
                <a:uFill>
                  <a:solidFill>
                    <a:srgbClr val="FFFFFF"/>
                  </a:solidFill>
                </a:uFill>
                <a:latin typeface="Courier New"/>
                <a:ea typeface="DejaVu Sans"/>
              </a:rPr>
              <a:t>Tr</a:t>
            </a:r>
            <a:r>
              <a:rPr lang="en-US" sz="2400" b="0" strike="noStrike" spc="-1" dirty="0">
                <a:solidFill>
                  <a:srgbClr val="000000"/>
                </a:solidFill>
                <a:uFill>
                  <a:solidFill>
                    <a:srgbClr val="FFFFFF"/>
                  </a:solidFill>
                </a:uFill>
                <a:latin typeface="Courier New"/>
                <a:ea typeface="DejaVu Sans"/>
              </a:rPr>
              <a:t>, N, </a:t>
            </a:r>
            <a:r>
              <a:rPr lang="en-US" sz="2400" b="0" strike="noStrike" spc="-1" dirty="0" err="1">
                <a:solidFill>
                  <a:srgbClr val="000000"/>
                </a:solidFill>
                <a:uFill>
                  <a:solidFill>
                    <a:srgbClr val="FFFFFF"/>
                  </a:solidFill>
                </a:uFill>
                <a:latin typeface="Courier New"/>
                <a:ea typeface="DejaVu Sans"/>
              </a:rPr>
              <a:t>MPI_FLOAT</a:t>
            </a:r>
            <a:r>
              <a:rPr lang="en-US" sz="2400" b="0" strike="noStrike" spc="-1" dirty="0">
                <a:solidFill>
                  <a:srgbClr val="000000"/>
                </a:solidFill>
                <a:uFill>
                  <a:solidFill>
                    <a:srgbClr val="FFFFFF"/>
                  </a:solidFill>
                </a:uFill>
                <a:latin typeface="Courier New"/>
                <a:ea typeface="DejaVu Sans"/>
              </a:rPr>
              <a:t>, </a:t>
            </a:r>
          </a:p>
          <a:p>
            <a:pPr>
              <a:lnSpc>
                <a:spcPct val="100000"/>
              </a:lnSpc>
            </a:pPr>
            <a:r>
              <a:rPr lang="en-US" sz="2400" spc="-1" dirty="0">
                <a:solidFill>
                  <a:srgbClr val="000000"/>
                </a:solidFill>
                <a:uFill>
                  <a:solidFill>
                    <a:srgbClr val="FFFFFF"/>
                  </a:solidFill>
                </a:uFill>
                <a:latin typeface="Courier New"/>
                <a:ea typeface="DejaVu Sans"/>
              </a:rPr>
              <a:t>    </a:t>
            </a:r>
            <a:r>
              <a:rPr lang="en-US" sz="2400" b="0" strike="noStrike" spc="-1" dirty="0">
                <a:solidFill>
                  <a:srgbClr val="000000"/>
                </a:solidFill>
                <a:uFill>
                  <a:solidFill>
                    <a:srgbClr val="FFFFFF"/>
                  </a:solidFill>
                </a:uFill>
                <a:latin typeface="Courier New"/>
                <a:ea typeface="DejaVu Sans"/>
              </a:rPr>
              <a:t>rank + 1, rank + 1, </a:t>
            </a:r>
            <a:r>
              <a:rPr lang="en-US" sz="2400" b="0" strike="noStrike" spc="-1" dirty="0" err="1">
                <a:solidFill>
                  <a:srgbClr val="000000"/>
                </a:solidFill>
                <a:uFill>
                  <a:solidFill>
                    <a:srgbClr val="FFFFFF"/>
                  </a:solidFill>
                </a:uFill>
                <a:latin typeface="Courier New"/>
                <a:ea typeface="DejaVu Sans"/>
              </a:rPr>
              <a:t>MPI_COMM_WORLD</a:t>
            </a:r>
            <a:r>
              <a:rPr lang="en-US" sz="2400" b="0" strike="noStrike" spc="-1" dirty="0">
                <a:solidFill>
                  <a:srgbClr val="000000"/>
                </a:solidFill>
                <a:uFill>
                  <a:solidFill>
                    <a:srgbClr val="FFFFFF"/>
                  </a:solidFill>
                </a:uFill>
                <a:latin typeface="Courier New"/>
                <a:ea typeface="DejaVu Sans"/>
              </a:rPr>
              <a:t>, &amp;stat);</a:t>
            </a:r>
            <a:endParaRPr lang="en-US" sz="24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ourier New"/>
                <a:ea typeface="DejaVu Sans"/>
              </a:rPr>
              <a:t>} else {</a:t>
            </a:r>
            <a:endParaRPr lang="en-US" sz="24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ourier New"/>
                <a:ea typeface="DejaVu Sans"/>
              </a:rPr>
              <a:t>	</a:t>
            </a:r>
            <a:r>
              <a:rPr lang="en-US" sz="2400" b="0" strike="noStrike" spc="-1" dirty="0" err="1">
                <a:solidFill>
                  <a:srgbClr val="000000"/>
                </a:solidFill>
                <a:uFill>
                  <a:solidFill>
                    <a:srgbClr val="FFFFFF"/>
                  </a:solidFill>
                </a:uFill>
                <a:latin typeface="Courier New"/>
                <a:ea typeface="DejaVu Sans"/>
              </a:rPr>
              <a:t>MPI_Send</a:t>
            </a:r>
            <a:r>
              <a:rPr lang="en-US" sz="2400" b="0" strike="noStrike" spc="-1" dirty="0">
                <a:solidFill>
                  <a:srgbClr val="000000"/>
                </a:solidFill>
                <a:uFill>
                  <a:solidFill>
                    <a:srgbClr val="FFFFFF"/>
                  </a:solidFill>
                </a:uFill>
                <a:latin typeface="Courier New"/>
                <a:ea typeface="DejaVu Sans"/>
              </a:rPr>
              <a:t> (Ts, 1, </a:t>
            </a:r>
            <a:r>
              <a:rPr lang="en-US" sz="2400" b="0" strike="noStrike" spc="-1" dirty="0" err="1">
                <a:solidFill>
                  <a:srgbClr val="000000"/>
                </a:solidFill>
                <a:uFill>
                  <a:solidFill>
                    <a:srgbClr val="FFFFFF"/>
                  </a:solidFill>
                </a:uFill>
                <a:latin typeface="Courier New"/>
                <a:ea typeface="DejaVu Sans"/>
              </a:rPr>
              <a:t>MPI_FLOAT</a:t>
            </a:r>
            <a:r>
              <a:rPr lang="en-US" sz="2400" b="0" strike="noStrike" spc="-1" dirty="0">
                <a:solidFill>
                  <a:srgbClr val="000000"/>
                </a:solidFill>
                <a:uFill>
                  <a:solidFill>
                    <a:srgbClr val="FFFFFF"/>
                  </a:solidFill>
                </a:uFill>
                <a:latin typeface="Courier New"/>
                <a:ea typeface="DejaVu Sans"/>
              </a:rPr>
              <a:t>, </a:t>
            </a:r>
          </a:p>
          <a:p>
            <a:pPr>
              <a:lnSpc>
                <a:spcPct val="100000"/>
              </a:lnSpc>
            </a:pPr>
            <a:r>
              <a:rPr lang="en-US" sz="2400" spc="-1" dirty="0">
                <a:solidFill>
                  <a:srgbClr val="000000"/>
                </a:solidFill>
                <a:uFill>
                  <a:solidFill>
                    <a:srgbClr val="FFFFFF"/>
                  </a:solidFill>
                </a:uFill>
                <a:latin typeface="Courier New"/>
                <a:ea typeface="DejaVu Sans"/>
              </a:rPr>
              <a:t>               </a:t>
            </a:r>
            <a:r>
              <a:rPr lang="en-US" sz="2400" b="0" strike="noStrike" spc="-1" dirty="0">
                <a:solidFill>
                  <a:srgbClr val="000000"/>
                </a:solidFill>
                <a:uFill>
                  <a:solidFill>
                    <a:srgbClr val="FFFFFF"/>
                  </a:solidFill>
                </a:uFill>
                <a:latin typeface="Courier New"/>
                <a:ea typeface="DejaVu Sans"/>
              </a:rPr>
              <a:t>rank - 1, rank, </a:t>
            </a:r>
            <a:r>
              <a:rPr lang="en-US" sz="2400" b="0" strike="noStrike" spc="-1" dirty="0" err="1">
                <a:solidFill>
                  <a:srgbClr val="000000"/>
                </a:solidFill>
                <a:uFill>
                  <a:solidFill>
                    <a:srgbClr val="FFFFFF"/>
                  </a:solidFill>
                </a:uFill>
                <a:latin typeface="Courier New"/>
                <a:ea typeface="DejaVu Sans"/>
              </a:rPr>
              <a:t>MPI_COMM_WORLD</a:t>
            </a:r>
            <a:r>
              <a:rPr lang="en-US" sz="2400" b="0" strike="noStrike" spc="-1" dirty="0">
                <a:solidFill>
                  <a:srgbClr val="000000"/>
                </a:solidFill>
                <a:uFill>
                  <a:solidFill>
                    <a:srgbClr val="FFFFFF"/>
                  </a:solidFill>
                </a:uFill>
                <a:latin typeface="Courier New"/>
                <a:ea typeface="DejaVu Sans"/>
              </a:rPr>
              <a:t>);</a:t>
            </a:r>
            <a:endParaRPr lang="en-US" sz="24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ourier New"/>
                <a:ea typeface="DejaVu Sans"/>
              </a:rPr>
              <a:t>	</a:t>
            </a:r>
            <a:r>
              <a:rPr lang="en-US" sz="2400" b="0" strike="noStrike" spc="-1" dirty="0" err="1">
                <a:solidFill>
                  <a:srgbClr val="000000"/>
                </a:solidFill>
                <a:uFill>
                  <a:solidFill>
                    <a:srgbClr val="FFFFFF"/>
                  </a:solidFill>
                </a:uFill>
                <a:latin typeface="Courier New"/>
                <a:ea typeface="DejaVu Sans"/>
              </a:rPr>
              <a:t>MPI_Recv</a:t>
            </a:r>
            <a:r>
              <a:rPr lang="en-US" sz="2400" b="0" strike="noStrike" spc="-1" dirty="0">
                <a:solidFill>
                  <a:srgbClr val="000000"/>
                </a:solidFill>
                <a:uFill>
                  <a:solidFill>
                    <a:srgbClr val="FFFFFF"/>
                  </a:solidFill>
                </a:uFill>
                <a:latin typeface="Courier New"/>
                <a:ea typeface="DejaVu Sans"/>
              </a:rPr>
              <a:t> (&amp;</a:t>
            </a:r>
            <a:r>
              <a:rPr lang="en-US" sz="2400" b="1" strike="noStrike" spc="-1" dirty="0">
                <a:solidFill>
                  <a:srgbClr val="C00000"/>
                </a:solidFill>
                <a:uFill>
                  <a:solidFill>
                    <a:srgbClr val="FFFFFF"/>
                  </a:solidFill>
                </a:uFill>
                <a:latin typeface="Courier New"/>
                <a:ea typeface="DejaVu Sans"/>
              </a:rPr>
              <a:t>Tr</a:t>
            </a:r>
            <a:r>
              <a:rPr lang="en-US" sz="2400" b="0" strike="noStrike" spc="-1" dirty="0">
                <a:solidFill>
                  <a:srgbClr val="000000"/>
                </a:solidFill>
                <a:uFill>
                  <a:solidFill>
                    <a:srgbClr val="FFFFFF"/>
                  </a:solidFill>
                </a:uFill>
                <a:latin typeface="Courier New"/>
                <a:ea typeface="DejaVu Sans"/>
              </a:rPr>
              <a:t>, 1, </a:t>
            </a:r>
            <a:r>
              <a:rPr lang="en-US" sz="2400" b="0" strike="noStrike" spc="-1" dirty="0" err="1">
                <a:solidFill>
                  <a:srgbClr val="000000"/>
                </a:solidFill>
                <a:uFill>
                  <a:solidFill>
                    <a:srgbClr val="FFFFFF"/>
                  </a:solidFill>
                </a:uFill>
                <a:latin typeface="Courier New"/>
                <a:ea typeface="DejaVu Sans"/>
              </a:rPr>
              <a:t>MPI_FLOAT</a:t>
            </a:r>
            <a:r>
              <a:rPr lang="en-US" sz="2400" b="0" strike="noStrike" spc="-1" dirty="0">
                <a:solidFill>
                  <a:srgbClr val="000000"/>
                </a:solidFill>
                <a:uFill>
                  <a:solidFill>
                    <a:srgbClr val="FFFFFF"/>
                  </a:solidFill>
                </a:uFill>
                <a:latin typeface="Courier New"/>
                <a:ea typeface="DejaVu Sans"/>
              </a:rPr>
              <a:t>, </a:t>
            </a:r>
          </a:p>
          <a:p>
            <a:pPr>
              <a:lnSpc>
                <a:spcPct val="100000"/>
              </a:lnSpc>
            </a:pPr>
            <a:r>
              <a:rPr lang="en-US" sz="2400" spc="-1" dirty="0">
                <a:solidFill>
                  <a:srgbClr val="000000"/>
                </a:solidFill>
                <a:uFill>
                  <a:solidFill>
                    <a:srgbClr val="FFFFFF"/>
                  </a:solidFill>
                </a:uFill>
                <a:latin typeface="Courier New"/>
                <a:ea typeface="DejaVu Sans"/>
              </a:rPr>
              <a:t>    </a:t>
            </a:r>
            <a:r>
              <a:rPr lang="en-US" sz="2400" b="0" strike="noStrike" spc="-1" dirty="0">
                <a:solidFill>
                  <a:srgbClr val="000000"/>
                </a:solidFill>
                <a:uFill>
                  <a:solidFill>
                    <a:srgbClr val="FFFFFF"/>
                  </a:solidFill>
                </a:uFill>
                <a:latin typeface="Courier New"/>
                <a:ea typeface="DejaVu Sans"/>
              </a:rPr>
              <a:t>rank + 1, rank + 1, </a:t>
            </a:r>
            <a:r>
              <a:rPr lang="en-US" sz="2400" b="0" strike="noStrike" spc="-1" dirty="0" err="1">
                <a:solidFill>
                  <a:srgbClr val="000000"/>
                </a:solidFill>
                <a:uFill>
                  <a:solidFill>
                    <a:srgbClr val="FFFFFF"/>
                  </a:solidFill>
                </a:uFill>
                <a:latin typeface="Courier New"/>
                <a:ea typeface="DejaVu Sans"/>
              </a:rPr>
              <a:t>MPI_COMM_WORLD</a:t>
            </a:r>
            <a:r>
              <a:rPr lang="en-US" sz="2400" b="0" strike="noStrike" spc="-1" dirty="0">
                <a:solidFill>
                  <a:srgbClr val="000000"/>
                </a:solidFill>
                <a:uFill>
                  <a:solidFill>
                    <a:srgbClr val="FFFFFF"/>
                  </a:solidFill>
                </a:uFill>
                <a:latin typeface="Courier New"/>
                <a:ea typeface="DejaVu Sans"/>
              </a:rPr>
              <a:t>, &amp;stat);</a:t>
            </a:r>
            <a:endParaRPr lang="en-US" sz="24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ourier New"/>
                <a:ea typeface="DejaVu Sans"/>
              </a:rPr>
              <a:t>}</a:t>
            </a:r>
            <a:endParaRPr lang="en-US" sz="24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457200" y="274680"/>
            <a:ext cx="82288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err="1">
                <a:solidFill>
                  <a:srgbClr val="000000"/>
                </a:solidFill>
                <a:uFill>
                  <a:solidFill>
                    <a:srgbClr val="FFFFFF"/>
                  </a:solidFill>
                </a:uFill>
                <a:latin typeface="Arial"/>
                <a:ea typeface="DejaVu Sans"/>
              </a:rPr>
              <a:t>Giải</a:t>
            </a:r>
            <a:r>
              <a:rPr lang="en-US" sz="4400" b="0" strike="noStrike" spc="-1" dirty="0">
                <a:solidFill>
                  <a:srgbClr val="000000"/>
                </a:solidFill>
                <a:uFill>
                  <a:solidFill>
                    <a:srgbClr val="FFFFFF"/>
                  </a:solidFill>
                </a:uFill>
                <a:latin typeface="Arial"/>
                <a:ea typeface="DejaVu Sans"/>
              </a:rPr>
              <a:t> </a:t>
            </a:r>
            <a:r>
              <a:rPr lang="en-US" sz="4400" b="0" strike="noStrike" spc="-1" dirty="0" err="1">
                <a:solidFill>
                  <a:srgbClr val="000000"/>
                </a:solidFill>
                <a:uFill>
                  <a:solidFill>
                    <a:srgbClr val="FFFFFF"/>
                  </a:solidFill>
                </a:uFill>
                <a:latin typeface="Arial"/>
                <a:ea typeface="DejaVu Sans"/>
              </a:rPr>
              <a:t>thuật</a:t>
            </a:r>
            <a:r>
              <a:rPr lang="en-US" sz="4400" b="0" strike="noStrike" spc="-1" dirty="0">
                <a:solidFill>
                  <a:srgbClr val="000000"/>
                </a:solidFill>
                <a:uFill>
                  <a:solidFill>
                    <a:srgbClr val="FFFFFF"/>
                  </a:solidFill>
                </a:uFill>
                <a:latin typeface="Arial"/>
                <a:ea typeface="DejaVu Sans"/>
              </a:rPr>
              <a:t> </a:t>
            </a:r>
            <a:r>
              <a:rPr lang="en-US" sz="4400" b="0" strike="noStrike" spc="-1" dirty="0" err="1">
                <a:solidFill>
                  <a:srgbClr val="000000"/>
                </a:solidFill>
                <a:uFill>
                  <a:solidFill>
                    <a:srgbClr val="FFFFFF"/>
                  </a:solidFill>
                </a:uFill>
                <a:latin typeface="Arial"/>
                <a:ea typeface="DejaVu Sans"/>
              </a:rPr>
              <a:t>chương</a:t>
            </a:r>
            <a:r>
              <a:rPr lang="en-US" sz="4400" b="0" strike="noStrike" spc="-1" dirty="0">
                <a:solidFill>
                  <a:srgbClr val="000000"/>
                </a:solidFill>
                <a:uFill>
                  <a:solidFill>
                    <a:srgbClr val="FFFFFF"/>
                  </a:solidFill>
                </a:uFill>
                <a:latin typeface="Arial"/>
                <a:ea typeface="DejaVu Sans"/>
              </a:rPr>
              <a:t> </a:t>
            </a:r>
            <a:r>
              <a:rPr lang="en-US" sz="4400" b="0" strike="noStrike" spc="-1" dirty="0" err="1">
                <a:solidFill>
                  <a:srgbClr val="000000"/>
                </a:solidFill>
                <a:uFill>
                  <a:solidFill>
                    <a:srgbClr val="FFFFFF"/>
                  </a:solidFill>
                </a:uFill>
                <a:latin typeface="Arial"/>
                <a:ea typeface="DejaVu Sans"/>
              </a:rPr>
              <a:t>trình</a:t>
            </a:r>
            <a:r>
              <a:rPr lang="en-US" sz="4400" b="0" strike="noStrike" spc="-1" dirty="0">
                <a:solidFill>
                  <a:srgbClr val="000000"/>
                </a:solidFill>
                <a:uFill>
                  <a:solidFill>
                    <a:srgbClr val="FFFFFF"/>
                  </a:solidFill>
                </a:uFill>
                <a:latin typeface="Arial"/>
                <a:ea typeface="DejaVu Sans"/>
              </a:rPr>
              <a:t> </a:t>
            </a:r>
            <a:r>
              <a:rPr lang="en-US" sz="4400" b="0" strike="noStrike" spc="-1" dirty="0" err="1">
                <a:solidFill>
                  <a:srgbClr val="000000"/>
                </a:solidFill>
                <a:uFill>
                  <a:solidFill>
                    <a:srgbClr val="FFFFFF"/>
                  </a:solidFill>
                </a:uFill>
                <a:latin typeface="Arial"/>
                <a:ea typeface="DejaVu Sans"/>
              </a:rPr>
              <a:t>MPI</a:t>
            </a:r>
            <a:endParaRPr lang="en-US" sz="1800" b="0" strike="noStrike" spc="-1" dirty="0">
              <a:solidFill>
                <a:srgbClr val="000000"/>
              </a:solidFill>
              <a:uFill>
                <a:solidFill>
                  <a:srgbClr val="FFFFFF"/>
                </a:solidFill>
              </a:uFill>
              <a:latin typeface="Arial"/>
            </a:endParaRPr>
          </a:p>
        </p:txBody>
      </p:sp>
      <p:sp>
        <p:nvSpPr>
          <p:cNvPr id="326" name="CustomShape 2"/>
          <p:cNvSpPr/>
          <p:nvPr/>
        </p:nvSpPr>
        <p:spPr>
          <a:xfrm>
            <a:off x="375920" y="859060"/>
            <a:ext cx="8483600" cy="57242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Font typeface="Arial"/>
              <a:buChar char="•"/>
            </a:pPr>
            <a:r>
              <a:rPr lang="en-US" sz="2400" b="0" strike="noStrike" spc="-1" dirty="0" err="1">
                <a:solidFill>
                  <a:srgbClr val="000000"/>
                </a:solidFill>
                <a:uFill>
                  <a:solidFill>
                    <a:srgbClr val="FFFFFF"/>
                  </a:solidFill>
                </a:uFill>
                <a:latin typeface="Times New Roman"/>
                <a:ea typeface="DejaVu Sans"/>
              </a:rPr>
              <a:t>Bước</a:t>
            </a:r>
            <a:r>
              <a:rPr lang="en-US" sz="2400" b="0" strike="noStrike" spc="-1" dirty="0">
                <a:solidFill>
                  <a:srgbClr val="000000"/>
                </a:solidFill>
                <a:uFill>
                  <a:solidFill>
                    <a:srgbClr val="FFFFFF"/>
                  </a:solidFill>
                </a:uFill>
                <a:latin typeface="Times New Roman"/>
                <a:ea typeface="DejaVu Sans"/>
              </a:rPr>
              <a:t> 4.2 - : </a:t>
            </a:r>
            <a:r>
              <a:rPr lang="en-US" sz="2400" b="0" strike="noStrike" spc="-1" dirty="0" err="1">
                <a:solidFill>
                  <a:srgbClr val="000000"/>
                </a:solidFill>
                <a:uFill>
                  <a:solidFill>
                    <a:srgbClr val="FFFFFF"/>
                  </a:solidFill>
                </a:uFill>
                <a:latin typeface="Times New Roman"/>
                <a:ea typeface="DejaVu Sans"/>
              </a:rPr>
              <a:t>Tính</a:t>
            </a:r>
            <a:r>
              <a:rPr lang="en-US" sz="2400" b="0" strike="noStrike" spc="-1" dirty="0">
                <a:solidFill>
                  <a:srgbClr val="000000"/>
                </a:solidFill>
                <a:uFill>
                  <a:solidFill>
                    <a:srgbClr val="FFFFFF"/>
                  </a:solidFill>
                </a:uFill>
                <a:latin typeface="Times New Roman"/>
                <a:ea typeface="DejaVu Sans"/>
              </a:rPr>
              <a:t> </a:t>
            </a:r>
            <a:r>
              <a:rPr lang="en-US" sz="2400" b="0" strike="noStrike" spc="-1" dirty="0" err="1">
                <a:solidFill>
                  <a:srgbClr val="000000"/>
                </a:solidFill>
                <a:uFill>
                  <a:solidFill>
                    <a:srgbClr val="FFFFFF"/>
                  </a:solidFill>
                </a:uFill>
                <a:latin typeface="Times New Roman"/>
                <a:ea typeface="DejaVu Sans"/>
              </a:rPr>
              <a:t>toán</a:t>
            </a:r>
            <a:endParaRPr lang="en-US" sz="2000" b="0" strike="noStrike" spc="-1" dirty="0">
              <a:solidFill>
                <a:srgbClr val="000000"/>
              </a:solidFill>
              <a:uFill>
                <a:solidFill>
                  <a:srgbClr val="FFFFFF"/>
                </a:solidFill>
              </a:uFill>
              <a:latin typeface="Arial"/>
            </a:endParaRPr>
          </a:p>
          <a:p>
            <a:pPr>
              <a:lnSpc>
                <a:spcPct val="100000"/>
              </a:lnSpc>
            </a:pPr>
            <a:r>
              <a:rPr lang="en-US" sz="2400" b="1" strike="noStrike" spc="-1" dirty="0">
                <a:solidFill>
                  <a:srgbClr val="000000"/>
                </a:solidFill>
                <a:uFill>
                  <a:solidFill>
                    <a:srgbClr val="FFFFFF"/>
                  </a:solidFill>
                </a:uFill>
                <a:latin typeface="Courier New"/>
                <a:ea typeface="DejaVu Sans"/>
              </a:rPr>
              <a:t>void </a:t>
            </a:r>
            <a:r>
              <a:rPr lang="en-US" sz="2400" b="1" strike="noStrike" spc="-1" dirty="0" err="1">
                <a:solidFill>
                  <a:srgbClr val="000000"/>
                </a:solidFill>
                <a:uFill>
                  <a:solidFill>
                    <a:srgbClr val="FFFFFF"/>
                  </a:solidFill>
                </a:uFill>
                <a:latin typeface="Courier New"/>
                <a:ea typeface="DejaVu Sans"/>
              </a:rPr>
              <a:t>DHB2</a:t>
            </a:r>
            <a:r>
              <a:rPr lang="en-US" sz="2400" b="1" strike="noStrike" spc="-1" dirty="0">
                <a:solidFill>
                  <a:srgbClr val="000000"/>
                </a:solidFill>
                <a:uFill>
                  <a:solidFill>
                    <a:srgbClr val="FFFFFF"/>
                  </a:solidFill>
                </a:uFill>
                <a:latin typeface="Courier New"/>
                <a:ea typeface="DejaVu Sans"/>
              </a:rPr>
              <a:t>(float *</a:t>
            </a:r>
            <a:r>
              <a:rPr lang="en-US" sz="2400" b="1" strike="noStrike" spc="-1" dirty="0">
                <a:solidFill>
                  <a:srgbClr val="31859C"/>
                </a:solidFill>
                <a:uFill>
                  <a:solidFill>
                    <a:srgbClr val="FFFFFF"/>
                  </a:solidFill>
                </a:uFill>
                <a:latin typeface="Courier New"/>
                <a:ea typeface="DejaVu Sans"/>
              </a:rPr>
              <a:t>Ts</a:t>
            </a:r>
            <a:r>
              <a:rPr lang="en-US" sz="2400" b="1" strike="noStrike" spc="-1" dirty="0">
                <a:solidFill>
                  <a:srgbClr val="000000"/>
                </a:solidFill>
                <a:uFill>
                  <a:solidFill>
                    <a:srgbClr val="FFFFFF"/>
                  </a:solidFill>
                </a:uFill>
                <a:latin typeface="Courier New"/>
                <a:ea typeface="DejaVu Sans"/>
              </a:rPr>
              <a:t>, float </a:t>
            </a:r>
            <a:r>
              <a:rPr lang="en-US" sz="2400" b="1" strike="noStrike" spc="-1" dirty="0">
                <a:solidFill>
                  <a:srgbClr val="4F6228"/>
                </a:solidFill>
                <a:uFill>
                  <a:solidFill>
                    <a:srgbClr val="FFFFFF"/>
                  </a:solidFill>
                </a:uFill>
                <a:latin typeface="Courier New"/>
                <a:ea typeface="DejaVu Sans"/>
              </a:rPr>
              <a:t>Tl</a:t>
            </a:r>
            <a:r>
              <a:rPr lang="en-US" sz="2400" b="1" strike="noStrike" spc="-1" dirty="0">
                <a:solidFill>
                  <a:srgbClr val="000000"/>
                </a:solidFill>
                <a:uFill>
                  <a:solidFill>
                    <a:srgbClr val="FFFFFF"/>
                  </a:solidFill>
                </a:uFill>
                <a:latin typeface="Courier New"/>
                <a:ea typeface="DejaVu Sans"/>
              </a:rPr>
              <a:t>, float </a:t>
            </a:r>
            <a:r>
              <a:rPr lang="en-US" sz="2400" b="1" strike="noStrike" spc="-1" dirty="0">
                <a:solidFill>
                  <a:srgbClr val="C00000"/>
                </a:solidFill>
                <a:uFill>
                  <a:solidFill>
                    <a:srgbClr val="FFFFFF"/>
                  </a:solidFill>
                </a:uFill>
                <a:latin typeface="Courier New"/>
                <a:ea typeface="DejaVu Sans"/>
              </a:rPr>
              <a:t>Tr</a:t>
            </a:r>
            <a:r>
              <a:rPr lang="en-US" sz="2400" b="1" strike="noStrike" spc="-1" dirty="0">
                <a:solidFill>
                  <a:srgbClr val="000000"/>
                </a:solidFill>
                <a:uFill>
                  <a:solidFill>
                    <a:srgbClr val="FFFFFF"/>
                  </a:solidFill>
                </a:uFill>
                <a:latin typeface="Courier New"/>
                <a:ea typeface="DejaVu Sans"/>
              </a:rPr>
              <a:t>, float *</a:t>
            </a:r>
            <a:r>
              <a:rPr lang="en-US" sz="2400" b="1" strike="noStrike" spc="-1" dirty="0" err="1">
                <a:solidFill>
                  <a:srgbClr val="E46C0A"/>
                </a:solidFill>
                <a:uFill>
                  <a:solidFill>
                    <a:srgbClr val="FFFFFF"/>
                  </a:solidFill>
                </a:uFill>
                <a:latin typeface="Courier New"/>
                <a:ea typeface="DejaVu Sans"/>
              </a:rPr>
              <a:t>dTs</a:t>
            </a:r>
            <a:r>
              <a:rPr lang="en-US" sz="2400" b="1" strike="noStrike" spc="-1" dirty="0">
                <a:solidFill>
                  <a:srgbClr val="000000"/>
                </a:solidFill>
                <a:uFill>
                  <a:solidFill>
                    <a:srgbClr val="FFFFFF"/>
                  </a:solidFill>
                </a:uFill>
                <a:latin typeface="Courier New"/>
                <a:ea typeface="DejaVu Sans"/>
              </a:rPr>
              <a:t> ,int </a:t>
            </a:r>
            <a:r>
              <a:rPr lang="en-US" sz="2400" b="1" strike="noStrike" spc="-1" dirty="0" err="1">
                <a:solidFill>
                  <a:srgbClr val="604A7B"/>
                </a:solidFill>
                <a:uFill>
                  <a:solidFill>
                    <a:srgbClr val="FFFFFF"/>
                  </a:solidFill>
                </a:uFill>
                <a:latin typeface="Courier New"/>
                <a:ea typeface="DejaVu Sans"/>
              </a:rPr>
              <a:t>ms</a:t>
            </a:r>
            <a:r>
              <a:rPr lang="en-US" sz="2400" b="1" strike="noStrike" spc="-1" dirty="0">
                <a:solidFill>
                  <a:srgbClr val="000000"/>
                </a:solidFill>
                <a:uFill>
                  <a:solidFill>
                    <a:srgbClr val="FFFFFF"/>
                  </a:solidFill>
                </a:uFill>
                <a:latin typeface="Courier New"/>
                <a:ea typeface="DejaVu Sans"/>
              </a:rPr>
              <a:t>)</a:t>
            </a:r>
            <a:r>
              <a:rPr lang="en-US" b="1" strike="noStrike" spc="-1" dirty="0">
                <a:solidFill>
                  <a:srgbClr val="000000"/>
                </a:solidFill>
                <a:uFill>
                  <a:solidFill>
                    <a:srgbClr val="FFFFFF"/>
                  </a:solidFill>
                </a:uFill>
                <a:latin typeface="Courier New"/>
                <a:ea typeface="DejaVu Sans"/>
              </a:rPr>
              <a:t> {</a:t>
            </a:r>
            <a:endParaRPr lang="en-US" sz="2000" b="0" strike="noStrike" spc="-1" dirty="0">
              <a:solidFill>
                <a:srgbClr val="000000"/>
              </a:solidFill>
              <a:uFill>
                <a:solidFill>
                  <a:srgbClr val="FFFFFF"/>
                </a:solidFill>
              </a:uFill>
              <a:latin typeface="Arial"/>
            </a:endParaRPr>
          </a:p>
          <a:p>
            <a:pPr>
              <a:lnSpc>
                <a:spcPct val="100000"/>
              </a:lnSpc>
            </a:pPr>
            <a:r>
              <a:rPr lang="en-US" sz="1400" b="1" spc="-1" dirty="0">
                <a:solidFill>
                  <a:srgbClr val="000000"/>
                </a:solidFill>
                <a:uFill>
                  <a:solidFill>
                    <a:srgbClr val="FFFFFF"/>
                  </a:solidFill>
                </a:uFill>
                <a:latin typeface="Courier New"/>
                <a:ea typeface="DejaVu Sans"/>
              </a:rPr>
              <a:t>   </a:t>
            </a:r>
            <a:r>
              <a:rPr lang="en-US" sz="2400" b="0" strike="noStrike" spc="-1" dirty="0">
                <a:solidFill>
                  <a:srgbClr val="000000"/>
                </a:solidFill>
                <a:uFill>
                  <a:solidFill>
                    <a:srgbClr val="FFFFFF"/>
                  </a:solidFill>
                </a:uFill>
                <a:latin typeface="Courier New"/>
                <a:ea typeface="DejaVu Sans"/>
              </a:rPr>
              <a:t>int </a:t>
            </a:r>
            <a:r>
              <a:rPr lang="en-US" sz="2400" b="0" strike="noStrike" spc="-1" dirty="0" err="1">
                <a:solidFill>
                  <a:srgbClr val="000000"/>
                </a:solidFill>
                <a:uFill>
                  <a:solidFill>
                    <a:srgbClr val="FFFFFF"/>
                  </a:solidFill>
                </a:uFill>
                <a:latin typeface="Courier New"/>
                <a:ea typeface="DejaVu Sans"/>
              </a:rPr>
              <a:t>i</a:t>
            </a:r>
            <a:r>
              <a:rPr lang="en-US" sz="2400" b="0" strike="noStrike" spc="-1" dirty="0">
                <a:solidFill>
                  <a:srgbClr val="000000"/>
                </a:solidFill>
                <a:uFill>
                  <a:solidFill>
                    <a:srgbClr val="FFFFFF"/>
                  </a:solidFill>
                </a:uFill>
                <a:latin typeface="Courier New"/>
                <a:ea typeface="DejaVu Sans"/>
              </a:rPr>
              <a:t>;</a:t>
            </a:r>
            <a:endParaRPr lang="en-US" sz="36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ourier New"/>
                <a:ea typeface="DejaVu Sans"/>
              </a:rPr>
              <a:t>  float c, l, r;</a:t>
            </a:r>
            <a:endParaRPr lang="en-US" sz="36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ourier New"/>
                <a:ea typeface="DejaVu Sans"/>
              </a:rPr>
              <a:t>  for (</a:t>
            </a:r>
            <a:r>
              <a:rPr lang="en-US" sz="2400" b="0" strike="noStrike" spc="-1" dirty="0" err="1">
                <a:solidFill>
                  <a:srgbClr val="000000"/>
                </a:solidFill>
                <a:uFill>
                  <a:solidFill>
                    <a:srgbClr val="FFFFFF"/>
                  </a:solidFill>
                </a:uFill>
                <a:latin typeface="Courier New"/>
                <a:ea typeface="DejaVu Sans"/>
              </a:rPr>
              <a:t>i</a:t>
            </a:r>
            <a:r>
              <a:rPr lang="en-US" sz="2400" b="0" strike="noStrike" spc="-1" dirty="0">
                <a:solidFill>
                  <a:srgbClr val="000000"/>
                </a:solidFill>
                <a:uFill>
                  <a:solidFill>
                    <a:srgbClr val="FFFFFF"/>
                  </a:solidFill>
                </a:uFill>
                <a:latin typeface="Courier New"/>
                <a:ea typeface="DejaVu Sans"/>
              </a:rPr>
              <a:t> = 0 ; </a:t>
            </a:r>
            <a:r>
              <a:rPr lang="en-US" sz="2400" b="0" strike="noStrike" spc="-1" dirty="0" err="1">
                <a:solidFill>
                  <a:srgbClr val="000000"/>
                </a:solidFill>
                <a:uFill>
                  <a:solidFill>
                    <a:srgbClr val="FFFFFF"/>
                  </a:solidFill>
                </a:uFill>
                <a:latin typeface="Courier New"/>
                <a:ea typeface="DejaVu Sans"/>
              </a:rPr>
              <a:t>i</a:t>
            </a:r>
            <a:r>
              <a:rPr lang="en-US" sz="2400" b="0" strike="noStrike" spc="-1" dirty="0">
                <a:solidFill>
                  <a:srgbClr val="000000"/>
                </a:solidFill>
                <a:uFill>
                  <a:solidFill>
                    <a:srgbClr val="FFFFFF"/>
                  </a:solidFill>
                </a:uFill>
                <a:latin typeface="Courier New"/>
                <a:ea typeface="DejaVu Sans"/>
              </a:rPr>
              <a:t> &lt; </a:t>
            </a:r>
            <a:r>
              <a:rPr lang="en-US" sz="2400" b="1" strike="noStrike" spc="-1" dirty="0" err="1">
                <a:solidFill>
                  <a:srgbClr val="604A7B"/>
                </a:solidFill>
                <a:uFill>
                  <a:solidFill>
                    <a:srgbClr val="FFFFFF"/>
                  </a:solidFill>
                </a:uFill>
                <a:latin typeface="Courier New"/>
                <a:ea typeface="DejaVu Sans"/>
              </a:rPr>
              <a:t>ms</a:t>
            </a:r>
            <a:r>
              <a:rPr lang="en-US" sz="2400" b="0" strike="noStrike" spc="-1" dirty="0">
                <a:solidFill>
                  <a:srgbClr val="000000"/>
                </a:solidFill>
                <a:uFill>
                  <a:solidFill>
                    <a:srgbClr val="FFFFFF"/>
                  </a:solidFill>
                </a:uFill>
                <a:latin typeface="Courier New"/>
                <a:ea typeface="DejaVu Sans"/>
              </a:rPr>
              <a:t> ; </a:t>
            </a:r>
            <a:r>
              <a:rPr lang="en-US" sz="2400" b="0" strike="noStrike" spc="-1" dirty="0" err="1">
                <a:solidFill>
                  <a:srgbClr val="000000"/>
                </a:solidFill>
                <a:uFill>
                  <a:solidFill>
                    <a:srgbClr val="FFFFFF"/>
                  </a:solidFill>
                </a:uFill>
                <a:latin typeface="Courier New"/>
                <a:ea typeface="DejaVu Sans"/>
              </a:rPr>
              <a:t>i</a:t>
            </a:r>
            <a:r>
              <a:rPr lang="en-US" sz="2400" b="0" strike="noStrike" spc="-1" dirty="0">
                <a:solidFill>
                  <a:srgbClr val="000000"/>
                </a:solidFill>
                <a:uFill>
                  <a:solidFill>
                    <a:srgbClr val="FFFFFF"/>
                  </a:solidFill>
                </a:uFill>
                <a:latin typeface="Courier New"/>
                <a:ea typeface="DejaVu Sans"/>
              </a:rPr>
              <a:t>++ ) {</a:t>
            </a:r>
            <a:endParaRPr lang="en-US" sz="36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ourier New"/>
                <a:ea typeface="DejaVu Sans"/>
              </a:rPr>
              <a:t>   c = *(</a:t>
            </a:r>
            <a:r>
              <a:rPr lang="en-US" sz="2400" b="1" strike="noStrike" spc="-1" dirty="0">
                <a:solidFill>
                  <a:srgbClr val="31859C"/>
                </a:solidFill>
                <a:uFill>
                  <a:solidFill>
                    <a:srgbClr val="FFFFFF"/>
                  </a:solidFill>
                </a:uFill>
                <a:latin typeface="Courier New"/>
                <a:ea typeface="DejaVu Sans"/>
              </a:rPr>
              <a:t>Ts</a:t>
            </a:r>
            <a:r>
              <a:rPr lang="en-US" sz="2400" b="0" strike="noStrike" spc="-1" dirty="0">
                <a:solidFill>
                  <a:srgbClr val="000000"/>
                </a:solidFill>
                <a:uFill>
                  <a:solidFill>
                    <a:srgbClr val="FFFFFF"/>
                  </a:solidFill>
                </a:uFill>
                <a:latin typeface="Courier New"/>
                <a:ea typeface="DejaVu Sans"/>
              </a:rPr>
              <a:t> + </a:t>
            </a:r>
            <a:r>
              <a:rPr lang="en-US" sz="2400" b="0" strike="noStrike" spc="-1" dirty="0" err="1">
                <a:solidFill>
                  <a:srgbClr val="000000"/>
                </a:solidFill>
                <a:uFill>
                  <a:solidFill>
                    <a:srgbClr val="FFFFFF"/>
                  </a:solidFill>
                </a:uFill>
                <a:latin typeface="Courier New"/>
                <a:ea typeface="DejaVu Sans"/>
              </a:rPr>
              <a:t>i</a:t>
            </a:r>
            <a:r>
              <a:rPr lang="en-US" sz="2400" b="0" strike="noStrike" spc="-1" dirty="0">
                <a:solidFill>
                  <a:srgbClr val="000000"/>
                </a:solidFill>
                <a:uFill>
                  <a:solidFill>
                    <a:srgbClr val="FFFFFF"/>
                  </a:solidFill>
                </a:uFill>
                <a:latin typeface="Courier New"/>
                <a:ea typeface="DejaVu Sans"/>
              </a:rPr>
              <a:t>);</a:t>
            </a:r>
            <a:endParaRPr lang="en-US" sz="36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ourier New"/>
                <a:ea typeface="DejaVu Sans"/>
              </a:rPr>
              <a:t>   l = (</a:t>
            </a:r>
            <a:r>
              <a:rPr lang="en-US" sz="2400" b="0" strike="noStrike" spc="-1" dirty="0" err="1">
                <a:solidFill>
                  <a:srgbClr val="000000"/>
                </a:solidFill>
                <a:uFill>
                  <a:solidFill>
                    <a:srgbClr val="FFFFFF"/>
                  </a:solidFill>
                </a:uFill>
                <a:latin typeface="Courier New"/>
                <a:ea typeface="DejaVu Sans"/>
              </a:rPr>
              <a:t>i</a:t>
            </a:r>
            <a:r>
              <a:rPr lang="en-US" sz="2400" b="0" strike="noStrike" spc="-1" dirty="0">
                <a:solidFill>
                  <a:srgbClr val="000000"/>
                </a:solidFill>
                <a:uFill>
                  <a:solidFill>
                    <a:srgbClr val="FFFFFF"/>
                  </a:solidFill>
                </a:uFill>
                <a:latin typeface="Courier New"/>
                <a:ea typeface="DejaVu Sans"/>
              </a:rPr>
              <a:t> == 0)      ? </a:t>
            </a:r>
            <a:r>
              <a:rPr lang="en-US" sz="2400" b="1" strike="noStrike" spc="-1" dirty="0">
                <a:solidFill>
                  <a:srgbClr val="4F6228"/>
                </a:solidFill>
                <a:uFill>
                  <a:solidFill>
                    <a:srgbClr val="FFFFFF"/>
                  </a:solidFill>
                </a:uFill>
                <a:latin typeface="Courier New"/>
                <a:ea typeface="DejaVu Sans"/>
              </a:rPr>
              <a:t>Tl</a:t>
            </a:r>
            <a:r>
              <a:rPr lang="en-US" sz="2400" b="0" strike="noStrike" spc="-1" dirty="0">
                <a:solidFill>
                  <a:srgbClr val="000000"/>
                </a:solidFill>
                <a:uFill>
                  <a:solidFill>
                    <a:srgbClr val="FFFFFF"/>
                  </a:solidFill>
                </a:uFill>
                <a:latin typeface="Courier New"/>
                <a:ea typeface="DejaVu Sans"/>
              </a:rPr>
              <a:t>   : *(</a:t>
            </a:r>
            <a:r>
              <a:rPr lang="en-US" sz="2400" b="1" strike="noStrike" spc="-1" dirty="0">
                <a:solidFill>
                  <a:srgbClr val="31859C"/>
                </a:solidFill>
                <a:uFill>
                  <a:solidFill>
                    <a:srgbClr val="FFFFFF"/>
                  </a:solidFill>
                </a:uFill>
                <a:latin typeface="Courier New"/>
                <a:ea typeface="DejaVu Sans"/>
              </a:rPr>
              <a:t>Ts</a:t>
            </a:r>
            <a:r>
              <a:rPr lang="en-US" sz="2400" b="0" strike="noStrike" spc="-1" dirty="0">
                <a:solidFill>
                  <a:srgbClr val="000000"/>
                </a:solidFill>
                <a:uFill>
                  <a:solidFill>
                    <a:srgbClr val="FFFFFF"/>
                  </a:solidFill>
                </a:uFill>
                <a:latin typeface="Courier New"/>
                <a:ea typeface="DejaVu Sans"/>
              </a:rPr>
              <a:t> + </a:t>
            </a:r>
            <a:r>
              <a:rPr lang="en-US" sz="2400" b="0" strike="noStrike" spc="-1" dirty="0" err="1">
                <a:solidFill>
                  <a:srgbClr val="000000"/>
                </a:solidFill>
                <a:uFill>
                  <a:solidFill>
                    <a:srgbClr val="FFFFFF"/>
                  </a:solidFill>
                </a:uFill>
                <a:latin typeface="Courier New"/>
                <a:ea typeface="DejaVu Sans"/>
              </a:rPr>
              <a:t>i</a:t>
            </a:r>
            <a:r>
              <a:rPr lang="en-US" sz="2400" b="0" strike="noStrike" spc="-1" dirty="0">
                <a:solidFill>
                  <a:srgbClr val="000000"/>
                </a:solidFill>
                <a:uFill>
                  <a:solidFill>
                    <a:srgbClr val="FFFFFF"/>
                  </a:solidFill>
                </a:uFill>
                <a:latin typeface="Courier New"/>
                <a:ea typeface="DejaVu Sans"/>
              </a:rPr>
              <a:t> - 1);</a:t>
            </a:r>
            <a:endParaRPr lang="en-US" sz="36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ourier New"/>
                <a:ea typeface="DejaVu Sans"/>
              </a:rPr>
              <a:t>   r = (</a:t>
            </a:r>
            <a:r>
              <a:rPr lang="en-US" sz="2400" b="0" strike="noStrike" spc="-1" dirty="0" err="1">
                <a:solidFill>
                  <a:srgbClr val="000000"/>
                </a:solidFill>
                <a:uFill>
                  <a:solidFill>
                    <a:srgbClr val="FFFFFF"/>
                  </a:solidFill>
                </a:uFill>
                <a:latin typeface="Courier New"/>
                <a:ea typeface="DejaVu Sans"/>
              </a:rPr>
              <a:t>i</a:t>
            </a:r>
            <a:r>
              <a:rPr lang="en-US" sz="2400" b="0" strike="noStrike" spc="-1" dirty="0">
                <a:solidFill>
                  <a:srgbClr val="000000"/>
                </a:solidFill>
                <a:uFill>
                  <a:solidFill>
                    <a:srgbClr val="FFFFFF"/>
                  </a:solidFill>
                </a:uFill>
                <a:latin typeface="Courier New"/>
                <a:ea typeface="DejaVu Sans"/>
              </a:rPr>
              <a:t> == </a:t>
            </a:r>
            <a:r>
              <a:rPr lang="en-US" sz="2400" b="1" strike="noStrike" spc="-1" dirty="0" err="1">
                <a:solidFill>
                  <a:srgbClr val="604A7B"/>
                </a:solidFill>
                <a:uFill>
                  <a:solidFill>
                    <a:srgbClr val="FFFFFF"/>
                  </a:solidFill>
                </a:uFill>
                <a:latin typeface="Courier New"/>
                <a:ea typeface="DejaVu Sans"/>
              </a:rPr>
              <a:t>ms</a:t>
            </a:r>
            <a:r>
              <a:rPr lang="en-US" sz="2400" b="0" strike="noStrike" spc="-1" dirty="0">
                <a:solidFill>
                  <a:srgbClr val="000000"/>
                </a:solidFill>
                <a:uFill>
                  <a:solidFill>
                    <a:srgbClr val="FFFFFF"/>
                  </a:solidFill>
                </a:uFill>
                <a:latin typeface="Courier New"/>
                <a:ea typeface="DejaVu Sans"/>
              </a:rPr>
              <a:t> - 1) ? </a:t>
            </a:r>
            <a:r>
              <a:rPr lang="en-US" sz="2400" b="1" strike="noStrike" spc="-1" dirty="0">
                <a:solidFill>
                  <a:srgbClr val="C00000"/>
                </a:solidFill>
                <a:uFill>
                  <a:solidFill>
                    <a:srgbClr val="FFFFFF"/>
                  </a:solidFill>
                </a:uFill>
                <a:latin typeface="Courier New"/>
                <a:ea typeface="DejaVu Sans"/>
              </a:rPr>
              <a:t>Tr</a:t>
            </a:r>
            <a:r>
              <a:rPr lang="en-US" sz="2400" b="0" strike="noStrike" spc="-1" dirty="0">
                <a:solidFill>
                  <a:srgbClr val="000000"/>
                </a:solidFill>
                <a:uFill>
                  <a:solidFill>
                    <a:srgbClr val="FFFFFF"/>
                  </a:solidFill>
                </a:uFill>
                <a:latin typeface="Courier New"/>
                <a:ea typeface="DejaVu Sans"/>
              </a:rPr>
              <a:t>   : *(</a:t>
            </a:r>
            <a:r>
              <a:rPr lang="en-US" sz="2400" b="1" strike="noStrike" spc="-1" dirty="0">
                <a:solidFill>
                  <a:srgbClr val="31859C"/>
                </a:solidFill>
                <a:uFill>
                  <a:solidFill>
                    <a:srgbClr val="FFFFFF"/>
                  </a:solidFill>
                </a:uFill>
                <a:latin typeface="Courier New"/>
                <a:ea typeface="DejaVu Sans"/>
              </a:rPr>
              <a:t>Ts</a:t>
            </a:r>
            <a:r>
              <a:rPr lang="en-US" sz="2400" b="0" strike="noStrike" spc="-1" dirty="0">
                <a:solidFill>
                  <a:srgbClr val="000000"/>
                </a:solidFill>
                <a:uFill>
                  <a:solidFill>
                    <a:srgbClr val="FFFFFF"/>
                  </a:solidFill>
                </a:uFill>
                <a:latin typeface="Courier New"/>
                <a:ea typeface="DejaVu Sans"/>
              </a:rPr>
              <a:t> + </a:t>
            </a:r>
            <a:r>
              <a:rPr lang="en-US" sz="2400" b="0" strike="noStrike" spc="-1" dirty="0" err="1">
                <a:solidFill>
                  <a:srgbClr val="000000"/>
                </a:solidFill>
                <a:uFill>
                  <a:solidFill>
                    <a:srgbClr val="FFFFFF"/>
                  </a:solidFill>
                </a:uFill>
                <a:latin typeface="Courier New"/>
                <a:ea typeface="DejaVu Sans"/>
              </a:rPr>
              <a:t>i</a:t>
            </a:r>
            <a:r>
              <a:rPr lang="en-US" sz="2400" b="0" strike="noStrike" spc="-1" dirty="0">
                <a:solidFill>
                  <a:srgbClr val="000000"/>
                </a:solidFill>
                <a:uFill>
                  <a:solidFill>
                    <a:srgbClr val="FFFFFF"/>
                  </a:solidFill>
                </a:uFill>
                <a:latin typeface="Courier New"/>
                <a:ea typeface="DejaVu Sans"/>
              </a:rPr>
              <a:t> + 1);</a:t>
            </a:r>
            <a:endParaRPr lang="en-US" sz="36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ourier New"/>
                <a:ea typeface="DejaVu Sans"/>
              </a:rPr>
              <a:t>   *(</a:t>
            </a:r>
            <a:r>
              <a:rPr lang="en-US" sz="2400" b="0" strike="noStrike" spc="-1" dirty="0" err="1">
                <a:solidFill>
                  <a:srgbClr val="E46C0A"/>
                </a:solidFill>
                <a:uFill>
                  <a:solidFill>
                    <a:srgbClr val="FFFFFF"/>
                  </a:solidFill>
                </a:uFill>
                <a:latin typeface="Courier New"/>
                <a:ea typeface="DejaVu Sans"/>
              </a:rPr>
              <a:t>dTs</a:t>
            </a:r>
            <a:r>
              <a:rPr lang="en-US" sz="2400" b="0" strike="noStrike" spc="-1" dirty="0">
                <a:solidFill>
                  <a:srgbClr val="000000"/>
                </a:solidFill>
                <a:uFill>
                  <a:solidFill>
                    <a:srgbClr val="FFFFFF"/>
                  </a:solidFill>
                </a:uFill>
                <a:latin typeface="Courier New"/>
                <a:ea typeface="DejaVu Sans"/>
              </a:rPr>
              <a:t> + </a:t>
            </a:r>
            <a:r>
              <a:rPr lang="en-US" sz="2400" b="0" strike="noStrike" spc="-1" dirty="0" err="1">
                <a:solidFill>
                  <a:srgbClr val="000000"/>
                </a:solidFill>
                <a:uFill>
                  <a:solidFill>
                    <a:srgbClr val="FFFFFF"/>
                  </a:solidFill>
                </a:uFill>
                <a:latin typeface="Courier New"/>
                <a:ea typeface="DejaVu Sans"/>
              </a:rPr>
              <a:t>i</a:t>
            </a:r>
            <a:r>
              <a:rPr lang="en-US" sz="2400" b="0" strike="noStrike" spc="-1" dirty="0">
                <a:solidFill>
                  <a:srgbClr val="000000"/>
                </a:solidFill>
                <a:uFill>
                  <a:solidFill>
                    <a:srgbClr val="FFFFFF"/>
                  </a:solidFill>
                </a:uFill>
                <a:latin typeface="Courier New"/>
                <a:ea typeface="DejaVu Sans"/>
              </a:rPr>
              <a:t>) = D*(l - 2 * c + r)/(dx * dx);</a:t>
            </a:r>
            <a:endParaRPr lang="en-US" sz="36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ourier New"/>
                <a:ea typeface="DejaVu Sans"/>
              </a:rPr>
              <a:t>  }</a:t>
            </a:r>
            <a:endParaRPr lang="en-US" sz="3600" b="0" strike="noStrike" spc="-1" dirty="0">
              <a:solidFill>
                <a:srgbClr val="000000"/>
              </a:solidFill>
              <a:uFill>
                <a:solidFill>
                  <a:srgbClr val="FFFFFF"/>
                </a:solidFill>
              </a:uFill>
              <a:latin typeface="Arial"/>
            </a:endParaRPr>
          </a:p>
          <a:p>
            <a:pPr>
              <a:lnSpc>
                <a:spcPct val="100000"/>
              </a:lnSpc>
            </a:pPr>
            <a:r>
              <a:rPr lang="en-US" sz="2400" b="1" strike="noStrike" spc="-1" dirty="0">
                <a:solidFill>
                  <a:srgbClr val="000000"/>
                </a:solidFill>
                <a:uFill>
                  <a:solidFill>
                    <a:srgbClr val="FFFFFF"/>
                  </a:solidFill>
                </a:uFill>
                <a:latin typeface="Courier New"/>
                <a:ea typeface="DejaVu Sans"/>
              </a:rPr>
              <a:t>}</a:t>
            </a:r>
            <a:endParaRPr lang="en-US" sz="20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57200" y="7632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0" strike="noStrike" spc="-1">
                <a:solidFill>
                  <a:srgbClr val="000000"/>
                </a:solidFill>
                <a:uFill>
                  <a:solidFill>
                    <a:srgbClr val="FFFFFF"/>
                  </a:solidFill>
                </a:uFill>
                <a:latin typeface="Times New Roman"/>
                <a:ea typeface="DejaVu Sans"/>
              </a:rPr>
              <a:t>Mô hình toán học</a:t>
            </a:r>
            <a:endParaRPr lang="en-US" sz="1800" b="0" strike="noStrike" spc="-1">
              <a:solidFill>
                <a:srgbClr val="000000"/>
              </a:solidFill>
              <a:uFill>
                <a:solidFill>
                  <a:srgbClr val="FFFFFF"/>
                </a:solidFill>
              </a:uFill>
              <a:latin typeface="Arial"/>
            </a:endParaRPr>
          </a:p>
        </p:txBody>
      </p:sp>
      <p:sp>
        <p:nvSpPr>
          <p:cNvPr id="81" name="CustomShape 2"/>
          <p:cNvSpPr/>
          <p:nvPr/>
        </p:nvSpPr>
        <p:spPr>
          <a:xfrm>
            <a:off x="457200" y="2971800"/>
            <a:ext cx="8228880" cy="315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600" b="0" strike="noStrike" spc="-1">
                <a:solidFill>
                  <a:srgbClr val="000000"/>
                </a:solidFill>
                <a:uFill>
                  <a:solidFill>
                    <a:srgbClr val="FFFFFF"/>
                  </a:solidFill>
                </a:uFill>
                <a:latin typeface="Times New Roman"/>
                <a:ea typeface="DejaVu Sans"/>
              </a:rPr>
              <a:t>Trong đó:</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600" b="0" strike="noStrike" spc="-1">
                <a:solidFill>
                  <a:srgbClr val="000000"/>
                </a:solidFill>
                <a:uFill>
                  <a:solidFill>
                    <a:srgbClr val="FFFFFF"/>
                  </a:solidFill>
                </a:uFill>
                <a:latin typeface="Times New Roman"/>
                <a:ea typeface="DejaVu Sans"/>
              </a:rPr>
              <a:t>T là nhiệt độ</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600" b="0" strike="noStrike" spc="-1">
                <a:solidFill>
                  <a:srgbClr val="000000"/>
                </a:solidFill>
                <a:uFill>
                  <a:solidFill>
                    <a:srgbClr val="FFFFFF"/>
                  </a:solidFill>
                </a:uFill>
                <a:latin typeface="Times New Roman"/>
                <a:ea typeface="DejaVu Sans"/>
              </a:rPr>
              <a:t>t thời gian</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600" b="0" strike="noStrike" spc="-1">
                <a:solidFill>
                  <a:srgbClr val="000000"/>
                </a:solidFill>
                <a:uFill>
                  <a:solidFill>
                    <a:srgbClr val="FFFFFF"/>
                  </a:solidFill>
                </a:uFill>
                <a:latin typeface="Times New Roman"/>
                <a:ea typeface="DejaVu Sans"/>
              </a:rPr>
              <a:t>x là không gian 1 chiều</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600" b="0" strike="noStrike" spc="-1">
                <a:solidFill>
                  <a:srgbClr val="000000"/>
                </a:solidFill>
                <a:uFill>
                  <a:solidFill>
                    <a:srgbClr val="FFFFFF"/>
                  </a:solidFill>
                </a:uFill>
                <a:latin typeface="Times New Roman"/>
                <a:ea typeface="DejaVu Sans"/>
              </a:rPr>
              <a:t>D là hệ số truyền nhiệt</a:t>
            </a:r>
            <a:endParaRPr lang="en-US" sz="1800" b="0" strike="noStrike" spc="-1">
              <a:solidFill>
                <a:srgbClr val="000000"/>
              </a:solidFill>
              <a:uFill>
                <a:solidFill>
                  <a:srgbClr val="FFFFFF"/>
                </a:solidFill>
              </a:uFill>
              <a:latin typeface="Arial"/>
            </a:endParaRPr>
          </a:p>
        </p:txBody>
      </p:sp>
      <p:pic>
        <p:nvPicPr>
          <p:cNvPr id="82" name="Picture 87"/>
          <p:cNvPicPr/>
          <p:nvPr/>
        </p:nvPicPr>
        <p:blipFill>
          <a:blip r:embed="rId2"/>
          <a:stretch/>
        </p:blipFill>
        <p:spPr>
          <a:xfrm>
            <a:off x="2921040" y="1371600"/>
            <a:ext cx="3428640" cy="1117080"/>
          </a:xfrm>
          <a:prstGeom prst="rect">
            <a:avLst/>
          </a:prstGeom>
          <a:ln>
            <a:solidFill>
              <a:srgbClr val="3465A4"/>
            </a:solid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7632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0" strike="noStrike" spc="-1">
                <a:solidFill>
                  <a:srgbClr val="000000"/>
                </a:solidFill>
                <a:uFill>
                  <a:solidFill>
                    <a:srgbClr val="FFFFFF"/>
                  </a:solidFill>
                </a:uFill>
                <a:latin typeface="Times New Roman"/>
                <a:ea typeface="DejaVu Sans"/>
              </a:rPr>
              <a:t>Phương pháp số giải PTN</a:t>
            </a:r>
            <a:endParaRPr lang="en-US" sz="1800" b="0" strike="noStrike" spc="-1">
              <a:solidFill>
                <a:srgbClr val="000000"/>
              </a:solidFill>
              <a:uFill>
                <a:solidFill>
                  <a:srgbClr val="FFFFFF"/>
                </a:solidFill>
              </a:uFill>
              <a:latin typeface="Arial"/>
            </a:endParaRPr>
          </a:p>
        </p:txBody>
      </p:sp>
      <p:sp>
        <p:nvSpPr>
          <p:cNvPr id="84" name="CustomShape 2"/>
          <p:cNvSpPr/>
          <p:nvPr/>
        </p:nvSpPr>
        <p:spPr>
          <a:xfrm>
            <a:off x="228600" y="914400"/>
            <a:ext cx="8914680" cy="58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ea typeface="DejaVu Sans"/>
              </a:rPr>
              <a:t>Rời rạc hóa:</a:t>
            </a:r>
            <a:endParaRPr lang="en-US" sz="1800" b="0" strike="noStrike" spc="-1">
              <a:solidFill>
                <a:srgbClr val="000000"/>
              </a:solidFill>
              <a:uFill>
                <a:solidFill>
                  <a:srgbClr val="FFFFFF"/>
                </a:solidFill>
              </a:uFill>
              <a:latin typeface="Arial"/>
            </a:endParaRPr>
          </a:p>
          <a:p>
            <a:pPr marL="457200" lvl="1" indent="-21600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ea typeface="DejaVu Sans"/>
              </a:rPr>
              <a:t>Theo không gian: Chia TKL </a:t>
            </a: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chiều dài L thành M-1 đoạn độ </a:t>
            </a: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dài </a:t>
            </a:r>
            <a:r>
              <a:rPr lang="en-US" sz="2400" b="0" i="1" strike="noStrike" spc="-1">
                <a:solidFill>
                  <a:srgbClr val="000000"/>
                </a:solidFill>
                <a:uFill>
                  <a:solidFill>
                    <a:srgbClr val="FFFFFF"/>
                  </a:solidFill>
                </a:uFill>
                <a:latin typeface="Times New Roman"/>
                <a:ea typeface="DejaVu Sans"/>
              </a:rPr>
              <a:t>dx, </a:t>
            </a:r>
            <a:r>
              <a:rPr lang="en-US" sz="2400" b="0" strike="noStrike" spc="-1">
                <a:solidFill>
                  <a:srgbClr val="000000"/>
                </a:solidFill>
                <a:uFill>
                  <a:solidFill>
                    <a:srgbClr val="FFFFFF"/>
                  </a:solidFill>
                </a:uFill>
                <a:latin typeface="Times New Roman"/>
                <a:ea typeface="DejaVu Sans"/>
              </a:rPr>
              <a:t>tạo thành một lưới M điểm,</a:t>
            </a: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đánh chỉ số </a:t>
            </a:r>
            <a:r>
              <a:rPr lang="en-US" sz="2400" b="0" i="1" strike="noStrike" spc="-1">
                <a:solidFill>
                  <a:srgbClr val="000000"/>
                </a:solidFill>
                <a:uFill>
                  <a:solidFill>
                    <a:srgbClr val="FFFFFF"/>
                  </a:solidFill>
                </a:uFill>
                <a:latin typeface="Times New Roman"/>
                <a:ea typeface="DejaVu Sans"/>
              </a:rPr>
              <a:t>i</a:t>
            </a:r>
            <a:r>
              <a:rPr lang="en-US" sz="2400" b="0" strike="noStrike" spc="-1">
                <a:solidFill>
                  <a:srgbClr val="000000"/>
                </a:solidFill>
                <a:uFill>
                  <a:solidFill>
                    <a:srgbClr val="FFFFFF"/>
                  </a:solidFill>
                </a:uFill>
                <a:latin typeface="Times New Roman"/>
                <a:ea typeface="DejaVu Sans"/>
              </a:rPr>
              <a:t> chạy từ 0 đến M-1</a:t>
            </a:r>
            <a:endParaRPr lang="en-US" sz="1800" b="0" strike="noStrike" spc="-1">
              <a:solidFill>
                <a:srgbClr val="000000"/>
              </a:solidFill>
              <a:uFill>
                <a:solidFill>
                  <a:srgbClr val="FFFFFF"/>
                </a:solidFill>
              </a:uFill>
              <a:latin typeface="Arial"/>
            </a:endParaRPr>
          </a:p>
          <a:p>
            <a:pPr marL="457200" lvl="1" indent="-21600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ea typeface="DejaVu Sans"/>
              </a:rPr>
              <a:t>Theo thời gian: Chia thời gian Time thành </a:t>
            </a: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các bước thời gian dt, đánh chỉ số là </a:t>
            </a:r>
            <a:r>
              <a:rPr lang="en-US" sz="2400" b="0" i="1" strike="noStrike" spc="-1">
                <a:solidFill>
                  <a:srgbClr val="000000"/>
                </a:solidFill>
                <a:uFill>
                  <a:solidFill>
                    <a:srgbClr val="FFFFFF"/>
                  </a:solidFill>
                </a:uFill>
                <a:latin typeface="Times New Roman"/>
                <a:ea typeface="DejaVu Sans"/>
              </a:rPr>
              <a:t> t </a:t>
            </a:r>
            <a:r>
              <a:rPr lang="en-US" sz="2400" b="0" strike="noStrike" spc="-1">
                <a:solidFill>
                  <a:srgbClr val="000000"/>
                </a:solidFill>
                <a:uFill>
                  <a:solidFill>
                    <a:srgbClr val="FFFFFF"/>
                  </a:solidFill>
                </a:uFill>
                <a:latin typeface="Times New Roman"/>
                <a:ea typeface="DejaVu Sans"/>
              </a:rPr>
              <a:t>chạy</a:t>
            </a:r>
            <a:r>
              <a:rPr lang="en-US" sz="2400" b="0" i="1" strike="noStrike" spc="-1">
                <a:solidFill>
                  <a:srgbClr val="000000"/>
                </a:solidFill>
                <a:uFill>
                  <a:solidFill>
                    <a:srgbClr val="FFFFFF"/>
                  </a:solidFill>
                </a:uFill>
                <a:latin typeface="Times New Roman"/>
                <a:ea typeface="DejaVu Sans"/>
              </a:rPr>
              <a:t> </a:t>
            </a:r>
            <a:r>
              <a:rPr lang="en-US" sz="2400" b="0" strike="noStrike" spc="-1">
                <a:solidFill>
                  <a:srgbClr val="000000"/>
                </a:solidFill>
                <a:uFill>
                  <a:solidFill>
                    <a:srgbClr val="FFFFFF"/>
                  </a:solidFill>
                </a:uFill>
                <a:latin typeface="Times New Roman"/>
                <a:ea typeface="DejaVu Sans"/>
              </a:rPr>
              <a:t>từ 0 đến Ntime</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3200" b="0" strike="noStrike" spc="-1">
                <a:solidFill>
                  <a:srgbClr val="000000"/>
                </a:solidFill>
                <a:uFill>
                  <a:solidFill>
                    <a:srgbClr val="FFFFFF"/>
                  </a:solidFill>
                </a:uFill>
                <a:latin typeface="Times New Roman"/>
                <a:ea typeface="DejaVu Sans"/>
              </a:rPr>
              <a:t>CT sai phân thuận: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85" name="Line 3"/>
          <p:cNvSpPr/>
          <p:nvPr/>
        </p:nvSpPr>
        <p:spPr>
          <a:xfrm>
            <a:off x="5054400" y="1658880"/>
            <a:ext cx="3657600" cy="360"/>
          </a:xfrm>
          <a:prstGeom prst="line">
            <a:avLst/>
          </a:prstGeom>
          <a:ln w="25560">
            <a:solidFill>
              <a:srgbClr val="4A7EBB"/>
            </a:solidFill>
            <a:round/>
          </a:ln>
        </p:spPr>
        <p:style>
          <a:lnRef idx="0">
            <a:scrgbClr r="0" g="0" b="0"/>
          </a:lnRef>
          <a:fillRef idx="0">
            <a:scrgbClr r="0" g="0" b="0"/>
          </a:fillRef>
          <a:effectRef idx="0">
            <a:scrgbClr r="0" g="0" b="0"/>
          </a:effectRef>
          <a:fontRef idx="minor"/>
        </p:style>
      </p:sp>
      <p:sp>
        <p:nvSpPr>
          <p:cNvPr id="86" name="CustomShape 4"/>
          <p:cNvSpPr/>
          <p:nvPr/>
        </p:nvSpPr>
        <p:spPr>
          <a:xfrm>
            <a:off x="5721840" y="1979280"/>
            <a:ext cx="555840" cy="1080"/>
          </a:xfrm>
          <a:custGeom>
            <a:avLst/>
            <a:gdLst/>
            <a:ahLst/>
            <a:cxnLst/>
            <a:rect l="l" t="t" r="r" b="b"/>
            <a:pathLst>
              <a:path w="21600" h="21600">
                <a:moveTo>
                  <a:pt x="0" y="0"/>
                </a:moveTo>
                <a:lnTo>
                  <a:pt x="21600" y="21600"/>
                </a:lnTo>
              </a:path>
            </a:pathLst>
          </a:custGeom>
          <a:noFill/>
          <a:ln w="25560">
            <a:solidFill>
              <a:srgbClr val="4A7EBB"/>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87" name="CustomShape 5"/>
          <p:cNvSpPr/>
          <p:nvPr/>
        </p:nvSpPr>
        <p:spPr>
          <a:xfrm>
            <a:off x="5727240" y="2057400"/>
            <a:ext cx="60876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i="1" strike="noStrike" spc="-1">
                <a:solidFill>
                  <a:srgbClr val="000000"/>
                </a:solidFill>
                <a:uFill>
                  <a:solidFill>
                    <a:srgbClr val="FFFFFF"/>
                  </a:solidFill>
                </a:uFill>
                <a:latin typeface="Times New Roman"/>
                <a:ea typeface="DejaVu Sans"/>
              </a:rPr>
              <a:t>dx</a:t>
            </a:r>
            <a:endParaRPr lang="en-US" sz="1800" b="0" strike="noStrike" spc="-1">
              <a:solidFill>
                <a:srgbClr val="000000"/>
              </a:solidFill>
              <a:uFill>
                <a:solidFill>
                  <a:srgbClr val="FFFFFF"/>
                </a:solidFill>
              </a:uFill>
              <a:latin typeface="Arial"/>
            </a:endParaRPr>
          </a:p>
        </p:txBody>
      </p:sp>
      <p:sp>
        <p:nvSpPr>
          <p:cNvPr id="88" name="CustomShape 6"/>
          <p:cNvSpPr/>
          <p:nvPr/>
        </p:nvSpPr>
        <p:spPr>
          <a:xfrm>
            <a:off x="7660440" y="1559520"/>
            <a:ext cx="173520" cy="172080"/>
          </a:xfrm>
          <a:prstGeom prst="ellipse">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89" name="CustomShape 7"/>
          <p:cNvSpPr/>
          <p:nvPr/>
        </p:nvSpPr>
        <p:spPr>
          <a:xfrm>
            <a:off x="6714000" y="1572120"/>
            <a:ext cx="173520" cy="172080"/>
          </a:xfrm>
          <a:prstGeom prst="ellipse">
            <a:avLst/>
          </a:prstGeom>
          <a:solidFill>
            <a:srgbClr val="00B050"/>
          </a:solidFill>
          <a:ln w="25560">
            <a:solidFill>
              <a:srgbClr val="3A5F8B"/>
            </a:solidFill>
            <a:round/>
          </a:ln>
        </p:spPr>
        <p:style>
          <a:lnRef idx="0">
            <a:scrgbClr r="0" g="0" b="0"/>
          </a:lnRef>
          <a:fillRef idx="0">
            <a:scrgbClr r="0" g="0" b="0"/>
          </a:fillRef>
          <a:effectRef idx="0">
            <a:scrgbClr r="0" g="0" b="0"/>
          </a:effectRef>
          <a:fontRef idx="minor"/>
        </p:style>
      </p:sp>
      <p:sp>
        <p:nvSpPr>
          <p:cNvPr id="90" name="CustomShape 8"/>
          <p:cNvSpPr/>
          <p:nvPr/>
        </p:nvSpPr>
        <p:spPr>
          <a:xfrm>
            <a:off x="7176240" y="1545480"/>
            <a:ext cx="173520" cy="172080"/>
          </a:xfrm>
          <a:prstGeom prst="ellipse">
            <a:avLst/>
          </a:prstGeom>
          <a:solidFill>
            <a:srgbClr val="C00000"/>
          </a:solidFill>
          <a:ln w="25560">
            <a:solidFill>
              <a:srgbClr val="3A5F8B"/>
            </a:solidFill>
            <a:round/>
          </a:ln>
        </p:spPr>
        <p:style>
          <a:lnRef idx="0">
            <a:scrgbClr r="0" g="0" b="0"/>
          </a:lnRef>
          <a:fillRef idx="0">
            <a:scrgbClr r="0" g="0" b="0"/>
          </a:fillRef>
          <a:effectRef idx="0">
            <a:scrgbClr r="0" g="0" b="0"/>
          </a:effectRef>
          <a:fontRef idx="minor"/>
        </p:style>
      </p:sp>
      <p:sp>
        <p:nvSpPr>
          <p:cNvPr id="91" name="CustomShape 9"/>
          <p:cNvSpPr/>
          <p:nvPr/>
        </p:nvSpPr>
        <p:spPr>
          <a:xfrm>
            <a:off x="5123520" y="1554120"/>
            <a:ext cx="173520" cy="172080"/>
          </a:xfrm>
          <a:prstGeom prst="ellipse">
            <a:avLst/>
          </a:prstGeom>
          <a:solidFill>
            <a:srgbClr val="000000"/>
          </a:solidFill>
          <a:ln w="25560">
            <a:solidFill>
              <a:srgbClr val="3A5F8B"/>
            </a:solidFill>
            <a:round/>
          </a:ln>
        </p:spPr>
        <p:style>
          <a:lnRef idx="0">
            <a:scrgbClr r="0" g="0" b="0"/>
          </a:lnRef>
          <a:fillRef idx="0">
            <a:scrgbClr r="0" g="0" b="0"/>
          </a:fillRef>
          <a:effectRef idx="0">
            <a:scrgbClr r="0" g="0" b="0"/>
          </a:effectRef>
          <a:fontRef idx="minor"/>
        </p:style>
      </p:sp>
      <p:sp>
        <p:nvSpPr>
          <p:cNvPr id="92" name="CustomShape 10"/>
          <p:cNvSpPr/>
          <p:nvPr/>
        </p:nvSpPr>
        <p:spPr>
          <a:xfrm>
            <a:off x="8142840" y="1552680"/>
            <a:ext cx="173520" cy="172080"/>
          </a:xfrm>
          <a:prstGeom prst="ellipse">
            <a:avLst/>
          </a:prstGeom>
          <a:solidFill>
            <a:srgbClr val="000000"/>
          </a:solidFill>
          <a:ln w="25560">
            <a:solidFill>
              <a:srgbClr val="3A5F8B"/>
            </a:solidFill>
            <a:round/>
          </a:ln>
        </p:spPr>
        <p:style>
          <a:lnRef idx="0">
            <a:scrgbClr r="0" g="0" b="0"/>
          </a:lnRef>
          <a:fillRef idx="0">
            <a:scrgbClr r="0" g="0" b="0"/>
          </a:fillRef>
          <a:effectRef idx="0">
            <a:scrgbClr r="0" g="0" b="0"/>
          </a:effectRef>
          <a:fontRef idx="minor"/>
        </p:style>
      </p:sp>
      <p:sp>
        <p:nvSpPr>
          <p:cNvPr id="93" name="CustomShape 11"/>
          <p:cNvSpPr/>
          <p:nvPr/>
        </p:nvSpPr>
        <p:spPr>
          <a:xfrm>
            <a:off x="5657040" y="1551240"/>
            <a:ext cx="173520" cy="172080"/>
          </a:xfrm>
          <a:prstGeom prst="ellipse">
            <a:avLst/>
          </a:prstGeom>
          <a:solidFill>
            <a:srgbClr val="000000"/>
          </a:solidFill>
          <a:ln w="25560">
            <a:solidFill>
              <a:srgbClr val="3A5F8B"/>
            </a:solidFill>
            <a:round/>
          </a:ln>
        </p:spPr>
        <p:style>
          <a:lnRef idx="0">
            <a:scrgbClr r="0" g="0" b="0"/>
          </a:lnRef>
          <a:fillRef idx="0">
            <a:scrgbClr r="0" g="0" b="0"/>
          </a:fillRef>
          <a:effectRef idx="0">
            <a:scrgbClr r="0" g="0" b="0"/>
          </a:effectRef>
          <a:fontRef idx="minor"/>
        </p:style>
      </p:sp>
      <p:sp>
        <p:nvSpPr>
          <p:cNvPr id="94" name="CustomShape 12"/>
          <p:cNvSpPr/>
          <p:nvPr/>
        </p:nvSpPr>
        <p:spPr>
          <a:xfrm>
            <a:off x="6175800" y="1551240"/>
            <a:ext cx="173520" cy="172080"/>
          </a:xfrm>
          <a:prstGeom prst="ellipse">
            <a:avLst/>
          </a:prstGeom>
          <a:solidFill>
            <a:srgbClr val="000000"/>
          </a:solidFill>
          <a:ln w="25560">
            <a:solidFill>
              <a:srgbClr val="3A5F8B"/>
            </a:solidFill>
            <a:round/>
          </a:ln>
        </p:spPr>
        <p:style>
          <a:lnRef idx="0">
            <a:scrgbClr r="0" g="0" b="0"/>
          </a:lnRef>
          <a:fillRef idx="0">
            <a:scrgbClr r="0" g="0" b="0"/>
          </a:fillRef>
          <a:effectRef idx="0">
            <a:scrgbClr r="0" g="0" b="0"/>
          </a:effectRef>
          <a:fontRef idx="minor"/>
        </p:style>
      </p:sp>
      <p:sp>
        <p:nvSpPr>
          <p:cNvPr id="95" name="CustomShape 13"/>
          <p:cNvSpPr/>
          <p:nvPr/>
        </p:nvSpPr>
        <p:spPr>
          <a:xfrm>
            <a:off x="8690400" y="1565640"/>
            <a:ext cx="173520" cy="172080"/>
          </a:xfrm>
          <a:prstGeom prst="ellipse">
            <a:avLst/>
          </a:prstGeom>
          <a:solidFill>
            <a:srgbClr val="000000"/>
          </a:solidFill>
          <a:ln w="25560">
            <a:solidFill>
              <a:srgbClr val="3A5F8B"/>
            </a:solidFill>
            <a:round/>
          </a:ln>
        </p:spPr>
        <p:style>
          <a:lnRef idx="0">
            <a:scrgbClr r="0" g="0" b="0"/>
          </a:lnRef>
          <a:fillRef idx="0">
            <a:scrgbClr r="0" g="0" b="0"/>
          </a:fillRef>
          <a:effectRef idx="0">
            <a:scrgbClr r="0" g="0" b="0"/>
          </a:effectRef>
          <a:fontRef idx="minor"/>
        </p:style>
      </p:sp>
      <p:sp>
        <p:nvSpPr>
          <p:cNvPr id="96" name="Line 14"/>
          <p:cNvSpPr/>
          <p:nvPr/>
        </p:nvSpPr>
        <p:spPr>
          <a:xfrm>
            <a:off x="5743800" y="1723680"/>
            <a:ext cx="3600" cy="333720"/>
          </a:xfrm>
          <a:prstGeom prst="line">
            <a:avLst/>
          </a:prstGeom>
          <a:ln w="9360">
            <a:solidFill>
              <a:srgbClr val="4A7EBB"/>
            </a:solidFill>
            <a:round/>
          </a:ln>
        </p:spPr>
        <p:style>
          <a:lnRef idx="0">
            <a:scrgbClr r="0" g="0" b="0"/>
          </a:lnRef>
          <a:fillRef idx="0">
            <a:scrgbClr r="0" g="0" b="0"/>
          </a:fillRef>
          <a:effectRef idx="0">
            <a:scrgbClr r="0" g="0" b="0"/>
          </a:effectRef>
          <a:fontRef idx="minor"/>
        </p:style>
      </p:sp>
      <p:sp>
        <p:nvSpPr>
          <p:cNvPr id="97" name="Line 15"/>
          <p:cNvSpPr/>
          <p:nvPr/>
        </p:nvSpPr>
        <p:spPr>
          <a:xfrm>
            <a:off x="6259320" y="1719000"/>
            <a:ext cx="360" cy="333360"/>
          </a:xfrm>
          <a:prstGeom prst="line">
            <a:avLst/>
          </a:prstGeom>
          <a:ln w="9360">
            <a:solidFill>
              <a:srgbClr val="4A7EBB"/>
            </a:solidFill>
            <a:round/>
          </a:ln>
        </p:spPr>
        <p:style>
          <a:lnRef idx="0">
            <a:scrgbClr r="0" g="0" b="0"/>
          </a:lnRef>
          <a:fillRef idx="0">
            <a:scrgbClr r="0" g="0" b="0"/>
          </a:fillRef>
          <a:effectRef idx="0">
            <a:scrgbClr r="0" g="0" b="0"/>
          </a:effectRef>
          <a:fontRef idx="minor"/>
        </p:style>
      </p:sp>
      <p:sp>
        <p:nvSpPr>
          <p:cNvPr id="98" name="Line 16"/>
          <p:cNvSpPr/>
          <p:nvPr/>
        </p:nvSpPr>
        <p:spPr>
          <a:xfrm flipH="1">
            <a:off x="5206680" y="1726920"/>
            <a:ext cx="3600" cy="1291320"/>
          </a:xfrm>
          <a:prstGeom prst="line">
            <a:avLst/>
          </a:prstGeom>
          <a:ln w="9360">
            <a:solidFill>
              <a:srgbClr val="4A7EBB"/>
            </a:solidFill>
            <a:round/>
          </a:ln>
        </p:spPr>
        <p:style>
          <a:lnRef idx="0">
            <a:scrgbClr r="0" g="0" b="0"/>
          </a:lnRef>
          <a:fillRef idx="0">
            <a:scrgbClr r="0" g="0" b="0"/>
          </a:fillRef>
          <a:effectRef idx="0">
            <a:scrgbClr r="0" g="0" b="0"/>
          </a:effectRef>
          <a:fontRef idx="minor"/>
        </p:style>
      </p:sp>
      <p:sp>
        <p:nvSpPr>
          <p:cNvPr id="99" name="Line 17"/>
          <p:cNvSpPr/>
          <p:nvPr/>
        </p:nvSpPr>
        <p:spPr>
          <a:xfrm>
            <a:off x="8780760" y="1600200"/>
            <a:ext cx="360" cy="1413720"/>
          </a:xfrm>
          <a:prstGeom prst="line">
            <a:avLst/>
          </a:prstGeom>
          <a:ln w="9360">
            <a:solidFill>
              <a:srgbClr val="4A7EBB"/>
            </a:solidFill>
            <a:round/>
          </a:ln>
        </p:spPr>
        <p:style>
          <a:lnRef idx="0">
            <a:scrgbClr r="0" g="0" b="0"/>
          </a:lnRef>
          <a:fillRef idx="0">
            <a:scrgbClr r="0" g="0" b="0"/>
          </a:fillRef>
          <a:effectRef idx="0">
            <a:scrgbClr r="0" g="0" b="0"/>
          </a:effectRef>
          <a:fontRef idx="minor"/>
        </p:style>
      </p:sp>
      <p:sp>
        <p:nvSpPr>
          <p:cNvPr id="100" name="CustomShape 18"/>
          <p:cNvSpPr/>
          <p:nvPr/>
        </p:nvSpPr>
        <p:spPr>
          <a:xfrm>
            <a:off x="5051160" y="2817720"/>
            <a:ext cx="3736440" cy="360"/>
          </a:xfrm>
          <a:custGeom>
            <a:avLst/>
            <a:gdLst/>
            <a:ahLst/>
            <a:cxnLst/>
            <a:rect l="l" t="t" r="r" b="b"/>
            <a:pathLst>
              <a:path w="21600" h="21600">
                <a:moveTo>
                  <a:pt x="0" y="0"/>
                </a:moveTo>
                <a:lnTo>
                  <a:pt x="21600" y="21600"/>
                </a:lnTo>
              </a:path>
            </a:pathLst>
          </a:custGeom>
          <a:noFill/>
          <a:ln w="25560">
            <a:solidFill>
              <a:srgbClr val="4A7EBB"/>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101" name="CustomShape 19"/>
          <p:cNvSpPr/>
          <p:nvPr/>
        </p:nvSpPr>
        <p:spPr>
          <a:xfrm>
            <a:off x="6781680" y="2743200"/>
            <a:ext cx="60876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i="1" strike="noStrike" spc="-1">
                <a:solidFill>
                  <a:srgbClr val="000000"/>
                </a:solidFill>
                <a:uFill>
                  <a:solidFill>
                    <a:srgbClr val="FFFFFF"/>
                  </a:solidFill>
                </a:uFill>
                <a:latin typeface="Times New Roman"/>
                <a:ea typeface="DejaVu Sans"/>
              </a:rPr>
              <a:t>L</a:t>
            </a:r>
            <a:endParaRPr lang="en-US" sz="1800" b="0" strike="noStrike" spc="-1">
              <a:solidFill>
                <a:srgbClr val="000000"/>
              </a:solidFill>
              <a:uFill>
                <a:solidFill>
                  <a:srgbClr val="FFFFFF"/>
                </a:solidFill>
              </a:uFill>
              <a:latin typeface="Arial"/>
            </a:endParaRPr>
          </a:p>
        </p:txBody>
      </p:sp>
      <p:sp>
        <p:nvSpPr>
          <p:cNvPr id="102" name="CustomShape 20"/>
          <p:cNvSpPr/>
          <p:nvPr/>
        </p:nvSpPr>
        <p:spPr>
          <a:xfrm>
            <a:off x="4876920" y="990720"/>
            <a:ext cx="60876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200" b="0" i="1" strike="noStrike" spc="-1">
                <a:solidFill>
                  <a:srgbClr val="000000"/>
                </a:solidFill>
                <a:uFill>
                  <a:solidFill>
                    <a:srgbClr val="FFFFFF"/>
                  </a:solidFill>
                </a:uFill>
                <a:latin typeface="Times New Roman"/>
                <a:ea typeface="DejaVu Sans"/>
              </a:rPr>
              <a:t>0</a:t>
            </a:r>
            <a:endParaRPr lang="en-US" sz="1800" b="0" strike="noStrike" spc="-1">
              <a:solidFill>
                <a:srgbClr val="000000"/>
              </a:solidFill>
              <a:uFill>
                <a:solidFill>
                  <a:srgbClr val="FFFFFF"/>
                </a:solidFill>
              </a:uFill>
              <a:latin typeface="Arial"/>
            </a:endParaRPr>
          </a:p>
        </p:txBody>
      </p:sp>
      <p:sp>
        <p:nvSpPr>
          <p:cNvPr id="103" name="CustomShape 21"/>
          <p:cNvSpPr/>
          <p:nvPr/>
        </p:nvSpPr>
        <p:spPr>
          <a:xfrm>
            <a:off x="5435640" y="990720"/>
            <a:ext cx="60876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200" b="0" i="1" strike="noStrike" spc="-1">
                <a:solidFill>
                  <a:srgbClr val="000000"/>
                </a:solidFill>
                <a:uFill>
                  <a:solidFill>
                    <a:srgbClr val="FFFFFF"/>
                  </a:solidFill>
                </a:uFill>
                <a:latin typeface="Times New Roman"/>
                <a:ea typeface="DejaVu Sans"/>
              </a:rPr>
              <a:t>1</a:t>
            </a:r>
            <a:endParaRPr lang="en-US" sz="1800" b="0" strike="noStrike" spc="-1">
              <a:solidFill>
                <a:srgbClr val="000000"/>
              </a:solidFill>
              <a:uFill>
                <a:solidFill>
                  <a:srgbClr val="FFFFFF"/>
                </a:solidFill>
              </a:uFill>
              <a:latin typeface="Arial"/>
            </a:endParaRPr>
          </a:p>
        </p:txBody>
      </p:sp>
      <p:sp>
        <p:nvSpPr>
          <p:cNvPr id="104" name="CustomShape 22"/>
          <p:cNvSpPr/>
          <p:nvPr/>
        </p:nvSpPr>
        <p:spPr>
          <a:xfrm>
            <a:off x="6426360" y="990720"/>
            <a:ext cx="60876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200" b="0" i="1" strike="noStrike" spc="-1">
                <a:solidFill>
                  <a:srgbClr val="000000"/>
                </a:solidFill>
                <a:uFill>
                  <a:solidFill>
                    <a:srgbClr val="FFFFFF"/>
                  </a:solidFill>
                </a:uFill>
                <a:latin typeface="Times New Roman"/>
                <a:ea typeface="DejaVu Sans"/>
              </a:rPr>
              <a:t>i-1</a:t>
            </a:r>
            <a:endParaRPr lang="en-US" sz="1800" b="0" strike="noStrike" spc="-1">
              <a:solidFill>
                <a:srgbClr val="000000"/>
              </a:solidFill>
              <a:uFill>
                <a:solidFill>
                  <a:srgbClr val="FFFFFF"/>
                </a:solidFill>
              </a:uFill>
              <a:latin typeface="Arial"/>
            </a:endParaRPr>
          </a:p>
        </p:txBody>
      </p:sp>
      <p:sp>
        <p:nvSpPr>
          <p:cNvPr id="105" name="CustomShape 23"/>
          <p:cNvSpPr/>
          <p:nvPr/>
        </p:nvSpPr>
        <p:spPr>
          <a:xfrm>
            <a:off x="6959520" y="990720"/>
            <a:ext cx="60876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200" b="0" i="1" strike="noStrike" spc="-1">
                <a:solidFill>
                  <a:srgbClr val="000000"/>
                </a:solidFill>
                <a:uFill>
                  <a:solidFill>
                    <a:srgbClr val="FFFFFF"/>
                  </a:solidFill>
                </a:uFill>
                <a:latin typeface="Times New Roman"/>
                <a:ea typeface="DejaVu Sans"/>
              </a:rPr>
              <a:t>i</a:t>
            </a:r>
            <a:endParaRPr lang="en-US" sz="1800" b="0" strike="noStrike" spc="-1">
              <a:solidFill>
                <a:srgbClr val="000000"/>
              </a:solidFill>
              <a:uFill>
                <a:solidFill>
                  <a:srgbClr val="FFFFFF"/>
                </a:solidFill>
              </a:uFill>
              <a:latin typeface="Arial"/>
            </a:endParaRPr>
          </a:p>
        </p:txBody>
      </p:sp>
      <p:sp>
        <p:nvSpPr>
          <p:cNvPr id="106" name="CustomShape 24"/>
          <p:cNvSpPr/>
          <p:nvPr/>
        </p:nvSpPr>
        <p:spPr>
          <a:xfrm>
            <a:off x="7411320" y="990720"/>
            <a:ext cx="73800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200" b="0" i="1" strike="noStrike" spc="-1">
                <a:solidFill>
                  <a:srgbClr val="000000"/>
                </a:solidFill>
                <a:uFill>
                  <a:solidFill>
                    <a:srgbClr val="FFFFFF"/>
                  </a:solidFill>
                </a:uFill>
                <a:latin typeface="Times New Roman"/>
                <a:ea typeface="DejaVu Sans"/>
              </a:rPr>
              <a:t>i+1</a:t>
            </a:r>
            <a:endParaRPr lang="en-US" sz="1800" b="0" strike="noStrike" spc="-1">
              <a:solidFill>
                <a:srgbClr val="000000"/>
              </a:solidFill>
              <a:uFill>
                <a:solidFill>
                  <a:srgbClr val="FFFFFF"/>
                </a:solidFill>
              </a:uFill>
              <a:latin typeface="Arial"/>
            </a:endParaRPr>
          </a:p>
        </p:txBody>
      </p:sp>
      <p:sp>
        <p:nvSpPr>
          <p:cNvPr id="107" name="CustomShape 25"/>
          <p:cNvSpPr/>
          <p:nvPr/>
        </p:nvSpPr>
        <p:spPr>
          <a:xfrm>
            <a:off x="8301240" y="990720"/>
            <a:ext cx="71496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200" b="0" i="1" strike="noStrike" spc="-1">
                <a:solidFill>
                  <a:srgbClr val="000000"/>
                </a:solidFill>
                <a:uFill>
                  <a:solidFill>
                    <a:srgbClr val="FFFFFF"/>
                  </a:solidFill>
                </a:uFill>
                <a:latin typeface="Times New Roman"/>
                <a:ea typeface="DejaVu Sans"/>
              </a:rPr>
              <a:t>M-1</a:t>
            </a:r>
            <a:endParaRPr lang="en-US" sz="1800" b="0" strike="noStrike" spc="-1">
              <a:solidFill>
                <a:srgbClr val="000000"/>
              </a:solidFill>
              <a:uFill>
                <a:solidFill>
                  <a:srgbClr val="FFFFFF"/>
                </a:solidFill>
              </a:uFill>
              <a:latin typeface="Arial"/>
            </a:endParaRPr>
          </a:p>
        </p:txBody>
      </p:sp>
      <p:sp>
        <p:nvSpPr>
          <p:cNvPr id="108" name="CustomShape 26"/>
          <p:cNvSpPr/>
          <p:nvPr/>
        </p:nvSpPr>
        <p:spPr>
          <a:xfrm>
            <a:off x="6513840" y="4667040"/>
            <a:ext cx="360360" cy="255240"/>
          </a:xfrm>
          <a:prstGeom prst="rect">
            <a:avLst/>
          </a:prstGeom>
          <a:noFill/>
          <a:ln w="31680">
            <a:solidFill>
              <a:srgbClr val="C00000"/>
            </a:solidFill>
            <a:round/>
          </a:ln>
        </p:spPr>
        <p:style>
          <a:lnRef idx="0">
            <a:scrgbClr r="0" g="0" b="0"/>
          </a:lnRef>
          <a:fillRef idx="0">
            <a:scrgbClr r="0" g="0" b="0"/>
          </a:fillRef>
          <a:effectRef idx="0">
            <a:scrgbClr r="0" g="0" b="0"/>
          </a:effectRef>
          <a:fontRef idx="minor"/>
        </p:style>
      </p:sp>
      <p:sp>
        <p:nvSpPr>
          <p:cNvPr id="109" name="CustomShape 27"/>
          <p:cNvSpPr/>
          <p:nvPr/>
        </p:nvSpPr>
        <p:spPr>
          <a:xfrm>
            <a:off x="7189560" y="4667040"/>
            <a:ext cx="550080" cy="233280"/>
          </a:xfrm>
          <a:prstGeom prst="rect">
            <a:avLst/>
          </a:prstGeom>
          <a:noFill/>
          <a:ln w="31680">
            <a:solidFill>
              <a:srgbClr val="7030A0"/>
            </a:solidFill>
            <a:round/>
          </a:ln>
        </p:spPr>
        <p:style>
          <a:lnRef idx="0">
            <a:scrgbClr r="0" g="0" b="0"/>
          </a:lnRef>
          <a:fillRef idx="0">
            <a:scrgbClr r="0" g="0" b="0"/>
          </a:fillRef>
          <a:effectRef idx="0">
            <a:scrgbClr r="0" g="0" b="0"/>
          </a:effectRef>
          <a:fontRef idx="minor"/>
        </p:style>
      </p:sp>
      <p:sp>
        <p:nvSpPr>
          <p:cNvPr id="110" name="CustomShape 28"/>
          <p:cNvSpPr/>
          <p:nvPr/>
        </p:nvSpPr>
        <p:spPr>
          <a:xfrm>
            <a:off x="5312880" y="4667040"/>
            <a:ext cx="550080" cy="233280"/>
          </a:xfrm>
          <a:prstGeom prst="rect">
            <a:avLst/>
          </a:prstGeom>
          <a:noFill/>
          <a:ln w="31680">
            <a:solidFill>
              <a:srgbClr val="00B050"/>
            </a:solidFill>
            <a:round/>
          </a:ln>
        </p:spPr>
        <p:style>
          <a:lnRef idx="0">
            <a:scrgbClr r="0" g="0" b="0"/>
          </a:lnRef>
          <a:fillRef idx="0">
            <a:scrgbClr r="0" g="0" b="0"/>
          </a:fillRef>
          <a:effectRef idx="0">
            <a:scrgbClr r="0" g="0" b="0"/>
          </a:effectRef>
          <a:fontRef idx="minor"/>
        </p:style>
      </p:sp>
      <p:sp>
        <p:nvSpPr>
          <p:cNvPr id="111" name="CustomShape 29"/>
          <p:cNvSpPr/>
          <p:nvPr/>
        </p:nvSpPr>
        <p:spPr>
          <a:xfrm>
            <a:off x="4411800" y="4667040"/>
            <a:ext cx="360360" cy="255240"/>
          </a:xfrm>
          <a:prstGeom prst="rect">
            <a:avLst/>
          </a:prstGeom>
          <a:noFill/>
          <a:ln w="31680">
            <a:solidFill>
              <a:srgbClr val="C00000"/>
            </a:solidFill>
            <a:round/>
          </a:ln>
        </p:spPr>
        <p:style>
          <a:lnRef idx="0">
            <a:scrgbClr r="0" g="0" b="0"/>
          </a:lnRef>
          <a:fillRef idx="0">
            <a:scrgbClr r="0" g="0" b="0"/>
          </a:fillRef>
          <a:effectRef idx="0">
            <a:scrgbClr r="0" g="0" b="0"/>
          </a:effectRef>
          <a:fontRef idx="minor"/>
        </p:style>
      </p:sp>
      <p:pic>
        <p:nvPicPr>
          <p:cNvPr id="112" name="Picture 117"/>
          <p:cNvPicPr/>
          <p:nvPr/>
        </p:nvPicPr>
        <p:blipFill>
          <a:blip r:embed="rId2"/>
          <a:stretch/>
        </p:blipFill>
        <p:spPr>
          <a:xfrm>
            <a:off x="3886200" y="4343400"/>
            <a:ext cx="5105160" cy="1041120"/>
          </a:xfrm>
          <a:prstGeom prst="rect">
            <a:avLst/>
          </a:prstGeom>
          <a:ln>
            <a:solidFill>
              <a:srgbClr val="3465A4"/>
            </a:solidFill>
          </a:ln>
        </p:spPr>
      </p:pic>
      <p:pic>
        <p:nvPicPr>
          <p:cNvPr id="113" name="Picture 118"/>
          <p:cNvPicPr/>
          <p:nvPr/>
        </p:nvPicPr>
        <p:blipFill>
          <a:blip r:embed="rId3"/>
          <a:stretch/>
        </p:blipFill>
        <p:spPr>
          <a:xfrm>
            <a:off x="4051440" y="5423040"/>
            <a:ext cx="4711320" cy="1041120"/>
          </a:xfrm>
          <a:prstGeom prst="rect">
            <a:avLst/>
          </a:prstGeom>
          <a:ln>
            <a:solidFill>
              <a:srgbClr val="3465A4"/>
            </a:solidFill>
          </a:ln>
        </p:spPr>
      </p:pic>
      <p:pic>
        <p:nvPicPr>
          <p:cNvPr id="114" name="Picture 119"/>
          <p:cNvPicPr/>
          <p:nvPr/>
        </p:nvPicPr>
        <p:blipFill>
          <a:blip r:embed="rId4"/>
          <a:stretch/>
        </p:blipFill>
        <p:spPr>
          <a:xfrm>
            <a:off x="609480" y="4876920"/>
            <a:ext cx="3250800" cy="1066320"/>
          </a:xfrm>
          <a:prstGeom prst="rect">
            <a:avLst/>
          </a:prstGeom>
          <a:ln>
            <a:solidFill>
              <a:srgbClr val="3465A4"/>
            </a:solid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457200" y="274680"/>
            <a:ext cx="8228880" cy="86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0" strike="noStrike" spc="-1">
                <a:solidFill>
                  <a:srgbClr val="000000"/>
                </a:solidFill>
                <a:uFill>
                  <a:solidFill>
                    <a:srgbClr val="FFFFFF"/>
                  </a:solidFill>
                </a:uFill>
                <a:latin typeface="Times New Roman"/>
                <a:ea typeface="DejaVu Sans"/>
              </a:rPr>
              <a:t>Giải thuật</a:t>
            </a:r>
            <a:endParaRPr lang="en-US" sz="1800" b="0" strike="noStrike" spc="-1">
              <a:solidFill>
                <a:srgbClr val="000000"/>
              </a:solidFill>
              <a:uFill>
                <a:solidFill>
                  <a:srgbClr val="FFFFFF"/>
                </a:solidFill>
              </a:uFill>
              <a:latin typeface="Arial"/>
            </a:endParaRPr>
          </a:p>
        </p:txBody>
      </p:sp>
      <p:sp>
        <p:nvSpPr>
          <p:cNvPr id="11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ea typeface="DejaVu Sans"/>
              </a:rPr>
              <a:t>Khởi tạo dữ liệu ban đầu:</a:t>
            </a:r>
            <a:endParaRPr lang="en-US" sz="1800" b="0" strike="noStrike" spc="-1">
              <a:solidFill>
                <a:srgbClr val="000000"/>
              </a:solidFill>
              <a:uFill>
                <a:solidFill>
                  <a:srgbClr val="FFFFFF"/>
                </a:solidFill>
              </a:uFill>
              <a:latin typeface="Arial"/>
            </a:endParaRPr>
          </a:p>
          <a:p>
            <a:pPr marL="457200" lvl="1" indent="-21600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ea typeface="DejaVu Sans"/>
              </a:rPr>
              <a:t>Giả sử nhiệt độ của TKL bằng nhiệt độ phòng 25</a:t>
            </a:r>
            <a:r>
              <a:rPr lang="en-US" sz="2400" b="0" strike="noStrike" spc="-1" baseline="30000">
                <a:solidFill>
                  <a:srgbClr val="000000"/>
                </a:solidFill>
                <a:uFill>
                  <a:solidFill>
                    <a:srgbClr val="FFFFFF"/>
                  </a:solidFill>
                </a:uFill>
                <a:latin typeface="Times New Roman"/>
                <a:ea typeface="DejaVu Sans"/>
              </a:rPr>
              <a:t>oC</a:t>
            </a:r>
            <a:endParaRPr lang="en-US" sz="1800" b="0" strike="noStrike" spc="-1">
              <a:solidFill>
                <a:srgbClr val="000000"/>
              </a:solidFill>
              <a:uFill>
                <a:solidFill>
                  <a:srgbClr val="FFFFFF"/>
                </a:solidFill>
              </a:uFill>
              <a:latin typeface="Arial"/>
            </a:endParaRPr>
          </a:p>
          <a:p>
            <a:pPr>
              <a:lnSpc>
                <a:spcPct val="100000"/>
              </a:lnSpc>
            </a:pPr>
            <a:r>
              <a:rPr lang="en-US" sz="2400" b="0" strike="noStrike" spc="-1" baseline="30000">
                <a:solidFill>
                  <a:srgbClr val="000000"/>
                </a:solidFill>
                <a:uFill>
                  <a:solidFill>
                    <a:srgbClr val="FFFFFF"/>
                  </a:solidFill>
                </a:uFill>
                <a:latin typeface="Times New Roman"/>
                <a:ea typeface="DejaVu Sans"/>
              </a:rPr>
              <a:t>	T(i) = 25oC, 0 &lt; i &lt; M-1</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800" b="0" strike="noStrike" spc="-1" baseline="30000">
                <a:solidFill>
                  <a:srgbClr val="000000"/>
                </a:solidFill>
                <a:uFill>
                  <a:solidFill>
                    <a:srgbClr val="FFFFFF"/>
                  </a:solidFill>
                </a:uFill>
                <a:latin typeface="Times New Roman"/>
                <a:ea typeface="DejaVu Sans"/>
              </a:rPr>
              <a:t>Tại bước thứ </a:t>
            </a:r>
            <a:r>
              <a:rPr lang="en-US" sz="2800" b="0" i="1" strike="noStrike" spc="-1" baseline="30000">
                <a:solidFill>
                  <a:srgbClr val="000000"/>
                </a:solidFill>
                <a:uFill>
                  <a:solidFill>
                    <a:srgbClr val="FFFFFF"/>
                  </a:solidFill>
                </a:uFill>
                <a:latin typeface="Times New Roman"/>
                <a:ea typeface="DejaVu Sans"/>
              </a:rPr>
              <a:t>t+1</a:t>
            </a:r>
            <a:endParaRPr lang="en-US" sz="1800" b="0" strike="noStrike" spc="-1">
              <a:solidFill>
                <a:srgbClr val="000000"/>
              </a:solidFill>
              <a:uFill>
                <a:solidFill>
                  <a:srgbClr val="FFFFFF"/>
                </a:solidFill>
              </a:uFill>
              <a:latin typeface="Arial"/>
            </a:endParaRPr>
          </a:p>
          <a:p>
            <a:pPr marL="457200" lvl="1" indent="-216000">
              <a:lnSpc>
                <a:spcPct val="100000"/>
              </a:lnSpc>
              <a:buClr>
                <a:srgbClr val="000000"/>
              </a:buClr>
              <a:buFont typeface="Arial"/>
              <a:buChar char="–"/>
            </a:pPr>
            <a:r>
              <a:rPr lang="en-US" sz="2400" b="0" strike="noStrike" spc="-1" baseline="30000">
                <a:solidFill>
                  <a:srgbClr val="000000"/>
                </a:solidFill>
                <a:uFill>
                  <a:solidFill>
                    <a:srgbClr val="FFFFFF"/>
                  </a:solidFill>
                </a:uFill>
                <a:latin typeface="Times New Roman"/>
                <a:ea typeface="DejaVu Sans"/>
              </a:rPr>
              <a:t>Tính đạo hàm bậc hai của T theo x tại thời điểm </a:t>
            </a:r>
            <a:r>
              <a:rPr lang="en-US" sz="2400" b="0" i="1" strike="noStrike" spc="-1" baseline="30000">
                <a:solidFill>
                  <a:srgbClr val="000000"/>
                </a:solidFill>
                <a:uFill>
                  <a:solidFill>
                    <a:srgbClr val="FFFFFF"/>
                  </a:solidFill>
                </a:uFill>
                <a:latin typeface="Times New Roman"/>
                <a:ea typeface="DejaVu Sans"/>
              </a:rPr>
              <a:t>t</a:t>
            </a:r>
            <a:r>
              <a:rPr lang="en-US" sz="2400" b="0" strike="noStrike" spc="-1" baseline="30000">
                <a:solidFill>
                  <a:srgbClr val="000000"/>
                </a:solidFill>
                <a:uFill>
                  <a:solidFill>
                    <a:srgbClr val="FFFFFF"/>
                  </a:solidFill>
                </a:uFill>
                <a:latin typeface="Times New Roman"/>
                <a:ea typeface="DejaVu Sans"/>
              </a:rPr>
              <a:t> sử dụng công thức (1)</a:t>
            </a:r>
            <a:endParaRPr lang="en-US" sz="1800" b="0" strike="noStrike" spc="-1">
              <a:solidFill>
                <a:srgbClr val="000000"/>
              </a:solidFill>
              <a:uFill>
                <a:solidFill>
                  <a:srgbClr val="FFFFFF"/>
                </a:solidFill>
              </a:uFill>
              <a:latin typeface="Arial"/>
            </a:endParaRPr>
          </a:p>
          <a:p>
            <a:pPr marL="457200" lvl="1" indent="-216000">
              <a:lnSpc>
                <a:spcPct val="100000"/>
              </a:lnSpc>
              <a:buClr>
                <a:srgbClr val="000000"/>
              </a:buClr>
              <a:buFont typeface="Arial"/>
              <a:buChar char="–"/>
            </a:pPr>
            <a:r>
              <a:rPr lang="en-US" sz="2400" b="0" strike="noStrike" spc="-1" baseline="30000">
                <a:solidFill>
                  <a:srgbClr val="000000"/>
                </a:solidFill>
                <a:uFill>
                  <a:solidFill>
                    <a:srgbClr val="FFFFFF"/>
                  </a:solidFill>
                </a:uFill>
                <a:latin typeface="Times New Roman"/>
                <a:ea typeface="DejaVu Sans"/>
              </a:rPr>
              <a:t>Tính giá trị của T tại thời điểm </a:t>
            </a:r>
            <a:r>
              <a:rPr lang="en-US" sz="2400" b="0" i="1" strike="noStrike" spc="-1" baseline="30000">
                <a:solidFill>
                  <a:srgbClr val="000000"/>
                </a:solidFill>
                <a:uFill>
                  <a:solidFill>
                    <a:srgbClr val="FFFFFF"/>
                  </a:solidFill>
                </a:uFill>
                <a:latin typeface="Times New Roman"/>
                <a:ea typeface="DejaVu Sans"/>
              </a:rPr>
              <a:t>t+1</a:t>
            </a:r>
            <a:r>
              <a:rPr lang="en-US" sz="2400" b="0" strike="noStrike" spc="-1" baseline="30000">
                <a:solidFill>
                  <a:srgbClr val="000000"/>
                </a:solidFill>
                <a:uFill>
                  <a:solidFill>
                    <a:srgbClr val="FFFFFF"/>
                  </a:solidFill>
                </a:uFill>
                <a:latin typeface="Times New Roman"/>
                <a:ea typeface="DejaVu Sans"/>
              </a:rPr>
              <a:t> sử dụng công thức (2).</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800" b="0" strike="noStrike" spc="-1" baseline="30000">
                <a:solidFill>
                  <a:srgbClr val="000000"/>
                </a:solidFill>
                <a:uFill>
                  <a:solidFill>
                    <a:srgbClr val="FFFFFF"/>
                  </a:solidFill>
                </a:uFill>
                <a:latin typeface="Times New Roman"/>
                <a:ea typeface="DejaVu Sans"/>
              </a:rPr>
              <a:t>Lưu ý: Điều kiện biên</a:t>
            </a:r>
            <a:endParaRPr lang="en-US" sz="1800" b="0" strike="noStrike" spc="-1">
              <a:solidFill>
                <a:srgbClr val="000000"/>
              </a:solidFill>
              <a:uFill>
                <a:solidFill>
                  <a:srgbClr val="FFFFFF"/>
                </a:solidFill>
              </a:uFill>
              <a:latin typeface="Arial"/>
            </a:endParaRPr>
          </a:p>
          <a:p>
            <a:pPr marL="457200" lvl="1" indent="-216000">
              <a:lnSpc>
                <a:spcPct val="100000"/>
              </a:lnSpc>
              <a:buClr>
                <a:srgbClr val="000000"/>
              </a:buClr>
              <a:buFont typeface="Arial"/>
              <a:buChar char="–"/>
            </a:pPr>
            <a:r>
              <a:rPr lang="en-US" sz="2400" b="0" strike="noStrike" spc="-1" baseline="30000">
                <a:solidFill>
                  <a:srgbClr val="000000"/>
                </a:solidFill>
                <a:uFill>
                  <a:solidFill>
                    <a:srgbClr val="FFFFFF"/>
                  </a:solidFill>
                </a:uFill>
                <a:latin typeface="Times New Roman"/>
                <a:ea typeface="DejaVu Sans"/>
              </a:rPr>
              <a:t>Nhiệt độ tại điểm bên trái của điểm i=0 bằng 100oC</a:t>
            </a:r>
            <a:endParaRPr lang="en-US" sz="1800" b="0" strike="noStrike" spc="-1">
              <a:solidFill>
                <a:srgbClr val="000000"/>
              </a:solidFill>
              <a:uFill>
                <a:solidFill>
                  <a:srgbClr val="FFFFFF"/>
                </a:solidFill>
              </a:uFill>
              <a:latin typeface="Arial"/>
            </a:endParaRPr>
          </a:p>
          <a:p>
            <a:pPr marL="457200" lvl="1" indent="-216000">
              <a:lnSpc>
                <a:spcPct val="100000"/>
              </a:lnSpc>
              <a:buClr>
                <a:srgbClr val="000000"/>
              </a:buClr>
              <a:buFont typeface="Arial"/>
              <a:buChar char="–"/>
            </a:pPr>
            <a:r>
              <a:rPr lang="en-US" sz="2400" b="0" strike="noStrike" spc="-1" baseline="30000">
                <a:solidFill>
                  <a:srgbClr val="000000"/>
                </a:solidFill>
                <a:uFill>
                  <a:solidFill>
                    <a:srgbClr val="FFFFFF"/>
                  </a:solidFill>
                </a:uFill>
                <a:latin typeface="Times New Roman"/>
                <a:ea typeface="DejaVu Sans"/>
              </a:rPr>
              <a:t>Nhiệt độ tại điểm bên phải của điểm i=M-1 bằng 25oC</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57200" y="274680"/>
            <a:ext cx="8228880" cy="86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0" strike="noStrike" spc="-1">
                <a:solidFill>
                  <a:srgbClr val="000000"/>
                </a:solidFill>
                <a:uFill>
                  <a:solidFill>
                    <a:srgbClr val="FFFFFF"/>
                  </a:solidFill>
                </a:uFill>
                <a:latin typeface="Times New Roman"/>
                <a:ea typeface="DejaVu Sans"/>
              </a:rPr>
              <a:t>Sự phụ thuộc dữ liệu</a:t>
            </a:r>
            <a:endParaRPr lang="en-US" sz="1800" b="0" strike="noStrike" spc="-1">
              <a:solidFill>
                <a:srgbClr val="000000"/>
              </a:solidFill>
              <a:uFill>
                <a:solidFill>
                  <a:srgbClr val="FFFFFF"/>
                </a:solidFill>
              </a:uFill>
              <a:latin typeface="Arial"/>
            </a:endParaRPr>
          </a:p>
        </p:txBody>
      </p:sp>
      <p:sp>
        <p:nvSpPr>
          <p:cNvPr id="118" name="CustomShape 2"/>
          <p:cNvSpPr/>
          <p:nvPr/>
        </p:nvSpPr>
        <p:spPr>
          <a:xfrm>
            <a:off x="457200" y="2743200"/>
            <a:ext cx="8228880" cy="33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ea typeface="DejaVu Sans"/>
              </a:rPr>
              <a:t>Trong công thức (1) việc tính toán tại một điểm lưới (i) cần thông tin tại những điểm lưới xung quanh: (i-1), (i+1). Điều này gọi là sự phụ thuộc dữ liệu.</a:t>
            </a:r>
            <a:endParaRPr lang="en-US" sz="1800" b="0" strike="noStrike" spc="-1">
              <a:solidFill>
                <a:srgbClr val="000000"/>
              </a:solidFill>
              <a:uFill>
                <a:solidFill>
                  <a:srgbClr val="FFFFFF"/>
                </a:solidFill>
              </a:uFill>
              <a:latin typeface="Arial"/>
            </a:endParaRPr>
          </a:p>
          <a:p>
            <a:pPr marL="457200" lvl="1" indent="-21600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ea typeface="DejaVu Sans"/>
              </a:rPr>
              <a:t>Đối với chương trình tuần tự: Cần điều kiện biên</a:t>
            </a:r>
            <a:endParaRPr lang="en-US" sz="1800" b="0" strike="noStrike" spc="-1">
              <a:solidFill>
                <a:srgbClr val="000000"/>
              </a:solidFill>
              <a:uFill>
                <a:solidFill>
                  <a:srgbClr val="FFFFFF"/>
                </a:solidFill>
              </a:uFill>
              <a:latin typeface="Arial"/>
            </a:endParaRPr>
          </a:p>
          <a:p>
            <a:pPr marL="457200" lvl="1" indent="-216000">
              <a:lnSpc>
                <a:spcPct val="100000"/>
              </a:lnSpc>
              <a:buClr>
                <a:srgbClr val="000000"/>
              </a:buClr>
              <a:buFont typeface="Arial"/>
              <a:buChar char="–"/>
            </a:pPr>
            <a:r>
              <a:rPr lang="en-US" sz="2400" b="0" strike="noStrike" spc="-1">
                <a:solidFill>
                  <a:srgbClr val="000000"/>
                </a:solidFill>
                <a:uFill>
                  <a:solidFill>
                    <a:srgbClr val="FFFFFF"/>
                  </a:solidFill>
                </a:uFill>
                <a:latin typeface="Times New Roman"/>
                <a:ea typeface="DejaVu Sans"/>
              </a:rPr>
              <a:t>Đối với chương trình song song (sử dụng mô hình bộ nhớ phân tán): Cần trao đổi thông tin (truyền thông) giữa các CPU, cần đồng bộ trong tính toán.</a:t>
            </a:r>
            <a:endParaRPr lang="en-US" sz="1800" b="0" strike="noStrike" spc="-1">
              <a:solidFill>
                <a:srgbClr val="000000"/>
              </a:solidFill>
              <a:uFill>
                <a:solidFill>
                  <a:srgbClr val="FFFFFF"/>
                </a:solidFill>
              </a:uFill>
              <a:latin typeface="Arial"/>
            </a:endParaRPr>
          </a:p>
        </p:txBody>
      </p:sp>
      <p:sp>
        <p:nvSpPr>
          <p:cNvPr id="119" name="CustomShape 3"/>
          <p:cNvSpPr/>
          <p:nvPr/>
        </p:nvSpPr>
        <p:spPr>
          <a:xfrm>
            <a:off x="5339520" y="1673640"/>
            <a:ext cx="367920" cy="279360"/>
          </a:xfrm>
          <a:prstGeom prst="rect">
            <a:avLst/>
          </a:prstGeom>
          <a:noFill/>
          <a:ln w="31680">
            <a:solidFill>
              <a:srgbClr val="C00000"/>
            </a:solidFill>
            <a:round/>
          </a:ln>
        </p:spPr>
        <p:style>
          <a:lnRef idx="0">
            <a:scrgbClr r="0" g="0" b="0"/>
          </a:lnRef>
          <a:fillRef idx="0">
            <a:scrgbClr r="0" g="0" b="0"/>
          </a:fillRef>
          <a:effectRef idx="0">
            <a:scrgbClr r="0" g="0" b="0"/>
          </a:effectRef>
          <a:fontRef idx="minor"/>
        </p:style>
      </p:sp>
      <p:sp>
        <p:nvSpPr>
          <p:cNvPr id="120" name="CustomShape 4"/>
          <p:cNvSpPr/>
          <p:nvPr/>
        </p:nvSpPr>
        <p:spPr>
          <a:xfrm>
            <a:off x="6029640" y="1673640"/>
            <a:ext cx="561600" cy="255240"/>
          </a:xfrm>
          <a:prstGeom prst="rect">
            <a:avLst/>
          </a:prstGeom>
          <a:noFill/>
          <a:ln w="31680">
            <a:solidFill>
              <a:srgbClr val="7030A0"/>
            </a:solidFill>
            <a:round/>
          </a:ln>
        </p:spPr>
        <p:style>
          <a:lnRef idx="0">
            <a:scrgbClr r="0" g="0" b="0"/>
          </a:lnRef>
          <a:fillRef idx="0">
            <a:scrgbClr r="0" g="0" b="0"/>
          </a:fillRef>
          <a:effectRef idx="0">
            <a:scrgbClr r="0" g="0" b="0"/>
          </a:effectRef>
          <a:fontRef idx="minor"/>
        </p:style>
      </p:sp>
      <p:sp>
        <p:nvSpPr>
          <p:cNvPr id="121" name="CustomShape 5"/>
          <p:cNvSpPr/>
          <p:nvPr/>
        </p:nvSpPr>
        <p:spPr>
          <a:xfrm>
            <a:off x="4113000" y="1673640"/>
            <a:ext cx="561600" cy="255240"/>
          </a:xfrm>
          <a:prstGeom prst="rect">
            <a:avLst/>
          </a:prstGeom>
          <a:noFill/>
          <a:ln w="31680">
            <a:solidFill>
              <a:srgbClr val="00B050"/>
            </a:solidFill>
            <a:round/>
          </a:ln>
        </p:spPr>
        <p:style>
          <a:lnRef idx="0">
            <a:scrgbClr r="0" g="0" b="0"/>
          </a:lnRef>
          <a:fillRef idx="0">
            <a:scrgbClr r="0" g="0" b="0"/>
          </a:fillRef>
          <a:effectRef idx="0">
            <a:scrgbClr r="0" g="0" b="0"/>
          </a:effectRef>
          <a:fontRef idx="minor"/>
        </p:style>
      </p:sp>
      <p:sp>
        <p:nvSpPr>
          <p:cNvPr id="122" name="CustomShape 6"/>
          <p:cNvSpPr/>
          <p:nvPr/>
        </p:nvSpPr>
        <p:spPr>
          <a:xfrm>
            <a:off x="3192840" y="1673640"/>
            <a:ext cx="367920" cy="279360"/>
          </a:xfrm>
          <a:prstGeom prst="rect">
            <a:avLst/>
          </a:prstGeom>
          <a:noFill/>
          <a:ln w="31680">
            <a:solidFill>
              <a:srgbClr val="C00000"/>
            </a:solidFill>
            <a:round/>
          </a:ln>
        </p:spPr>
        <p:style>
          <a:lnRef idx="0">
            <a:scrgbClr r="0" g="0" b="0"/>
          </a:lnRef>
          <a:fillRef idx="0">
            <a:scrgbClr r="0" g="0" b="0"/>
          </a:fillRef>
          <a:effectRef idx="0">
            <a:scrgbClr r="0" g="0" b="0"/>
          </a:effectRef>
          <a:fontRef idx="minor"/>
        </p:style>
      </p:sp>
      <p:pic>
        <p:nvPicPr>
          <p:cNvPr id="123" name="Picture 128"/>
          <p:cNvPicPr/>
          <p:nvPr/>
        </p:nvPicPr>
        <p:blipFill>
          <a:blip r:embed="rId2"/>
          <a:stretch/>
        </p:blipFill>
        <p:spPr>
          <a:xfrm>
            <a:off x="2654280" y="1320840"/>
            <a:ext cx="5320800" cy="1142640"/>
          </a:xfrm>
          <a:prstGeom prst="rect">
            <a:avLst/>
          </a:prstGeom>
          <a:ln>
            <a:solidFill>
              <a:srgbClr val="3465A4"/>
            </a:solid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457200" y="7632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0" strike="noStrike" spc="-1">
                <a:solidFill>
                  <a:srgbClr val="000000"/>
                </a:solidFill>
                <a:uFill>
                  <a:solidFill>
                    <a:srgbClr val="FFFFFF"/>
                  </a:solidFill>
                </a:uFill>
                <a:latin typeface="Times New Roman"/>
                <a:ea typeface="DejaVu Sans"/>
              </a:rPr>
              <a:t>Cài đặt</a:t>
            </a:r>
            <a:endParaRPr lang="en-US" sz="1800" b="0" strike="noStrike" spc="-1">
              <a:solidFill>
                <a:srgbClr val="000000"/>
              </a:solidFill>
              <a:uFill>
                <a:solidFill>
                  <a:srgbClr val="FFFFFF"/>
                </a:solidFill>
              </a:uFill>
              <a:latin typeface="Arial"/>
            </a:endParaRPr>
          </a:p>
        </p:txBody>
      </p:sp>
      <p:sp>
        <p:nvSpPr>
          <p:cNvPr id="125" name="CustomShape 2"/>
          <p:cNvSpPr/>
          <p:nvPr/>
        </p:nvSpPr>
        <p:spPr>
          <a:xfrm>
            <a:off x="380880" y="1295280"/>
            <a:ext cx="3123360" cy="380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Font typeface="Arial"/>
              <a:buChar char="•"/>
            </a:pPr>
            <a:r>
              <a:rPr lang="en-US" sz="2800" b="0" strike="noStrike" spc="-1">
                <a:solidFill>
                  <a:srgbClr val="000000"/>
                </a:solidFill>
                <a:uFill>
                  <a:solidFill>
                    <a:srgbClr val="FFFFFF"/>
                  </a:solidFill>
                </a:uFill>
                <a:latin typeface="Times New Roman"/>
                <a:ea typeface="DejaVu Sans"/>
              </a:rPr>
              <a:t>Ký hiệu:</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126" name="Line 3"/>
          <p:cNvSpPr/>
          <p:nvPr/>
        </p:nvSpPr>
        <p:spPr>
          <a:xfrm flipV="1">
            <a:off x="5016960" y="3998520"/>
            <a:ext cx="2694960" cy="66600"/>
          </a:xfrm>
          <a:prstGeom prst="line">
            <a:avLst/>
          </a:prstGeom>
          <a:ln w="25560">
            <a:solidFill>
              <a:srgbClr val="4A7EBB"/>
            </a:solidFill>
            <a:round/>
          </a:ln>
        </p:spPr>
        <p:style>
          <a:lnRef idx="0">
            <a:scrgbClr r="0" g="0" b="0"/>
          </a:lnRef>
          <a:fillRef idx="0">
            <a:scrgbClr r="0" g="0" b="0"/>
          </a:fillRef>
          <a:effectRef idx="0">
            <a:scrgbClr r="0" g="0" b="0"/>
          </a:effectRef>
          <a:fontRef idx="minor"/>
        </p:style>
      </p:sp>
      <p:sp>
        <p:nvSpPr>
          <p:cNvPr id="127" name="CustomShape 4"/>
          <p:cNvSpPr/>
          <p:nvPr/>
        </p:nvSpPr>
        <p:spPr>
          <a:xfrm>
            <a:off x="7263000" y="3904200"/>
            <a:ext cx="223920" cy="242640"/>
          </a:xfrm>
          <a:prstGeom prst="ellipse">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28" name="CustomShape 5"/>
          <p:cNvSpPr/>
          <p:nvPr/>
        </p:nvSpPr>
        <p:spPr>
          <a:xfrm>
            <a:off x="5353920" y="3921480"/>
            <a:ext cx="223920" cy="242640"/>
          </a:xfrm>
          <a:prstGeom prst="ellipse">
            <a:avLst/>
          </a:prstGeom>
          <a:solidFill>
            <a:srgbClr val="00B050"/>
          </a:solidFill>
          <a:ln w="25560">
            <a:solidFill>
              <a:srgbClr val="3A5F8B"/>
            </a:solidFill>
            <a:round/>
          </a:ln>
        </p:spPr>
        <p:style>
          <a:lnRef idx="0">
            <a:scrgbClr r="0" g="0" b="0"/>
          </a:lnRef>
          <a:fillRef idx="0">
            <a:scrgbClr r="0" g="0" b="0"/>
          </a:fillRef>
          <a:effectRef idx="0">
            <a:scrgbClr r="0" g="0" b="0"/>
          </a:effectRef>
          <a:fontRef idx="minor"/>
        </p:style>
      </p:sp>
      <p:sp>
        <p:nvSpPr>
          <p:cNvPr id="129" name="CustomShape 6"/>
          <p:cNvSpPr/>
          <p:nvPr/>
        </p:nvSpPr>
        <p:spPr>
          <a:xfrm>
            <a:off x="6297480" y="3904200"/>
            <a:ext cx="223920" cy="242640"/>
          </a:xfrm>
          <a:prstGeom prst="ellipse">
            <a:avLst/>
          </a:prstGeom>
          <a:solidFill>
            <a:srgbClr val="C00000"/>
          </a:solidFill>
          <a:ln w="25560">
            <a:solidFill>
              <a:srgbClr val="3A5F8B"/>
            </a:solidFill>
            <a:round/>
          </a:ln>
        </p:spPr>
        <p:style>
          <a:lnRef idx="0">
            <a:scrgbClr r="0" g="0" b="0"/>
          </a:lnRef>
          <a:fillRef idx="0">
            <a:scrgbClr r="0" g="0" b="0"/>
          </a:fillRef>
          <a:effectRef idx="0">
            <a:scrgbClr r="0" g="0" b="0"/>
          </a:effectRef>
          <a:fontRef idx="minor"/>
        </p:style>
      </p:sp>
      <p:sp>
        <p:nvSpPr>
          <p:cNvPr id="130" name="CustomShape 7"/>
          <p:cNvSpPr/>
          <p:nvPr/>
        </p:nvSpPr>
        <p:spPr>
          <a:xfrm>
            <a:off x="6027840" y="2895480"/>
            <a:ext cx="67320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0" i="1" strike="noStrike" spc="-1">
                <a:solidFill>
                  <a:srgbClr val="000000"/>
                </a:solidFill>
                <a:uFill>
                  <a:solidFill>
                    <a:srgbClr val="FFFFFF"/>
                  </a:solidFill>
                </a:uFill>
                <a:latin typeface="Times New Roman"/>
                <a:ea typeface="DejaVu Sans"/>
              </a:rPr>
              <a:t>c</a:t>
            </a:r>
            <a:endParaRPr lang="en-US" sz="1800" b="0" strike="noStrike" spc="-1">
              <a:solidFill>
                <a:srgbClr val="000000"/>
              </a:solidFill>
              <a:uFill>
                <a:solidFill>
                  <a:srgbClr val="FFFFFF"/>
                </a:solidFill>
              </a:uFill>
              <a:latin typeface="Arial"/>
            </a:endParaRPr>
          </a:p>
        </p:txBody>
      </p:sp>
      <p:sp>
        <p:nvSpPr>
          <p:cNvPr id="131" name="CustomShape 8"/>
          <p:cNvSpPr/>
          <p:nvPr/>
        </p:nvSpPr>
        <p:spPr>
          <a:xfrm>
            <a:off x="7936920" y="3493440"/>
            <a:ext cx="67320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0" i="1" strike="noStrike" spc="-1">
                <a:solidFill>
                  <a:srgbClr val="000000"/>
                </a:solidFill>
                <a:uFill>
                  <a:solidFill>
                    <a:srgbClr val="FFFFFF"/>
                  </a:solidFill>
                </a:uFill>
                <a:latin typeface="Times New Roman"/>
                <a:ea typeface="DejaVu Sans"/>
              </a:rPr>
              <a:t>r</a:t>
            </a:r>
            <a:endParaRPr lang="en-US" sz="1800" b="0" strike="noStrike" spc="-1">
              <a:solidFill>
                <a:srgbClr val="000000"/>
              </a:solidFill>
              <a:uFill>
                <a:solidFill>
                  <a:srgbClr val="FFFFFF"/>
                </a:solidFill>
              </a:uFill>
              <a:latin typeface="Arial"/>
            </a:endParaRPr>
          </a:p>
        </p:txBody>
      </p:sp>
      <p:sp>
        <p:nvSpPr>
          <p:cNvPr id="132" name="CustomShape 9"/>
          <p:cNvSpPr/>
          <p:nvPr/>
        </p:nvSpPr>
        <p:spPr>
          <a:xfrm>
            <a:off x="4343400" y="3584160"/>
            <a:ext cx="67320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0" i="1" strike="noStrike" spc="-1">
                <a:solidFill>
                  <a:srgbClr val="000000"/>
                </a:solidFill>
                <a:uFill>
                  <a:solidFill>
                    <a:srgbClr val="FFFFFF"/>
                  </a:solidFill>
                </a:uFill>
                <a:latin typeface="Times New Roman"/>
                <a:ea typeface="DejaVu Sans"/>
              </a:rPr>
              <a:t>l</a:t>
            </a:r>
            <a:endParaRPr lang="en-US" sz="1800" b="0" strike="noStrike" spc="-1">
              <a:solidFill>
                <a:srgbClr val="000000"/>
              </a:solidFill>
              <a:uFill>
                <a:solidFill>
                  <a:srgbClr val="FFFFFF"/>
                </a:solidFill>
              </a:uFill>
              <a:latin typeface="Arial"/>
            </a:endParaRPr>
          </a:p>
        </p:txBody>
      </p:sp>
      <p:sp>
        <p:nvSpPr>
          <p:cNvPr id="133" name="CustomShape 10"/>
          <p:cNvSpPr/>
          <p:nvPr/>
        </p:nvSpPr>
        <p:spPr>
          <a:xfrm>
            <a:off x="6574680" y="2152440"/>
            <a:ext cx="326160" cy="260640"/>
          </a:xfrm>
          <a:prstGeom prst="rect">
            <a:avLst/>
          </a:prstGeom>
          <a:noFill/>
          <a:ln w="31680">
            <a:solidFill>
              <a:srgbClr val="C00000"/>
            </a:solidFill>
            <a:round/>
          </a:ln>
        </p:spPr>
        <p:style>
          <a:lnRef idx="0">
            <a:scrgbClr r="0" g="0" b="0"/>
          </a:lnRef>
          <a:fillRef idx="0">
            <a:scrgbClr r="0" g="0" b="0"/>
          </a:fillRef>
          <a:effectRef idx="0">
            <a:scrgbClr r="0" g="0" b="0"/>
          </a:effectRef>
          <a:fontRef idx="minor"/>
        </p:style>
      </p:sp>
      <p:sp>
        <p:nvSpPr>
          <p:cNvPr id="134" name="CustomShape 11"/>
          <p:cNvSpPr/>
          <p:nvPr/>
        </p:nvSpPr>
        <p:spPr>
          <a:xfrm>
            <a:off x="7185960" y="2152440"/>
            <a:ext cx="497880" cy="238320"/>
          </a:xfrm>
          <a:prstGeom prst="rect">
            <a:avLst/>
          </a:prstGeom>
          <a:noFill/>
          <a:ln w="31680">
            <a:solidFill>
              <a:srgbClr val="7030A0"/>
            </a:solidFill>
            <a:round/>
          </a:ln>
        </p:spPr>
        <p:style>
          <a:lnRef idx="0">
            <a:scrgbClr r="0" g="0" b="0"/>
          </a:lnRef>
          <a:fillRef idx="0">
            <a:scrgbClr r="0" g="0" b="0"/>
          </a:fillRef>
          <a:effectRef idx="0">
            <a:scrgbClr r="0" g="0" b="0"/>
          </a:effectRef>
          <a:fontRef idx="minor"/>
        </p:style>
      </p:sp>
      <p:sp>
        <p:nvSpPr>
          <p:cNvPr id="135" name="CustomShape 12"/>
          <p:cNvSpPr/>
          <p:nvPr/>
        </p:nvSpPr>
        <p:spPr>
          <a:xfrm>
            <a:off x="5487120" y="2152440"/>
            <a:ext cx="497880" cy="238320"/>
          </a:xfrm>
          <a:prstGeom prst="rect">
            <a:avLst/>
          </a:prstGeom>
          <a:noFill/>
          <a:ln w="31680">
            <a:solidFill>
              <a:srgbClr val="00B050"/>
            </a:solidFill>
            <a:round/>
          </a:ln>
        </p:spPr>
        <p:style>
          <a:lnRef idx="0">
            <a:scrgbClr r="0" g="0" b="0"/>
          </a:lnRef>
          <a:fillRef idx="0">
            <a:scrgbClr r="0" g="0" b="0"/>
          </a:fillRef>
          <a:effectRef idx="0">
            <a:scrgbClr r="0" g="0" b="0"/>
          </a:effectRef>
          <a:fontRef idx="minor"/>
        </p:style>
      </p:sp>
      <p:sp>
        <p:nvSpPr>
          <p:cNvPr id="136" name="CustomShape 13"/>
          <p:cNvSpPr/>
          <p:nvPr/>
        </p:nvSpPr>
        <p:spPr>
          <a:xfrm>
            <a:off x="4671720" y="2152440"/>
            <a:ext cx="326160" cy="260640"/>
          </a:xfrm>
          <a:prstGeom prst="rect">
            <a:avLst/>
          </a:prstGeom>
          <a:noFill/>
          <a:ln w="31680">
            <a:solidFill>
              <a:srgbClr val="C00000"/>
            </a:solidFill>
            <a:round/>
          </a:ln>
        </p:spPr>
        <p:style>
          <a:lnRef idx="0">
            <a:scrgbClr r="0" g="0" b="0"/>
          </a:lnRef>
          <a:fillRef idx="0">
            <a:scrgbClr r="0" g="0" b="0"/>
          </a:fillRef>
          <a:effectRef idx="0">
            <a:scrgbClr r="0" g="0" b="0"/>
          </a:effectRef>
          <a:fontRef idx="minor"/>
        </p:style>
      </p:sp>
      <p:pic>
        <p:nvPicPr>
          <p:cNvPr id="137" name="Picture 142"/>
          <p:cNvPicPr/>
          <p:nvPr/>
        </p:nvPicPr>
        <p:blipFill>
          <a:blip r:embed="rId2"/>
          <a:stretch/>
        </p:blipFill>
        <p:spPr>
          <a:xfrm>
            <a:off x="952560" y="1879560"/>
            <a:ext cx="2260080" cy="3060360"/>
          </a:xfrm>
          <a:prstGeom prst="rect">
            <a:avLst/>
          </a:prstGeom>
          <a:ln>
            <a:solidFill>
              <a:srgbClr val="3465A4"/>
            </a:solidFill>
          </a:ln>
        </p:spPr>
      </p:pic>
      <p:pic>
        <p:nvPicPr>
          <p:cNvPr id="138" name="Picture 143"/>
          <p:cNvPicPr/>
          <p:nvPr/>
        </p:nvPicPr>
        <p:blipFill>
          <a:blip r:embed="rId3"/>
          <a:stretch/>
        </p:blipFill>
        <p:spPr>
          <a:xfrm>
            <a:off x="4191120" y="1828800"/>
            <a:ext cx="4711320" cy="1066320"/>
          </a:xfrm>
          <a:prstGeom prst="rect">
            <a:avLst/>
          </a:prstGeom>
          <a:ln>
            <a:solidFill>
              <a:srgbClr val="3465A4"/>
            </a:solidFill>
          </a:ln>
        </p:spPr>
      </p:pic>
      <p:pic>
        <p:nvPicPr>
          <p:cNvPr id="139" name="Picture 144"/>
          <p:cNvPicPr/>
          <p:nvPr/>
        </p:nvPicPr>
        <p:blipFill>
          <a:blip r:embed="rId4"/>
          <a:stretch/>
        </p:blipFill>
        <p:spPr>
          <a:xfrm>
            <a:off x="3022560" y="5410080"/>
            <a:ext cx="4038120" cy="1079280"/>
          </a:xfrm>
          <a:prstGeom prst="rect">
            <a:avLst/>
          </a:prstGeom>
          <a:ln>
            <a:solidFill>
              <a:srgbClr val="3465A4"/>
            </a:solid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228600" y="152280"/>
            <a:ext cx="84574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0" strike="noStrike" spc="-1">
                <a:solidFill>
                  <a:srgbClr val="000000"/>
                </a:solidFill>
                <a:uFill>
                  <a:solidFill>
                    <a:srgbClr val="FFFFFF"/>
                  </a:solidFill>
                </a:uFill>
                <a:latin typeface="Times New Roman"/>
                <a:ea typeface="DejaVu Sans"/>
              </a:rPr>
              <a:t>Cài đặt hàm rời rạc theo không gian: DHB2</a:t>
            </a:r>
            <a:endParaRPr lang="en-US" sz="1800" b="0" strike="noStrike" spc="-1">
              <a:solidFill>
                <a:srgbClr val="000000"/>
              </a:solidFill>
              <a:uFill>
                <a:solidFill>
                  <a:srgbClr val="FFFFFF"/>
                </a:solidFill>
              </a:uFill>
              <a:latin typeface="Arial"/>
            </a:endParaRPr>
          </a:p>
        </p:txBody>
      </p:sp>
      <p:sp>
        <p:nvSpPr>
          <p:cNvPr id="141" name="CustomShape 2"/>
          <p:cNvSpPr/>
          <p:nvPr/>
        </p:nvSpPr>
        <p:spPr>
          <a:xfrm>
            <a:off x="433080" y="2819520"/>
            <a:ext cx="5866560" cy="310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1" strike="noStrike" spc="-1">
                <a:solidFill>
                  <a:srgbClr val="000000"/>
                </a:solidFill>
                <a:uFill>
                  <a:solidFill>
                    <a:srgbClr val="FFFFFF"/>
                  </a:solidFill>
                </a:uFill>
                <a:latin typeface="Times New Roman"/>
                <a:ea typeface="DejaVu Sans"/>
              </a:rPr>
              <a:t>void DHB2(float *T, float *dT) </a:t>
            </a:r>
            <a:r>
              <a:rPr lang="en-US" sz="2200" b="0" strike="noStrike" spc="-1">
                <a:solidFill>
                  <a:srgbClr val="000000"/>
                </a:solidFill>
                <a:uFill>
                  <a:solidFill>
                    <a:srgbClr val="FFFFFF"/>
                  </a:solidFill>
                </a:uFill>
                <a:latin typeface="Times New Roman"/>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2200" b="0" strike="noStrike" spc="-1">
                <a:solidFill>
                  <a:srgbClr val="000000"/>
                </a:solidFill>
                <a:uFill>
                  <a:solidFill>
                    <a:srgbClr val="FFFFFF"/>
                  </a:solidFill>
                </a:uFill>
                <a:latin typeface="Times New Roman"/>
                <a:ea typeface="DejaVu Sans"/>
              </a:rPr>
              <a:t>int i;</a:t>
            </a:r>
            <a:endParaRPr lang="en-US" sz="1800" b="0" strike="noStrike" spc="-1">
              <a:solidFill>
                <a:srgbClr val="000000"/>
              </a:solidFill>
              <a:uFill>
                <a:solidFill>
                  <a:srgbClr val="FFFFFF"/>
                </a:solidFill>
              </a:uFill>
              <a:latin typeface="Arial"/>
            </a:endParaRPr>
          </a:p>
          <a:p>
            <a:pPr>
              <a:lnSpc>
                <a:spcPct val="100000"/>
              </a:lnSpc>
            </a:pPr>
            <a:r>
              <a:rPr lang="en-US" sz="2200" b="0" strike="noStrike" spc="-1">
                <a:solidFill>
                  <a:srgbClr val="000000"/>
                </a:solidFill>
                <a:uFill>
                  <a:solidFill>
                    <a:srgbClr val="FFFFFF"/>
                  </a:solidFill>
                </a:uFill>
                <a:latin typeface="Times New Roman"/>
                <a:ea typeface="DejaVu Sans"/>
              </a:rPr>
              <a:t>float c,l,r;</a:t>
            </a:r>
            <a:endParaRPr lang="en-US" sz="1800" b="0" strike="noStrike" spc="-1">
              <a:solidFill>
                <a:srgbClr val="000000"/>
              </a:solidFill>
              <a:uFill>
                <a:solidFill>
                  <a:srgbClr val="FFFFFF"/>
                </a:solidFill>
              </a:uFill>
              <a:latin typeface="Arial"/>
            </a:endParaRPr>
          </a:p>
          <a:p>
            <a:pPr>
              <a:lnSpc>
                <a:spcPct val="100000"/>
              </a:lnSpc>
            </a:pPr>
            <a:r>
              <a:rPr lang="en-US" sz="2200" b="0" strike="noStrike" spc="-1">
                <a:solidFill>
                  <a:srgbClr val="000000"/>
                </a:solidFill>
                <a:uFill>
                  <a:solidFill>
                    <a:srgbClr val="FFFFFF"/>
                  </a:solidFill>
                </a:uFill>
                <a:latin typeface="Times New Roman"/>
                <a:ea typeface="DejaVu Sans"/>
              </a:rPr>
              <a:t>for (  i = 0 ; i &lt; M-1 ; i++ ){</a:t>
            </a:r>
            <a:endParaRPr lang="en-US" sz="1800" b="0" strike="noStrike" spc="-1">
              <a:solidFill>
                <a:srgbClr val="000000"/>
              </a:solidFill>
              <a:uFill>
                <a:solidFill>
                  <a:srgbClr val="FFFFFF"/>
                </a:solidFill>
              </a:uFill>
              <a:latin typeface="Arial"/>
            </a:endParaRPr>
          </a:p>
          <a:p>
            <a:pPr>
              <a:lnSpc>
                <a:spcPct val="100000"/>
              </a:lnSpc>
            </a:pPr>
            <a:r>
              <a:rPr lang="en-US" sz="2200" b="0" strike="noStrike" spc="-1">
                <a:solidFill>
                  <a:srgbClr val="000000"/>
                </a:solidFill>
                <a:uFill>
                  <a:solidFill>
                    <a:srgbClr val="FFFFFF"/>
                  </a:solidFill>
                </a:uFill>
                <a:latin typeface="Times New Roman"/>
                <a:ea typeface="DejaVu Sans"/>
              </a:rPr>
              <a:t>       c = </a:t>
            </a:r>
            <a:r>
              <a:rPr lang="en-US" sz="2200" b="0" strike="noStrike" spc="-1">
                <a:solidFill>
                  <a:srgbClr val="FF0000"/>
                </a:solidFill>
                <a:uFill>
                  <a:solidFill>
                    <a:srgbClr val="FFFFFF"/>
                  </a:solidFill>
                </a:uFill>
                <a:latin typeface="Times New Roman"/>
                <a:ea typeface="DejaVu Sans"/>
              </a:rPr>
              <a:t>*(T+i)</a:t>
            </a:r>
            <a:r>
              <a:rPr lang="en-US" sz="2200" b="0" strike="noStrike" spc="-1">
                <a:solidFill>
                  <a:srgbClr val="000000"/>
                </a:solidFill>
                <a:uFill>
                  <a:solidFill>
                    <a:srgbClr val="FFFFFF"/>
                  </a:solidFill>
                </a:uFill>
                <a:latin typeface="Times New Roman"/>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2200" b="0" strike="noStrike" spc="-1">
                <a:solidFill>
                  <a:srgbClr val="000000"/>
                </a:solidFill>
                <a:uFill>
                  <a:solidFill>
                    <a:srgbClr val="FFFFFF"/>
                  </a:solidFill>
                </a:uFill>
                <a:latin typeface="Times New Roman"/>
                <a:ea typeface="DejaVu Sans"/>
              </a:rPr>
              <a:t>       l = (i==0)       ? </a:t>
            </a:r>
            <a:r>
              <a:rPr lang="en-US" sz="2200" b="0" strike="noStrike" spc="-1">
                <a:solidFill>
                  <a:srgbClr val="FF0000"/>
                </a:solidFill>
                <a:uFill>
                  <a:solidFill>
                    <a:srgbClr val="FFFFFF"/>
                  </a:solidFill>
                </a:uFill>
                <a:latin typeface="Times New Roman"/>
                <a:ea typeface="DejaVu Sans"/>
              </a:rPr>
              <a:t>100 </a:t>
            </a:r>
            <a:r>
              <a:rPr lang="en-US" sz="2200" b="0" strike="noStrike" spc="-1">
                <a:solidFill>
                  <a:srgbClr val="000000"/>
                </a:solidFill>
                <a:uFill>
                  <a:solidFill>
                    <a:srgbClr val="FFFFFF"/>
                  </a:solidFill>
                </a:uFill>
                <a:latin typeface="Times New Roman"/>
                <a:ea typeface="DejaVu Sans"/>
              </a:rPr>
              <a:t>: </a:t>
            </a:r>
            <a:r>
              <a:rPr lang="en-US" sz="2200" b="0" strike="noStrike" spc="-1">
                <a:solidFill>
                  <a:srgbClr val="00B050"/>
                </a:solidFill>
                <a:uFill>
                  <a:solidFill>
                    <a:srgbClr val="FFFFFF"/>
                  </a:solidFill>
                </a:uFill>
                <a:latin typeface="Times New Roman"/>
                <a:ea typeface="DejaVu Sans"/>
              </a:rPr>
              <a:t>*(T+i-1)</a:t>
            </a:r>
            <a:r>
              <a:rPr lang="en-US" sz="2200" b="0" strike="noStrike" spc="-1">
                <a:solidFill>
                  <a:srgbClr val="000000"/>
                </a:solidFill>
                <a:uFill>
                  <a:solidFill>
                    <a:srgbClr val="FFFFFF"/>
                  </a:solidFill>
                </a:uFill>
                <a:latin typeface="Times New Roman"/>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2200" b="0" strike="noStrike" spc="-1">
                <a:solidFill>
                  <a:srgbClr val="000000"/>
                </a:solidFill>
                <a:uFill>
                  <a:solidFill>
                    <a:srgbClr val="FFFFFF"/>
                  </a:solidFill>
                </a:uFill>
                <a:latin typeface="Times New Roman"/>
                <a:ea typeface="DejaVu Sans"/>
              </a:rPr>
              <a:t>       r = (i==M-1)  ? </a:t>
            </a:r>
            <a:r>
              <a:rPr lang="en-US" sz="2200" b="0" strike="noStrike" spc="-1">
                <a:solidFill>
                  <a:srgbClr val="FF0000"/>
                </a:solidFill>
                <a:uFill>
                  <a:solidFill>
                    <a:srgbClr val="FFFFFF"/>
                  </a:solidFill>
                </a:uFill>
                <a:latin typeface="Times New Roman"/>
                <a:ea typeface="DejaVu Sans"/>
              </a:rPr>
              <a:t>  25 </a:t>
            </a:r>
            <a:r>
              <a:rPr lang="en-US" sz="2200" b="0" strike="noStrike" spc="-1">
                <a:solidFill>
                  <a:srgbClr val="000000"/>
                </a:solidFill>
                <a:uFill>
                  <a:solidFill>
                    <a:srgbClr val="FFFFFF"/>
                  </a:solidFill>
                </a:uFill>
                <a:latin typeface="Times New Roman"/>
                <a:ea typeface="DejaVu Sans"/>
              </a:rPr>
              <a:t>: </a:t>
            </a:r>
            <a:r>
              <a:rPr lang="en-US" sz="2200" b="0" strike="noStrike" spc="-1">
                <a:solidFill>
                  <a:srgbClr val="7030A0"/>
                </a:solidFill>
                <a:uFill>
                  <a:solidFill>
                    <a:srgbClr val="FFFFFF"/>
                  </a:solidFill>
                </a:uFill>
                <a:latin typeface="Times New Roman"/>
                <a:ea typeface="DejaVu Sans"/>
              </a:rPr>
              <a:t>*(T+i+1</a:t>
            </a:r>
            <a:r>
              <a:rPr lang="en-US" sz="2200" b="0" strike="noStrike" spc="-1">
                <a:solidFill>
                  <a:srgbClr val="000000"/>
                </a:solidFill>
                <a:uFill>
                  <a:solidFill>
                    <a:srgbClr val="FFFFFF"/>
                  </a:solidFill>
                </a:uFill>
                <a:latin typeface="Times New Roman"/>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2200" b="0" strike="noStrike" spc="-1">
                <a:solidFill>
                  <a:srgbClr val="000000"/>
                </a:solidFill>
                <a:uFill>
                  <a:solidFill>
                    <a:srgbClr val="FFFFFF"/>
                  </a:solidFill>
                </a:uFill>
                <a:latin typeface="Times New Roman"/>
                <a:ea typeface="DejaVu Sans"/>
              </a:rPr>
              <a:t>      *(dT+i) = D*(l-2*c+r)/(dx*dx);   </a:t>
            </a:r>
            <a:endParaRPr lang="en-US" sz="1800" b="0" strike="noStrike" spc="-1">
              <a:solidFill>
                <a:srgbClr val="000000"/>
              </a:solidFill>
              <a:uFill>
                <a:solidFill>
                  <a:srgbClr val="FFFFFF"/>
                </a:solidFill>
              </a:uFill>
              <a:latin typeface="Arial"/>
            </a:endParaRPr>
          </a:p>
          <a:p>
            <a:pPr>
              <a:lnSpc>
                <a:spcPct val="100000"/>
              </a:lnSpc>
            </a:pPr>
            <a:r>
              <a:rPr lang="en-US" sz="2200" b="0" strike="noStrike" spc="-1">
                <a:solidFill>
                  <a:srgbClr val="000000"/>
                </a:solidFill>
                <a:uFill>
                  <a:solidFill>
                    <a:srgbClr val="FFFFFF"/>
                  </a:solidFill>
                </a:uFill>
                <a:latin typeface="Times New Roman"/>
                <a:ea typeface="DejaVu Sans"/>
              </a:rPr>
              <a:t>}</a:t>
            </a:r>
            <a:endParaRPr lang="en-US" sz="1800" b="0" strike="noStrike" spc="-1">
              <a:solidFill>
                <a:srgbClr val="000000"/>
              </a:solidFill>
              <a:uFill>
                <a:solidFill>
                  <a:srgbClr val="FFFFFF"/>
                </a:solidFill>
              </a:uFill>
              <a:latin typeface="Arial"/>
            </a:endParaRPr>
          </a:p>
        </p:txBody>
      </p:sp>
      <p:sp>
        <p:nvSpPr>
          <p:cNvPr id="142" name="CustomShape 3"/>
          <p:cNvSpPr/>
          <p:nvPr/>
        </p:nvSpPr>
        <p:spPr>
          <a:xfrm>
            <a:off x="2698920" y="1695240"/>
            <a:ext cx="317880" cy="287640"/>
          </a:xfrm>
          <a:prstGeom prst="rect">
            <a:avLst/>
          </a:prstGeom>
          <a:noFill/>
          <a:ln w="31680">
            <a:solidFill>
              <a:srgbClr val="C00000"/>
            </a:solidFill>
            <a:round/>
          </a:ln>
        </p:spPr>
        <p:style>
          <a:lnRef idx="0">
            <a:scrgbClr r="0" g="0" b="0"/>
          </a:lnRef>
          <a:fillRef idx="0">
            <a:scrgbClr r="0" g="0" b="0"/>
          </a:fillRef>
          <a:effectRef idx="0">
            <a:scrgbClr r="0" g="0" b="0"/>
          </a:effectRef>
          <a:fontRef idx="minor"/>
        </p:style>
      </p:sp>
      <p:sp>
        <p:nvSpPr>
          <p:cNvPr id="143" name="CustomShape 4"/>
          <p:cNvSpPr/>
          <p:nvPr/>
        </p:nvSpPr>
        <p:spPr>
          <a:xfrm>
            <a:off x="3295080" y="1695240"/>
            <a:ext cx="485280" cy="262800"/>
          </a:xfrm>
          <a:prstGeom prst="rect">
            <a:avLst/>
          </a:prstGeom>
          <a:noFill/>
          <a:ln w="31680">
            <a:solidFill>
              <a:srgbClr val="7030A0"/>
            </a:solidFill>
            <a:round/>
          </a:ln>
        </p:spPr>
        <p:style>
          <a:lnRef idx="0">
            <a:scrgbClr r="0" g="0" b="0"/>
          </a:lnRef>
          <a:fillRef idx="0">
            <a:scrgbClr r="0" g="0" b="0"/>
          </a:fillRef>
          <a:effectRef idx="0">
            <a:scrgbClr r="0" g="0" b="0"/>
          </a:effectRef>
          <a:fontRef idx="minor"/>
        </p:style>
      </p:sp>
      <p:sp>
        <p:nvSpPr>
          <p:cNvPr id="144" name="CustomShape 5"/>
          <p:cNvSpPr/>
          <p:nvPr/>
        </p:nvSpPr>
        <p:spPr>
          <a:xfrm>
            <a:off x="1639440" y="1695240"/>
            <a:ext cx="485280" cy="262800"/>
          </a:xfrm>
          <a:prstGeom prst="rect">
            <a:avLst/>
          </a:prstGeom>
          <a:noFill/>
          <a:ln w="31680">
            <a:solidFill>
              <a:srgbClr val="00B050"/>
            </a:solidFill>
            <a:round/>
          </a:ln>
        </p:spPr>
        <p:style>
          <a:lnRef idx="0">
            <a:scrgbClr r="0" g="0" b="0"/>
          </a:lnRef>
          <a:fillRef idx="0">
            <a:scrgbClr r="0" g="0" b="0"/>
          </a:fillRef>
          <a:effectRef idx="0">
            <a:scrgbClr r="0" g="0" b="0"/>
          </a:effectRef>
          <a:fontRef idx="minor"/>
        </p:style>
      </p:sp>
      <p:sp>
        <p:nvSpPr>
          <p:cNvPr id="145" name="CustomShape 6"/>
          <p:cNvSpPr/>
          <p:nvPr/>
        </p:nvSpPr>
        <p:spPr>
          <a:xfrm>
            <a:off x="844560" y="1695240"/>
            <a:ext cx="317880" cy="287640"/>
          </a:xfrm>
          <a:prstGeom prst="rect">
            <a:avLst/>
          </a:prstGeom>
          <a:noFill/>
          <a:ln w="31680">
            <a:solidFill>
              <a:srgbClr val="C00000"/>
            </a:solidFill>
            <a:round/>
          </a:ln>
        </p:spPr>
        <p:style>
          <a:lnRef idx="0">
            <a:scrgbClr r="0" g="0" b="0"/>
          </a:lnRef>
          <a:fillRef idx="0">
            <a:scrgbClr r="0" g="0" b="0"/>
          </a:fillRef>
          <a:effectRef idx="0">
            <a:scrgbClr r="0" g="0" b="0"/>
          </a:effectRef>
          <a:fontRef idx="minor"/>
        </p:style>
      </p:sp>
      <p:sp>
        <p:nvSpPr>
          <p:cNvPr id="146" name="CustomShape 7"/>
          <p:cNvSpPr/>
          <p:nvPr/>
        </p:nvSpPr>
        <p:spPr>
          <a:xfrm>
            <a:off x="4800600" y="5105520"/>
            <a:ext cx="100620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200" b="0" i="1" strike="noStrike" spc="-1">
                <a:solidFill>
                  <a:srgbClr val="000000"/>
                </a:solidFill>
                <a:uFill>
                  <a:solidFill>
                    <a:srgbClr val="FFFFFF"/>
                  </a:solidFill>
                </a:uFill>
                <a:latin typeface="Times New Roman"/>
                <a:ea typeface="DejaVu Sans"/>
              </a:rPr>
              <a:t>100</a:t>
            </a:r>
            <a:r>
              <a:rPr lang="en-US" sz="2200" b="0" i="1" strike="noStrike" spc="-1" baseline="30000">
                <a:solidFill>
                  <a:srgbClr val="000000"/>
                </a:solidFill>
                <a:uFill>
                  <a:solidFill>
                    <a:srgbClr val="FFFFFF"/>
                  </a:solidFill>
                </a:uFill>
                <a:latin typeface="Times New Roman"/>
                <a:ea typeface="DejaVu Sans"/>
              </a:rPr>
              <a:t>oC</a:t>
            </a:r>
            <a:endParaRPr lang="en-US" sz="1800" b="0" strike="noStrike" spc="-1">
              <a:solidFill>
                <a:srgbClr val="000000"/>
              </a:solidFill>
              <a:uFill>
                <a:solidFill>
                  <a:srgbClr val="FFFFFF"/>
                </a:solidFill>
              </a:uFill>
              <a:latin typeface="Arial"/>
            </a:endParaRPr>
          </a:p>
        </p:txBody>
      </p:sp>
      <p:sp>
        <p:nvSpPr>
          <p:cNvPr id="147" name="Line 8"/>
          <p:cNvSpPr/>
          <p:nvPr/>
        </p:nvSpPr>
        <p:spPr>
          <a:xfrm>
            <a:off x="5645520" y="5969520"/>
            <a:ext cx="2507400" cy="16920"/>
          </a:xfrm>
          <a:prstGeom prst="line">
            <a:avLst/>
          </a:prstGeom>
          <a:ln w="25560">
            <a:solidFill>
              <a:srgbClr val="4A7EBB"/>
            </a:solidFill>
            <a:round/>
          </a:ln>
        </p:spPr>
        <p:style>
          <a:lnRef idx="0">
            <a:scrgbClr r="0" g="0" b="0"/>
          </a:lnRef>
          <a:fillRef idx="0">
            <a:scrgbClr r="0" g="0" b="0"/>
          </a:fillRef>
          <a:effectRef idx="0">
            <a:scrgbClr r="0" g="0" b="0"/>
          </a:effectRef>
          <a:fontRef idx="minor"/>
        </p:style>
      </p:sp>
      <p:sp>
        <p:nvSpPr>
          <p:cNvPr id="148" name="Line 9"/>
          <p:cNvSpPr/>
          <p:nvPr/>
        </p:nvSpPr>
        <p:spPr>
          <a:xfrm>
            <a:off x="5631480" y="3850200"/>
            <a:ext cx="3055320" cy="22320"/>
          </a:xfrm>
          <a:prstGeom prst="line">
            <a:avLst/>
          </a:prstGeom>
          <a:ln w="25560">
            <a:solidFill>
              <a:srgbClr val="4A7EBB"/>
            </a:solidFill>
            <a:round/>
          </a:ln>
        </p:spPr>
        <p:style>
          <a:lnRef idx="0">
            <a:scrgbClr r="0" g="0" b="0"/>
          </a:lnRef>
          <a:fillRef idx="0">
            <a:scrgbClr r="0" g="0" b="0"/>
          </a:fillRef>
          <a:effectRef idx="0">
            <a:scrgbClr r="0" g="0" b="0"/>
          </a:effectRef>
          <a:fontRef idx="minor"/>
        </p:style>
      </p:sp>
      <p:sp>
        <p:nvSpPr>
          <p:cNvPr id="149" name="CustomShape 10"/>
          <p:cNvSpPr/>
          <p:nvPr/>
        </p:nvSpPr>
        <p:spPr>
          <a:xfrm>
            <a:off x="7634880" y="3769200"/>
            <a:ext cx="173520" cy="179640"/>
          </a:xfrm>
          <a:prstGeom prst="ellipse">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50" name="CustomShape 11"/>
          <p:cNvSpPr/>
          <p:nvPr/>
        </p:nvSpPr>
        <p:spPr>
          <a:xfrm>
            <a:off x="6688440" y="3781800"/>
            <a:ext cx="173520" cy="179640"/>
          </a:xfrm>
          <a:prstGeom prst="ellipse">
            <a:avLst/>
          </a:prstGeom>
          <a:solidFill>
            <a:srgbClr val="00B050"/>
          </a:solidFill>
          <a:ln w="25560">
            <a:solidFill>
              <a:srgbClr val="3A5F8B"/>
            </a:solidFill>
            <a:round/>
          </a:ln>
        </p:spPr>
        <p:style>
          <a:lnRef idx="0">
            <a:scrgbClr r="0" g="0" b="0"/>
          </a:lnRef>
          <a:fillRef idx="0">
            <a:scrgbClr r="0" g="0" b="0"/>
          </a:fillRef>
          <a:effectRef idx="0">
            <a:scrgbClr r="0" g="0" b="0"/>
          </a:effectRef>
          <a:fontRef idx="minor"/>
        </p:style>
      </p:sp>
      <p:sp>
        <p:nvSpPr>
          <p:cNvPr id="151" name="CustomShape 12"/>
          <p:cNvSpPr/>
          <p:nvPr/>
        </p:nvSpPr>
        <p:spPr>
          <a:xfrm>
            <a:off x="7151040" y="3754080"/>
            <a:ext cx="173520" cy="179640"/>
          </a:xfrm>
          <a:prstGeom prst="ellipse">
            <a:avLst/>
          </a:prstGeom>
          <a:solidFill>
            <a:srgbClr val="C00000"/>
          </a:solidFill>
          <a:ln w="25560">
            <a:solidFill>
              <a:srgbClr val="3A5F8B"/>
            </a:solidFill>
            <a:round/>
          </a:ln>
        </p:spPr>
        <p:style>
          <a:lnRef idx="0">
            <a:scrgbClr r="0" g="0" b="0"/>
          </a:lnRef>
          <a:fillRef idx="0">
            <a:scrgbClr r="0" g="0" b="0"/>
          </a:fillRef>
          <a:effectRef idx="0">
            <a:scrgbClr r="0" g="0" b="0"/>
          </a:effectRef>
          <a:fontRef idx="minor"/>
        </p:style>
      </p:sp>
      <p:sp>
        <p:nvSpPr>
          <p:cNvPr id="152" name="CustomShape 13"/>
          <p:cNvSpPr/>
          <p:nvPr/>
        </p:nvSpPr>
        <p:spPr>
          <a:xfrm>
            <a:off x="8117280" y="3761640"/>
            <a:ext cx="173520" cy="179640"/>
          </a:xfrm>
          <a:prstGeom prst="ellipse">
            <a:avLst/>
          </a:prstGeom>
          <a:solidFill>
            <a:srgbClr val="000000"/>
          </a:solidFill>
          <a:ln w="25560">
            <a:solidFill>
              <a:srgbClr val="3A5F8B"/>
            </a:solidFill>
            <a:round/>
          </a:ln>
        </p:spPr>
        <p:style>
          <a:lnRef idx="0">
            <a:scrgbClr r="0" g="0" b="0"/>
          </a:lnRef>
          <a:fillRef idx="0">
            <a:scrgbClr r="0" g="0" b="0"/>
          </a:fillRef>
          <a:effectRef idx="0">
            <a:scrgbClr r="0" g="0" b="0"/>
          </a:effectRef>
          <a:fontRef idx="minor"/>
        </p:style>
      </p:sp>
      <p:sp>
        <p:nvSpPr>
          <p:cNvPr id="153" name="CustomShape 14"/>
          <p:cNvSpPr/>
          <p:nvPr/>
        </p:nvSpPr>
        <p:spPr>
          <a:xfrm>
            <a:off x="5631480" y="3760200"/>
            <a:ext cx="173520" cy="179640"/>
          </a:xfrm>
          <a:prstGeom prst="ellipse">
            <a:avLst/>
          </a:prstGeom>
          <a:solidFill>
            <a:srgbClr val="000000"/>
          </a:solidFill>
          <a:ln w="25560">
            <a:solidFill>
              <a:srgbClr val="3A5F8B"/>
            </a:solidFill>
            <a:round/>
          </a:ln>
        </p:spPr>
        <p:style>
          <a:lnRef idx="0">
            <a:scrgbClr r="0" g="0" b="0"/>
          </a:lnRef>
          <a:fillRef idx="0">
            <a:scrgbClr r="0" g="0" b="0"/>
          </a:fillRef>
          <a:effectRef idx="0">
            <a:scrgbClr r="0" g="0" b="0"/>
          </a:effectRef>
          <a:fontRef idx="minor"/>
        </p:style>
      </p:sp>
      <p:sp>
        <p:nvSpPr>
          <p:cNvPr id="154" name="CustomShape 15"/>
          <p:cNvSpPr/>
          <p:nvPr/>
        </p:nvSpPr>
        <p:spPr>
          <a:xfrm>
            <a:off x="6150600" y="3781800"/>
            <a:ext cx="173520" cy="179640"/>
          </a:xfrm>
          <a:prstGeom prst="ellipse">
            <a:avLst/>
          </a:prstGeom>
          <a:solidFill>
            <a:srgbClr val="000000"/>
          </a:solidFill>
          <a:ln w="25560">
            <a:solidFill>
              <a:srgbClr val="3A5F8B"/>
            </a:solidFill>
            <a:round/>
          </a:ln>
        </p:spPr>
        <p:style>
          <a:lnRef idx="0">
            <a:scrgbClr r="0" g="0" b="0"/>
          </a:lnRef>
          <a:fillRef idx="0">
            <a:scrgbClr r="0" g="0" b="0"/>
          </a:fillRef>
          <a:effectRef idx="0">
            <a:scrgbClr r="0" g="0" b="0"/>
          </a:effectRef>
          <a:fontRef idx="minor"/>
        </p:style>
      </p:sp>
      <p:sp>
        <p:nvSpPr>
          <p:cNvPr id="155" name="CustomShape 16"/>
          <p:cNvSpPr/>
          <p:nvPr/>
        </p:nvSpPr>
        <p:spPr>
          <a:xfrm>
            <a:off x="8665200" y="3775320"/>
            <a:ext cx="173520" cy="179640"/>
          </a:xfrm>
          <a:prstGeom prst="ellipse">
            <a:avLst/>
          </a:prstGeom>
          <a:solidFill>
            <a:srgbClr val="000000"/>
          </a:solidFill>
          <a:ln w="25560">
            <a:solidFill>
              <a:srgbClr val="3A5F8B"/>
            </a:solidFill>
            <a:round/>
          </a:ln>
        </p:spPr>
        <p:style>
          <a:lnRef idx="0">
            <a:scrgbClr r="0" g="0" b="0"/>
          </a:lnRef>
          <a:fillRef idx="0">
            <a:scrgbClr r="0" g="0" b="0"/>
          </a:fillRef>
          <a:effectRef idx="0">
            <a:scrgbClr r="0" g="0" b="0"/>
          </a:effectRef>
          <a:fontRef idx="minor"/>
        </p:style>
      </p:sp>
      <p:sp>
        <p:nvSpPr>
          <p:cNvPr id="156" name="CustomShape 17"/>
          <p:cNvSpPr/>
          <p:nvPr/>
        </p:nvSpPr>
        <p:spPr>
          <a:xfrm>
            <a:off x="5410080" y="3207600"/>
            <a:ext cx="60876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200" b="0" i="1" strike="noStrike" spc="-1">
                <a:solidFill>
                  <a:srgbClr val="000000"/>
                </a:solidFill>
                <a:uFill>
                  <a:solidFill>
                    <a:srgbClr val="FFFFFF"/>
                  </a:solidFill>
                </a:uFill>
                <a:latin typeface="Times New Roman"/>
                <a:ea typeface="DejaVu Sans"/>
              </a:rPr>
              <a:t>0</a:t>
            </a:r>
            <a:endParaRPr lang="en-US" sz="1800" b="0" strike="noStrike" spc="-1">
              <a:solidFill>
                <a:srgbClr val="000000"/>
              </a:solidFill>
              <a:uFill>
                <a:solidFill>
                  <a:srgbClr val="FFFFFF"/>
                </a:solidFill>
              </a:uFill>
              <a:latin typeface="Arial"/>
            </a:endParaRPr>
          </a:p>
        </p:txBody>
      </p:sp>
      <p:sp>
        <p:nvSpPr>
          <p:cNvPr id="157" name="CustomShape 18"/>
          <p:cNvSpPr/>
          <p:nvPr/>
        </p:nvSpPr>
        <p:spPr>
          <a:xfrm>
            <a:off x="6400800" y="3174480"/>
            <a:ext cx="60876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200" b="0" i="1" strike="noStrike" spc="-1">
                <a:solidFill>
                  <a:srgbClr val="000000"/>
                </a:solidFill>
                <a:uFill>
                  <a:solidFill>
                    <a:srgbClr val="FFFFFF"/>
                  </a:solidFill>
                </a:uFill>
                <a:latin typeface="Times New Roman"/>
                <a:ea typeface="DejaVu Sans"/>
              </a:rPr>
              <a:t>i-1</a:t>
            </a:r>
            <a:endParaRPr lang="en-US" sz="1800" b="0" strike="noStrike" spc="-1">
              <a:solidFill>
                <a:srgbClr val="000000"/>
              </a:solidFill>
              <a:uFill>
                <a:solidFill>
                  <a:srgbClr val="FFFFFF"/>
                </a:solidFill>
              </a:uFill>
              <a:latin typeface="Arial"/>
            </a:endParaRPr>
          </a:p>
        </p:txBody>
      </p:sp>
      <p:sp>
        <p:nvSpPr>
          <p:cNvPr id="158" name="CustomShape 19"/>
          <p:cNvSpPr/>
          <p:nvPr/>
        </p:nvSpPr>
        <p:spPr>
          <a:xfrm>
            <a:off x="6934320" y="3174480"/>
            <a:ext cx="60876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200" b="0" i="1" strike="noStrike" spc="-1">
                <a:solidFill>
                  <a:srgbClr val="000000"/>
                </a:solidFill>
                <a:uFill>
                  <a:solidFill>
                    <a:srgbClr val="FFFFFF"/>
                  </a:solidFill>
                </a:uFill>
                <a:latin typeface="Times New Roman"/>
                <a:ea typeface="DejaVu Sans"/>
              </a:rPr>
              <a:t>i</a:t>
            </a:r>
            <a:endParaRPr lang="en-US" sz="1800" b="0" strike="noStrike" spc="-1">
              <a:solidFill>
                <a:srgbClr val="000000"/>
              </a:solidFill>
              <a:uFill>
                <a:solidFill>
                  <a:srgbClr val="FFFFFF"/>
                </a:solidFill>
              </a:uFill>
              <a:latin typeface="Arial"/>
            </a:endParaRPr>
          </a:p>
        </p:txBody>
      </p:sp>
      <p:sp>
        <p:nvSpPr>
          <p:cNvPr id="159" name="CustomShape 20"/>
          <p:cNvSpPr/>
          <p:nvPr/>
        </p:nvSpPr>
        <p:spPr>
          <a:xfrm>
            <a:off x="7386120" y="3174480"/>
            <a:ext cx="73800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200" b="0" i="1" strike="noStrike" spc="-1">
                <a:solidFill>
                  <a:srgbClr val="000000"/>
                </a:solidFill>
                <a:uFill>
                  <a:solidFill>
                    <a:srgbClr val="FFFFFF"/>
                  </a:solidFill>
                </a:uFill>
                <a:latin typeface="Times New Roman"/>
                <a:ea typeface="DejaVu Sans"/>
              </a:rPr>
              <a:t>i+1</a:t>
            </a:r>
            <a:endParaRPr lang="en-US" sz="1800" b="0" strike="noStrike" spc="-1">
              <a:solidFill>
                <a:srgbClr val="000000"/>
              </a:solidFill>
              <a:uFill>
                <a:solidFill>
                  <a:srgbClr val="FFFFFF"/>
                </a:solidFill>
              </a:uFill>
              <a:latin typeface="Arial"/>
            </a:endParaRPr>
          </a:p>
        </p:txBody>
      </p:sp>
      <p:sp>
        <p:nvSpPr>
          <p:cNvPr id="160" name="CustomShape 21"/>
          <p:cNvSpPr/>
          <p:nvPr/>
        </p:nvSpPr>
        <p:spPr>
          <a:xfrm>
            <a:off x="8276040" y="3174480"/>
            <a:ext cx="71496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200" b="0" i="1" strike="noStrike" spc="-1">
                <a:solidFill>
                  <a:srgbClr val="000000"/>
                </a:solidFill>
                <a:uFill>
                  <a:solidFill>
                    <a:srgbClr val="FFFFFF"/>
                  </a:solidFill>
                </a:uFill>
                <a:latin typeface="Times New Roman"/>
                <a:ea typeface="DejaVu Sans"/>
              </a:rPr>
              <a:t>M-1</a:t>
            </a:r>
            <a:endParaRPr lang="en-US" sz="1800" b="0" strike="noStrike" spc="-1">
              <a:solidFill>
                <a:srgbClr val="000000"/>
              </a:solidFill>
              <a:uFill>
                <a:solidFill>
                  <a:srgbClr val="FFFFFF"/>
                </a:solidFill>
              </a:uFill>
              <a:latin typeface="Arial"/>
            </a:endParaRPr>
          </a:p>
        </p:txBody>
      </p:sp>
      <p:sp>
        <p:nvSpPr>
          <p:cNvPr id="161" name="Line 22"/>
          <p:cNvSpPr/>
          <p:nvPr/>
        </p:nvSpPr>
        <p:spPr>
          <a:xfrm>
            <a:off x="5805360" y="4840920"/>
            <a:ext cx="2881440" cy="22320"/>
          </a:xfrm>
          <a:prstGeom prst="line">
            <a:avLst/>
          </a:prstGeom>
          <a:ln w="25560">
            <a:solidFill>
              <a:srgbClr val="4A7EBB"/>
            </a:solidFill>
            <a:round/>
          </a:ln>
        </p:spPr>
        <p:style>
          <a:lnRef idx="0">
            <a:scrgbClr r="0" g="0" b="0"/>
          </a:lnRef>
          <a:fillRef idx="0">
            <a:scrgbClr r="0" g="0" b="0"/>
          </a:fillRef>
          <a:effectRef idx="0">
            <a:scrgbClr r="0" g="0" b="0"/>
          </a:effectRef>
          <a:fontRef idx="minor"/>
        </p:style>
      </p:sp>
      <p:sp>
        <p:nvSpPr>
          <p:cNvPr id="162" name="CustomShape 23"/>
          <p:cNvSpPr/>
          <p:nvPr/>
        </p:nvSpPr>
        <p:spPr>
          <a:xfrm>
            <a:off x="6204240" y="4759560"/>
            <a:ext cx="173520" cy="179640"/>
          </a:xfrm>
          <a:prstGeom prst="ellipse">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63" name="CustomShape 24"/>
          <p:cNvSpPr/>
          <p:nvPr/>
        </p:nvSpPr>
        <p:spPr>
          <a:xfrm>
            <a:off x="5257800" y="4744080"/>
            <a:ext cx="173520" cy="179640"/>
          </a:xfrm>
          <a:prstGeom prst="ellipse">
            <a:avLst/>
          </a:prstGeom>
          <a:solidFill>
            <a:srgbClr val="00B050"/>
          </a:solidFill>
          <a:ln w="25560">
            <a:solidFill>
              <a:srgbClr val="3A5F8B"/>
            </a:solidFill>
            <a:round/>
          </a:ln>
        </p:spPr>
        <p:style>
          <a:lnRef idx="0">
            <a:scrgbClr r="0" g="0" b="0"/>
          </a:lnRef>
          <a:fillRef idx="0">
            <a:scrgbClr r="0" g="0" b="0"/>
          </a:fillRef>
          <a:effectRef idx="0">
            <a:scrgbClr r="0" g="0" b="0"/>
          </a:effectRef>
          <a:fontRef idx="minor"/>
        </p:style>
      </p:sp>
      <p:sp>
        <p:nvSpPr>
          <p:cNvPr id="164" name="CustomShape 25"/>
          <p:cNvSpPr/>
          <p:nvPr/>
        </p:nvSpPr>
        <p:spPr>
          <a:xfrm>
            <a:off x="5720400" y="4744800"/>
            <a:ext cx="173520" cy="179640"/>
          </a:xfrm>
          <a:prstGeom prst="ellipse">
            <a:avLst/>
          </a:prstGeom>
          <a:solidFill>
            <a:srgbClr val="C00000"/>
          </a:solidFill>
          <a:ln w="25560">
            <a:solidFill>
              <a:srgbClr val="3A5F8B"/>
            </a:solidFill>
            <a:round/>
          </a:ln>
        </p:spPr>
        <p:style>
          <a:lnRef idx="0">
            <a:scrgbClr r="0" g="0" b="0"/>
          </a:lnRef>
          <a:fillRef idx="0">
            <a:scrgbClr r="0" g="0" b="0"/>
          </a:fillRef>
          <a:effectRef idx="0">
            <a:scrgbClr r="0" g="0" b="0"/>
          </a:effectRef>
          <a:fontRef idx="minor"/>
        </p:style>
      </p:sp>
      <p:sp>
        <p:nvSpPr>
          <p:cNvPr id="165" name="CustomShape 26"/>
          <p:cNvSpPr/>
          <p:nvPr/>
        </p:nvSpPr>
        <p:spPr>
          <a:xfrm>
            <a:off x="8160120" y="4752360"/>
            <a:ext cx="173520" cy="179640"/>
          </a:xfrm>
          <a:prstGeom prst="ellipse">
            <a:avLst/>
          </a:prstGeom>
          <a:solidFill>
            <a:srgbClr val="000000"/>
          </a:solidFill>
          <a:ln w="25560">
            <a:solidFill>
              <a:srgbClr val="3A5F8B"/>
            </a:solidFill>
            <a:round/>
          </a:ln>
        </p:spPr>
        <p:style>
          <a:lnRef idx="0">
            <a:scrgbClr r="0" g="0" b="0"/>
          </a:lnRef>
          <a:fillRef idx="0">
            <a:scrgbClr r="0" g="0" b="0"/>
          </a:fillRef>
          <a:effectRef idx="0">
            <a:scrgbClr r="0" g="0" b="0"/>
          </a:effectRef>
          <a:fontRef idx="minor"/>
        </p:style>
      </p:sp>
      <p:sp>
        <p:nvSpPr>
          <p:cNvPr id="166" name="CustomShape 27"/>
          <p:cNvSpPr/>
          <p:nvPr/>
        </p:nvSpPr>
        <p:spPr>
          <a:xfrm>
            <a:off x="8665200" y="4765680"/>
            <a:ext cx="173520" cy="179640"/>
          </a:xfrm>
          <a:prstGeom prst="ellipse">
            <a:avLst/>
          </a:prstGeom>
          <a:solidFill>
            <a:srgbClr val="000000"/>
          </a:solidFill>
          <a:ln w="25560">
            <a:solidFill>
              <a:srgbClr val="3A5F8B"/>
            </a:solidFill>
            <a:round/>
          </a:ln>
        </p:spPr>
        <p:style>
          <a:lnRef idx="0">
            <a:scrgbClr r="0" g="0" b="0"/>
          </a:lnRef>
          <a:fillRef idx="0">
            <a:scrgbClr r="0" g="0" b="0"/>
          </a:fillRef>
          <a:effectRef idx="0">
            <a:scrgbClr r="0" g="0" b="0"/>
          </a:effectRef>
          <a:fontRef idx="minor"/>
        </p:style>
      </p:sp>
      <p:sp>
        <p:nvSpPr>
          <p:cNvPr id="167" name="CustomShape 28"/>
          <p:cNvSpPr/>
          <p:nvPr/>
        </p:nvSpPr>
        <p:spPr>
          <a:xfrm>
            <a:off x="5410080" y="4045680"/>
            <a:ext cx="60876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200" b="0" i="1" strike="noStrike" spc="-1">
                <a:solidFill>
                  <a:srgbClr val="000000"/>
                </a:solidFill>
                <a:uFill>
                  <a:solidFill>
                    <a:srgbClr val="FFFFFF"/>
                  </a:solidFill>
                </a:uFill>
                <a:latin typeface="Times New Roman"/>
                <a:ea typeface="DejaVu Sans"/>
              </a:rPr>
              <a:t>0</a:t>
            </a:r>
            <a:endParaRPr lang="en-US" sz="1800" b="0" strike="noStrike" spc="-1">
              <a:solidFill>
                <a:srgbClr val="000000"/>
              </a:solidFill>
              <a:uFill>
                <a:solidFill>
                  <a:srgbClr val="FFFFFF"/>
                </a:solidFill>
              </a:uFill>
              <a:latin typeface="Arial"/>
            </a:endParaRPr>
          </a:p>
        </p:txBody>
      </p:sp>
      <p:sp>
        <p:nvSpPr>
          <p:cNvPr id="168" name="CustomShape 29"/>
          <p:cNvSpPr/>
          <p:nvPr/>
        </p:nvSpPr>
        <p:spPr>
          <a:xfrm>
            <a:off x="8276040" y="4165200"/>
            <a:ext cx="71496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200" b="0" i="1" strike="noStrike" spc="-1">
                <a:solidFill>
                  <a:srgbClr val="000000"/>
                </a:solidFill>
                <a:uFill>
                  <a:solidFill>
                    <a:srgbClr val="FFFFFF"/>
                  </a:solidFill>
                </a:uFill>
                <a:latin typeface="Times New Roman"/>
                <a:ea typeface="DejaVu Sans"/>
              </a:rPr>
              <a:t>M-1</a:t>
            </a:r>
            <a:endParaRPr lang="en-US" sz="1800" b="0" strike="noStrike" spc="-1">
              <a:solidFill>
                <a:srgbClr val="000000"/>
              </a:solidFill>
              <a:uFill>
                <a:solidFill>
                  <a:srgbClr val="FFFFFF"/>
                </a:solidFill>
              </a:uFill>
              <a:latin typeface="Arial"/>
            </a:endParaRPr>
          </a:p>
        </p:txBody>
      </p:sp>
      <p:sp>
        <p:nvSpPr>
          <p:cNvPr id="169" name="CustomShape 30"/>
          <p:cNvSpPr/>
          <p:nvPr/>
        </p:nvSpPr>
        <p:spPr>
          <a:xfrm>
            <a:off x="8512560" y="5902560"/>
            <a:ext cx="173520" cy="179640"/>
          </a:xfrm>
          <a:prstGeom prst="ellipse">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70" name="CustomShape 31"/>
          <p:cNvSpPr/>
          <p:nvPr/>
        </p:nvSpPr>
        <p:spPr>
          <a:xfrm>
            <a:off x="7566120" y="5887080"/>
            <a:ext cx="173520" cy="179640"/>
          </a:xfrm>
          <a:prstGeom prst="ellipse">
            <a:avLst/>
          </a:prstGeom>
          <a:solidFill>
            <a:srgbClr val="00B050"/>
          </a:solidFill>
          <a:ln w="25560">
            <a:solidFill>
              <a:srgbClr val="3A5F8B"/>
            </a:solidFill>
            <a:round/>
          </a:ln>
        </p:spPr>
        <p:style>
          <a:lnRef idx="0">
            <a:scrgbClr r="0" g="0" b="0"/>
          </a:lnRef>
          <a:fillRef idx="0">
            <a:scrgbClr r="0" g="0" b="0"/>
          </a:fillRef>
          <a:effectRef idx="0">
            <a:scrgbClr r="0" g="0" b="0"/>
          </a:effectRef>
          <a:fontRef idx="minor"/>
        </p:style>
      </p:sp>
      <p:sp>
        <p:nvSpPr>
          <p:cNvPr id="171" name="CustomShape 32"/>
          <p:cNvSpPr/>
          <p:nvPr/>
        </p:nvSpPr>
        <p:spPr>
          <a:xfrm>
            <a:off x="8028720" y="5887800"/>
            <a:ext cx="173520" cy="179640"/>
          </a:xfrm>
          <a:prstGeom prst="ellipse">
            <a:avLst/>
          </a:prstGeom>
          <a:solidFill>
            <a:srgbClr val="C00000"/>
          </a:solidFill>
          <a:ln w="25560">
            <a:solidFill>
              <a:srgbClr val="3A5F8B"/>
            </a:solidFill>
            <a:round/>
          </a:ln>
        </p:spPr>
        <p:style>
          <a:lnRef idx="0">
            <a:scrgbClr r="0" g="0" b="0"/>
          </a:lnRef>
          <a:fillRef idx="0">
            <a:scrgbClr r="0" g="0" b="0"/>
          </a:fillRef>
          <a:effectRef idx="0">
            <a:scrgbClr r="0" g="0" b="0"/>
          </a:effectRef>
          <a:fontRef idx="minor"/>
        </p:style>
      </p:sp>
      <p:sp>
        <p:nvSpPr>
          <p:cNvPr id="172" name="CustomShape 33"/>
          <p:cNvSpPr/>
          <p:nvPr/>
        </p:nvSpPr>
        <p:spPr>
          <a:xfrm>
            <a:off x="5631480" y="5893920"/>
            <a:ext cx="173520" cy="179640"/>
          </a:xfrm>
          <a:prstGeom prst="ellipse">
            <a:avLst/>
          </a:prstGeom>
          <a:solidFill>
            <a:srgbClr val="000000"/>
          </a:solidFill>
          <a:ln w="25560">
            <a:solidFill>
              <a:srgbClr val="3A5F8B"/>
            </a:solidFill>
            <a:round/>
          </a:ln>
        </p:spPr>
        <p:style>
          <a:lnRef idx="0">
            <a:scrgbClr r="0" g="0" b="0"/>
          </a:lnRef>
          <a:fillRef idx="0">
            <a:scrgbClr r="0" g="0" b="0"/>
          </a:fillRef>
          <a:effectRef idx="0">
            <a:scrgbClr r="0" g="0" b="0"/>
          </a:effectRef>
          <a:fontRef idx="minor"/>
        </p:style>
      </p:sp>
      <p:sp>
        <p:nvSpPr>
          <p:cNvPr id="173" name="CustomShape 34"/>
          <p:cNvSpPr/>
          <p:nvPr/>
        </p:nvSpPr>
        <p:spPr>
          <a:xfrm>
            <a:off x="6150600" y="5901120"/>
            <a:ext cx="173520" cy="179640"/>
          </a:xfrm>
          <a:prstGeom prst="ellipse">
            <a:avLst/>
          </a:prstGeom>
          <a:solidFill>
            <a:srgbClr val="000000"/>
          </a:solidFill>
          <a:ln w="25560">
            <a:solidFill>
              <a:srgbClr val="3A5F8B"/>
            </a:solidFill>
            <a:round/>
          </a:ln>
        </p:spPr>
        <p:style>
          <a:lnRef idx="0">
            <a:scrgbClr r="0" g="0" b="0"/>
          </a:lnRef>
          <a:fillRef idx="0">
            <a:scrgbClr r="0" g="0" b="0"/>
          </a:fillRef>
          <a:effectRef idx="0">
            <a:scrgbClr r="0" g="0" b="0"/>
          </a:effectRef>
          <a:fontRef idx="minor"/>
        </p:style>
      </p:sp>
      <p:sp>
        <p:nvSpPr>
          <p:cNvPr id="174" name="CustomShape 35"/>
          <p:cNvSpPr/>
          <p:nvPr/>
        </p:nvSpPr>
        <p:spPr>
          <a:xfrm>
            <a:off x="7772400" y="5340960"/>
            <a:ext cx="71496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200" b="0" i="1" strike="noStrike" spc="-1">
                <a:solidFill>
                  <a:srgbClr val="000000"/>
                </a:solidFill>
                <a:uFill>
                  <a:solidFill>
                    <a:srgbClr val="FFFFFF"/>
                  </a:solidFill>
                </a:uFill>
                <a:latin typeface="Times New Roman"/>
                <a:ea typeface="DejaVu Sans"/>
              </a:rPr>
              <a:t>M-1</a:t>
            </a:r>
            <a:endParaRPr lang="en-US" sz="1800" b="0" strike="noStrike" spc="-1">
              <a:solidFill>
                <a:srgbClr val="000000"/>
              </a:solidFill>
              <a:uFill>
                <a:solidFill>
                  <a:srgbClr val="FFFFFF"/>
                </a:solidFill>
              </a:uFill>
              <a:latin typeface="Arial"/>
            </a:endParaRPr>
          </a:p>
        </p:txBody>
      </p:sp>
      <p:sp>
        <p:nvSpPr>
          <p:cNvPr id="175" name="CustomShape 36"/>
          <p:cNvSpPr/>
          <p:nvPr/>
        </p:nvSpPr>
        <p:spPr>
          <a:xfrm>
            <a:off x="6669720" y="4741920"/>
            <a:ext cx="173520" cy="179640"/>
          </a:xfrm>
          <a:prstGeom prst="ellipse">
            <a:avLst/>
          </a:prstGeom>
          <a:solidFill>
            <a:srgbClr val="000000"/>
          </a:solidFill>
          <a:ln w="25560">
            <a:solidFill>
              <a:srgbClr val="3A5F8B"/>
            </a:solidFill>
            <a:round/>
          </a:ln>
        </p:spPr>
        <p:style>
          <a:lnRef idx="0">
            <a:scrgbClr r="0" g="0" b="0"/>
          </a:lnRef>
          <a:fillRef idx="0">
            <a:scrgbClr r="0" g="0" b="0"/>
          </a:fillRef>
          <a:effectRef idx="0">
            <a:scrgbClr r="0" g="0" b="0"/>
          </a:effectRef>
          <a:fontRef idx="minor"/>
        </p:style>
      </p:sp>
      <p:sp>
        <p:nvSpPr>
          <p:cNvPr id="176" name="CustomShape 37"/>
          <p:cNvSpPr/>
          <p:nvPr/>
        </p:nvSpPr>
        <p:spPr>
          <a:xfrm>
            <a:off x="7203240" y="4738680"/>
            <a:ext cx="173520" cy="179640"/>
          </a:xfrm>
          <a:prstGeom prst="ellipse">
            <a:avLst/>
          </a:prstGeom>
          <a:solidFill>
            <a:srgbClr val="000000"/>
          </a:solidFill>
          <a:ln w="25560">
            <a:solidFill>
              <a:srgbClr val="3A5F8B"/>
            </a:solidFill>
            <a:round/>
          </a:ln>
        </p:spPr>
        <p:style>
          <a:lnRef idx="0">
            <a:scrgbClr r="0" g="0" b="0"/>
          </a:lnRef>
          <a:fillRef idx="0">
            <a:scrgbClr r="0" g="0" b="0"/>
          </a:fillRef>
          <a:effectRef idx="0">
            <a:scrgbClr r="0" g="0" b="0"/>
          </a:effectRef>
          <a:fontRef idx="minor"/>
        </p:style>
      </p:sp>
      <p:sp>
        <p:nvSpPr>
          <p:cNvPr id="177" name="CustomShape 38"/>
          <p:cNvSpPr/>
          <p:nvPr/>
        </p:nvSpPr>
        <p:spPr>
          <a:xfrm>
            <a:off x="7722000" y="4760280"/>
            <a:ext cx="173520" cy="179640"/>
          </a:xfrm>
          <a:prstGeom prst="ellipse">
            <a:avLst/>
          </a:prstGeom>
          <a:solidFill>
            <a:srgbClr val="000000"/>
          </a:solidFill>
          <a:ln w="25560">
            <a:solidFill>
              <a:srgbClr val="3A5F8B"/>
            </a:solidFill>
            <a:round/>
          </a:ln>
        </p:spPr>
        <p:style>
          <a:lnRef idx="0">
            <a:scrgbClr r="0" g="0" b="0"/>
          </a:lnRef>
          <a:fillRef idx="0">
            <a:scrgbClr r="0" g="0" b="0"/>
          </a:fillRef>
          <a:effectRef idx="0">
            <a:scrgbClr r="0" g="0" b="0"/>
          </a:effectRef>
          <a:fontRef idx="minor"/>
        </p:style>
      </p:sp>
      <p:sp>
        <p:nvSpPr>
          <p:cNvPr id="178" name="CustomShape 39"/>
          <p:cNvSpPr/>
          <p:nvPr/>
        </p:nvSpPr>
        <p:spPr>
          <a:xfrm>
            <a:off x="6622200" y="5867280"/>
            <a:ext cx="173520" cy="179640"/>
          </a:xfrm>
          <a:prstGeom prst="ellipse">
            <a:avLst/>
          </a:prstGeom>
          <a:solidFill>
            <a:srgbClr val="000000"/>
          </a:solidFill>
          <a:ln w="25560">
            <a:solidFill>
              <a:srgbClr val="3A5F8B"/>
            </a:solidFill>
            <a:round/>
          </a:ln>
        </p:spPr>
        <p:style>
          <a:lnRef idx="0">
            <a:scrgbClr r="0" g="0" b="0"/>
          </a:lnRef>
          <a:fillRef idx="0">
            <a:scrgbClr r="0" g="0" b="0"/>
          </a:fillRef>
          <a:effectRef idx="0">
            <a:scrgbClr r="0" g="0" b="0"/>
          </a:effectRef>
          <a:fontRef idx="minor"/>
        </p:style>
      </p:sp>
      <p:sp>
        <p:nvSpPr>
          <p:cNvPr id="179" name="CustomShape 40"/>
          <p:cNvSpPr/>
          <p:nvPr/>
        </p:nvSpPr>
        <p:spPr>
          <a:xfrm>
            <a:off x="7140960" y="5874840"/>
            <a:ext cx="173520" cy="179640"/>
          </a:xfrm>
          <a:prstGeom prst="ellipse">
            <a:avLst/>
          </a:prstGeom>
          <a:solidFill>
            <a:srgbClr val="000000"/>
          </a:solidFill>
          <a:ln w="25560">
            <a:solidFill>
              <a:srgbClr val="3A5F8B"/>
            </a:solidFill>
            <a:round/>
          </a:ln>
        </p:spPr>
        <p:style>
          <a:lnRef idx="0">
            <a:scrgbClr r="0" g="0" b="0"/>
          </a:lnRef>
          <a:fillRef idx="0">
            <a:scrgbClr r="0" g="0" b="0"/>
          </a:fillRef>
          <a:effectRef idx="0">
            <a:scrgbClr r="0" g="0" b="0"/>
          </a:effectRef>
          <a:fontRef idx="minor"/>
        </p:style>
      </p:sp>
      <p:sp>
        <p:nvSpPr>
          <p:cNvPr id="180" name="CustomShape 41"/>
          <p:cNvSpPr/>
          <p:nvPr/>
        </p:nvSpPr>
        <p:spPr>
          <a:xfrm>
            <a:off x="8137080" y="6122160"/>
            <a:ext cx="100620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200" b="0" i="1" strike="noStrike" spc="-1">
                <a:solidFill>
                  <a:srgbClr val="000000"/>
                </a:solidFill>
                <a:uFill>
                  <a:solidFill>
                    <a:srgbClr val="FFFFFF"/>
                  </a:solidFill>
                </a:uFill>
                <a:latin typeface="Times New Roman"/>
                <a:ea typeface="DejaVu Sans"/>
              </a:rPr>
              <a:t>25</a:t>
            </a:r>
            <a:r>
              <a:rPr lang="en-US" sz="2200" b="0" i="1" strike="noStrike" spc="-1" baseline="30000">
                <a:solidFill>
                  <a:srgbClr val="000000"/>
                </a:solidFill>
                <a:uFill>
                  <a:solidFill>
                    <a:srgbClr val="FFFFFF"/>
                  </a:solidFill>
                </a:uFill>
                <a:latin typeface="Times New Roman"/>
                <a:ea typeface="DejaVu Sans"/>
              </a:rPr>
              <a:t>oC</a:t>
            </a:r>
            <a:endParaRPr lang="en-US" sz="1800" b="0" strike="noStrike" spc="-1">
              <a:solidFill>
                <a:srgbClr val="000000"/>
              </a:solidFill>
              <a:uFill>
                <a:solidFill>
                  <a:srgbClr val="FFFFFF"/>
                </a:solidFill>
              </a:uFill>
              <a:latin typeface="Arial"/>
            </a:endParaRPr>
          </a:p>
        </p:txBody>
      </p:sp>
      <p:pic>
        <p:nvPicPr>
          <p:cNvPr id="181" name="Picture 186"/>
          <p:cNvPicPr/>
          <p:nvPr/>
        </p:nvPicPr>
        <p:blipFill>
          <a:blip r:embed="rId2"/>
          <a:stretch/>
        </p:blipFill>
        <p:spPr>
          <a:xfrm>
            <a:off x="380880" y="1333440"/>
            <a:ext cx="4597200" cy="1168200"/>
          </a:xfrm>
          <a:prstGeom prst="rect">
            <a:avLst/>
          </a:prstGeom>
          <a:ln>
            <a:solidFill>
              <a:srgbClr val="3465A4"/>
            </a:solidFill>
          </a:ln>
        </p:spPr>
      </p:pic>
      <p:pic>
        <p:nvPicPr>
          <p:cNvPr id="182" name="Picture 187"/>
          <p:cNvPicPr/>
          <p:nvPr/>
        </p:nvPicPr>
        <p:blipFill>
          <a:blip r:embed="rId3"/>
          <a:stretch/>
        </p:blipFill>
        <p:spPr>
          <a:xfrm>
            <a:off x="5079960" y="1359000"/>
            <a:ext cx="4038120" cy="1079280"/>
          </a:xfrm>
          <a:prstGeom prst="rect">
            <a:avLst/>
          </a:prstGeom>
          <a:ln>
            <a:solidFill>
              <a:srgbClr val="3465A4"/>
            </a:solid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228600" y="152280"/>
            <a:ext cx="84574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0" strike="noStrike" spc="-1">
                <a:solidFill>
                  <a:srgbClr val="000000"/>
                </a:solidFill>
                <a:uFill>
                  <a:solidFill>
                    <a:srgbClr val="FFFFFF"/>
                  </a:solidFill>
                </a:uFill>
                <a:latin typeface="Times New Roman"/>
                <a:ea typeface="DejaVu Sans"/>
              </a:rPr>
              <a:t>Cài đặt hàm tích hợp theo thời gian</a:t>
            </a:r>
            <a:endParaRPr lang="en-US" sz="1800" b="0" strike="noStrike" spc="-1">
              <a:solidFill>
                <a:srgbClr val="000000"/>
              </a:solidFill>
              <a:uFill>
                <a:solidFill>
                  <a:srgbClr val="FFFFFF"/>
                </a:solidFill>
              </a:uFill>
              <a:latin typeface="Arial"/>
            </a:endParaRPr>
          </a:p>
        </p:txBody>
      </p:sp>
      <p:sp>
        <p:nvSpPr>
          <p:cNvPr id="184" name="CustomShape 2"/>
          <p:cNvSpPr/>
          <p:nvPr/>
        </p:nvSpPr>
        <p:spPr>
          <a:xfrm>
            <a:off x="914400" y="3429000"/>
            <a:ext cx="7390800" cy="265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uFill>
                  <a:solidFill>
                    <a:srgbClr val="FFFFFF"/>
                  </a:solidFill>
                </a:uFill>
                <a:latin typeface="Times New Roman"/>
                <a:ea typeface="DejaVu Sans"/>
              </a:rPr>
              <a:t>for (t = 0; t &lt;= Ntime; t++)</a:t>
            </a: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     DHB2(T, dT);</a:t>
            </a: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     for (  i = 0 ; i &lt; M ; i++ )</a:t>
            </a: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          *(T+i) = *(T+i) + *(dT+i)*dt;</a:t>
            </a: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      t=t+dt;</a:t>
            </a: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Times New Roman"/>
                <a:ea typeface="DejaVu Sans"/>
              </a:rPr>
              <a:t>}</a:t>
            </a:r>
            <a:endParaRPr lang="en-US" sz="1800" b="0" strike="noStrike" spc="-1">
              <a:solidFill>
                <a:srgbClr val="000000"/>
              </a:solidFill>
              <a:uFill>
                <a:solidFill>
                  <a:srgbClr val="FFFFFF"/>
                </a:solidFill>
              </a:uFill>
              <a:latin typeface="Arial"/>
            </a:endParaRPr>
          </a:p>
        </p:txBody>
      </p:sp>
      <p:pic>
        <p:nvPicPr>
          <p:cNvPr id="185" name="Picture 190"/>
          <p:cNvPicPr/>
          <p:nvPr/>
        </p:nvPicPr>
        <p:blipFill>
          <a:blip r:embed="rId2"/>
          <a:stretch/>
        </p:blipFill>
        <p:spPr>
          <a:xfrm>
            <a:off x="1790640" y="1193760"/>
            <a:ext cx="5320800" cy="1765080"/>
          </a:xfrm>
          <a:prstGeom prst="rect">
            <a:avLst/>
          </a:prstGeom>
          <a:ln>
            <a:solidFill>
              <a:srgbClr val="3465A4"/>
            </a:solid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DCA99E06EF1E4686D55E5D38B35F2E" ma:contentTypeVersion="2" ma:contentTypeDescription="Create a new document." ma:contentTypeScope="" ma:versionID="57bbce2894dbff72616bd17acae15bc0">
  <xsd:schema xmlns:xsd="http://www.w3.org/2001/XMLSchema" xmlns:xs="http://www.w3.org/2001/XMLSchema" xmlns:p="http://schemas.microsoft.com/office/2006/metadata/properties" xmlns:ns2="7d526a88-71b4-405d-86fd-9b9f081c900b" targetNamespace="http://schemas.microsoft.com/office/2006/metadata/properties" ma:root="true" ma:fieldsID="8ef12f4aca5dfe40ba4bcfb0e570f664" ns2:_="">
    <xsd:import namespace="7d526a88-71b4-405d-86fd-9b9f081c900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526a88-71b4-405d-86fd-9b9f081c90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6DCCA8-8832-4E35-9B3E-E21829A7D24E}"/>
</file>

<file path=customXml/itemProps2.xml><?xml version="1.0" encoding="utf-8"?>
<ds:datastoreItem xmlns:ds="http://schemas.openxmlformats.org/officeDocument/2006/customXml" ds:itemID="{2E7865D7-EDFF-425F-BFCF-0D2E36AE5584}"/>
</file>

<file path=docProps/app.xml><?xml version="1.0" encoding="utf-8"?>
<Properties xmlns="http://schemas.openxmlformats.org/officeDocument/2006/extended-properties" xmlns:vt="http://schemas.openxmlformats.org/officeDocument/2006/docPropsVTypes">
  <Template/>
  <TotalTime>109</TotalTime>
  <Words>1600</Words>
  <Application>Microsoft Office PowerPoint</Application>
  <PresentationFormat>On-screen Show (4:3)</PresentationFormat>
  <Paragraphs>222</Paragraphs>
  <Slides>23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Courier New</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VTVU</cp:lastModifiedBy>
  <cp:revision>5</cp:revision>
  <dcterms:modified xsi:type="dcterms:W3CDTF">2023-05-31T02:47:58Z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ies>
</file>