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4"/>
  </p:notesMasterIdLst>
  <p:sldIdLst>
    <p:sldId id="256" r:id="rId2"/>
    <p:sldId id="266" r:id="rId3"/>
    <p:sldId id="287" r:id="rId4"/>
    <p:sldId id="315" r:id="rId5"/>
    <p:sldId id="288" r:id="rId6"/>
    <p:sldId id="293" r:id="rId7"/>
    <p:sldId id="331" r:id="rId8"/>
    <p:sldId id="289" r:id="rId9"/>
    <p:sldId id="294" r:id="rId10"/>
    <p:sldId id="316" r:id="rId11"/>
    <p:sldId id="319" r:id="rId12"/>
    <p:sldId id="320" r:id="rId13"/>
    <p:sldId id="298" r:id="rId14"/>
    <p:sldId id="321" r:id="rId15"/>
    <p:sldId id="322" r:id="rId16"/>
    <p:sldId id="323" r:id="rId17"/>
    <p:sldId id="324" r:id="rId18"/>
    <p:sldId id="325" r:id="rId19"/>
    <p:sldId id="326" r:id="rId20"/>
    <p:sldId id="327" r:id="rId21"/>
    <p:sldId id="328" r:id="rId22"/>
    <p:sldId id="329" r:id="rId23"/>
    <p:sldId id="314" r:id="rId24"/>
    <p:sldId id="310" r:id="rId25"/>
    <p:sldId id="332" r:id="rId26"/>
    <p:sldId id="333" r:id="rId27"/>
    <p:sldId id="334" r:id="rId28"/>
    <p:sldId id="335" r:id="rId29"/>
    <p:sldId id="336" r:id="rId30"/>
    <p:sldId id="312" r:id="rId31"/>
    <p:sldId id="330"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377" autoAdjust="0"/>
    <p:restoredTop sz="94660"/>
  </p:normalViewPr>
  <p:slideViewPr>
    <p:cSldViewPr snapToGrid="0">
      <p:cViewPr varScale="1">
        <p:scale>
          <a:sx n="82" d="100"/>
          <a:sy n="82" d="100"/>
        </p:scale>
        <p:origin x="1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1E3F2-BAE5-40B9-A7CD-F3544F05C6BC}"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ABC82-C076-455B-934B-F1B486D01000}" type="slidenum">
              <a:rPr lang="en-IN" smtClean="0"/>
              <a:t>‹#›</a:t>
            </a:fld>
            <a:endParaRPr lang="en-IN"/>
          </a:p>
        </p:txBody>
      </p:sp>
    </p:spTree>
    <p:extLst>
      <p:ext uri="{BB962C8B-B14F-4D97-AF65-F5344CB8AC3E}">
        <p14:creationId xmlns:p14="http://schemas.microsoft.com/office/powerpoint/2010/main" val="49641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79892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913E444-B6AC-4A00-8654-0E1D20C14262}" type="datetimeFigureOut">
              <a:rPr lang="en-IN" smtClean="0"/>
              <a:t>15-04-2024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F1ACCF8-81A7-4989-A251-EA48D98AC14C}"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68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3E444-B6AC-4A00-8654-0E1D20C14262}"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341221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3E444-B6AC-4A00-8654-0E1D20C14262}"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442950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97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3E444-B6AC-4A00-8654-0E1D20C14262}"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323605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3E444-B6AC-4A00-8654-0E1D20C14262}"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ACCF8-81A7-4989-A251-EA48D98AC14C}"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13E444-B6AC-4A00-8654-0E1D20C14262}"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231925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13E444-B6AC-4A00-8654-0E1D20C14262}"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292756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13E444-B6AC-4A00-8654-0E1D20C14262}"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327894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3E444-B6AC-4A00-8654-0E1D20C14262}"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416122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13E444-B6AC-4A00-8654-0E1D20C14262}"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394967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13E444-B6AC-4A00-8654-0E1D20C14262}"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ACCF8-81A7-4989-A251-EA48D98AC14C}" type="slidenum">
              <a:rPr lang="en-IN" smtClean="0"/>
              <a:t>‹#›</a:t>
            </a:fld>
            <a:endParaRPr lang="en-IN"/>
          </a:p>
        </p:txBody>
      </p:sp>
    </p:spTree>
    <p:extLst>
      <p:ext uri="{BB962C8B-B14F-4D97-AF65-F5344CB8AC3E}">
        <p14:creationId xmlns:p14="http://schemas.microsoft.com/office/powerpoint/2010/main" val="76288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913E444-B6AC-4A00-8654-0E1D20C14262}" type="datetimeFigureOut">
              <a:rPr lang="en-IN" smtClean="0"/>
              <a:t>15-04-2024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F1ACCF8-81A7-4989-A251-EA48D98AC14C}" type="slidenum">
              <a:rPr lang="en-IN" smtClean="0"/>
              <a:t>‹#›</a:t>
            </a:fld>
            <a:endParaRPr lang="en-IN"/>
          </a:p>
        </p:txBody>
      </p:sp>
    </p:spTree>
    <p:extLst>
      <p:ext uri="{BB962C8B-B14F-4D97-AF65-F5344CB8AC3E}">
        <p14:creationId xmlns:p14="http://schemas.microsoft.com/office/powerpoint/2010/main" val="6056275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hyperlink" Target="https://colab.research.google.com/drive/1lgQoiI6cFf2wFYVZoZ2Gzo1wkaxM5ORV?usp=sharing" TargetMode="Externa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oleObject" Target="../embeddings/oleObject2.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
            <a:extLst>
              <a:ext uri="{FF2B5EF4-FFF2-40B4-BE49-F238E27FC236}">
                <a16:creationId xmlns:a16="http://schemas.microsoft.com/office/drawing/2014/main" id="{DDCC65BD-6F03-290A-5861-86B82E345109}"/>
              </a:ext>
            </a:extLst>
          </p:cNvPr>
          <p:cNvSpPr/>
          <p:nvPr/>
        </p:nvSpPr>
        <p:spPr>
          <a:xfrm>
            <a:off x="27993"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8E930C71-BE05-A000-14F9-5E90F6F3D7EB}"/>
              </a:ext>
            </a:extLst>
          </p:cNvPr>
          <p:cNvSpPr>
            <a:spLocks noGrp="1"/>
          </p:cNvSpPr>
          <p:nvPr>
            <p:ph type="ctrTitle"/>
          </p:nvPr>
        </p:nvSpPr>
        <p:spPr>
          <a:xfrm>
            <a:off x="163629" y="163630"/>
            <a:ext cx="11925702" cy="3521962"/>
          </a:xfrm>
        </p:spPr>
        <p:txBody>
          <a:bodyPr>
            <a:normAutofit/>
          </a:bodyPr>
          <a:lstStyle/>
          <a:p>
            <a:r>
              <a:rPr lang="en-IN" sz="5000" dirty="0"/>
              <a:t>MOVIE RECOMMENDATION SYSTEM</a:t>
            </a:r>
          </a:p>
        </p:txBody>
      </p:sp>
      <p:sp>
        <p:nvSpPr>
          <p:cNvPr id="3" name="Subtitle 2">
            <a:extLst>
              <a:ext uri="{FF2B5EF4-FFF2-40B4-BE49-F238E27FC236}">
                <a16:creationId xmlns:a16="http://schemas.microsoft.com/office/drawing/2014/main" id="{726402CD-445D-8395-C3BD-C8657589907B}"/>
              </a:ext>
            </a:extLst>
          </p:cNvPr>
          <p:cNvSpPr>
            <a:spLocks noGrp="1"/>
          </p:cNvSpPr>
          <p:nvPr>
            <p:ph type="subTitle" idx="1"/>
          </p:nvPr>
        </p:nvSpPr>
        <p:spPr>
          <a:xfrm>
            <a:off x="163629" y="5467149"/>
            <a:ext cx="11636944" cy="1227221"/>
          </a:xfrm>
        </p:spPr>
        <p:txBody>
          <a:bodyPr/>
          <a:lstStyle/>
          <a:p>
            <a:pPr algn="r"/>
            <a:r>
              <a:rPr lang="en-IN" dirty="0"/>
              <a:t>by VRISHANK WARRIER &amp; VEDIKA SURVE</a:t>
            </a:r>
          </a:p>
        </p:txBody>
      </p:sp>
      <p:cxnSp>
        <p:nvCxnSpPr>
          <p:cNvPr id="5" name="Straight Connector 4">
            <a:extLst>
              <a:ext uri="{FF2B5EF4-FFF2-40B4-BE49-F238E27FC236}">
                <a16:creationId xmlns:a16="http://schemas.microsoft.com/office/drawing/2014/main" id="{72F2C597-8598-5BAE-1A9D-6BC11792193B}"/>
              </a:ext>
            </a:extLst>
          </p:cNvPr>
          <p:cNvCxnSpPr/>
          <p:nvPr/>
        </p:nvCxnSpPr>
        <p:spPr>
          <a:xfrm>
            <a:off x="980955" y="3685592"/>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10DBEB-B227-F181-BE6F-9381A52247B3}"/>
              </a:ext>
            </a:extLst>
          </p:cNvPr>
          <p:cNvSpPr txBox="1"/>
          <p:nvPr/>
        </p:nvSpPr>
        <p:spPr>
          <a:xfrm>
            <a:off x="5640355"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39912F92-A74A-5F2E-B869-A0F176A564EE}"/>
              </a:ext>
            </a:extLst>
          </p:cNvPr>
          <p:cNvSpPr txBox="1"/>
          <p:nvPr/>
        </p:nvSpPr>
        <p:spPr>
          <a:xfrm>
            <a:off x="7483151" y="5806689"/>
            <a:ext cx="4030824" cy="646331"/>
          </a:xfrm>
          <a:prstGeom prst="rect">
            <a:avLst/>
          </a:prstGeom>
          <a:noFill/>
        </p:spPr>
        <p:txBody>
          <a:bodyPr wrap="square" rtlCol="0">
            <a:spAutoFit/>
          </a:bodyPr>
          <a:lstStyle/>
          <a:p>
            <a:r>
              <a:rPr lang="en-IN" dirty="0">
                <a:solidFill>
                  <a:schemeClr val="bg1"/>
                </a:solidFill>
              </a:rPr>
              <a:t>roll no. 16014022096 and 16014022084  </a:t>
            </a:r>
          </a:p>
          <a:p>
            <a:endParaRPr lang="en-IN" dirty="0"/>
          </a:p>
        </p:txBody>
      </p:sp>
    </p:spTree>
    <p:extLst>
      <p:ext uri="{BB962C8B-B14F-4D97-AF65-F5344CB8AC3E}">
        <p14:creationId xmlns:p14="http://schemas.microsoft.com/office/powerpoint/2010/main" val="159533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583EF375-7BB9-FF21-0B1E-391E6A060693}"/>
              </a:ext>
            </a:extLst>
          </p:cNvPr>
          <p:cNvSpPr>
            <a:spLocks noGrp="1"/>
          </p:cNvSpPr>
          <p:nvPr>
            <p:ph type="title"/>
          </p:nvPr>
        </p:nvSpPr>
        <p:spPr>
          <a:xfrm>
            <a:off x="1140352" y="320233"/>
            <a:ext cx="9875520" cy="1356360"/>
          </a:xfrm>
        </p:spPr>
        <p:txBody>
          <a:bodyPr vert="horz" lIns="91440" tIns="45720" rIns="91440" bIns="45720" rtlCol="0" anchor="ctr">
            <a:normAutofit/>
          </a:bodyPr>
          <a:lstStyle/>
          <a:p>
            <a:r>
              <a:rPr lang="en-IN" sz="7300" dirty="0">
                <a:solidFill>
                  <a:schemeClr val="bg1"/>
                </a:solidFill>
                <a:latin typeface="Modern No. 20" panose="02070704070505020303" pitchFamily="18" charset="0"/>
              </a:rPr>
              <a:t>Features </a:t>
            </a:r>
            <a:r>
              <a:rPr lang="en-US" sz="7300" dirty="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
        <p:nvSpPr>
          <p:cNvPr id="8" name="Rectangle 7">
            <a:extLst>
              <a:ext uri="{FF2B5EF4-FFF2-40B4-BE49-F238E27FC236}">
                <a16:creationId xmlns:a16="http://schemas.microsoft.com/office/drawing/2014/main" id="{E9FCC0D0-D03E-049B-83FF-24790054AB15}"/>
              </a:ext>
            </a:extLst>
          </p:cNvPr>
          <p:cNvSpPr/>
          <p:nvPr/>
        </p:nvSpPr>
        <p:spPr>
          <a:xfrm>
            <a:off x="6319777" y="1549271"/>
            <a:ext cx="5741359" cy="511609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KNOWLEDGE</a:t>
            </a: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BASE : </a:t>
            </a:r>
            <a:endParaRPr lang="en-US" sz="5400" dirty="0">
              <a:solidFill>
                <a:schemeClr val="bg1"/>
              </a:solidFill>
              <a:latin typeface="Castellar" panose="020A0402060406010301" pitchFamily="18" charset="0"/>
              <a:cs typeface="Courier New" panose="02070309020205020404" pitchFamily="49" charset="0"/>
            </a:endParaRPr>
          </a:p>
          <a:p>
            <a:pPr marL="548640" lvl="2" indent="0">
              <a:buNone/>
            </a:pPr>
            <a:endParaRPr lang="en-US" sz="2000" dirty="0"/>
          </a:p>
          <a:p>
            <a:pPr lvl="3">
              <a:buClr>
                <a:schemeClr val="bg1"/>
              </a:buClr>
            </a:pPr>
            <a:r>
              <a:rPr lang="en-US" sz="2800" dirty="0">
                <a:solidFill>
                  <a:schemeClr val="bg1"/>
                </a:solidFill>
                <a:latin typeface="Pelicano"/>
                <a:cs typeface="Courier New" panose="02070309020205020404" pitchFamily="49" charset="0"/>
              </a:rPr>
              <a:t>Data Structures Used:</a:t>
            </a:r>
          </a:p>
          <a:p>
            <a:pPr lvl="5">
              <a:buClr>
                <a:schemeClr val="bg1"/>
              </a:buClr>
            </a:pPr>
            <a:r>
              <a:rPr lang="en-US" sz="2800" dirty="0">
                <a:solidFill>
                  <a:schemeClr val="bg1"/>
                </a:solidFill>
                <a:latin typeface="Pelicano"/>
                <a:cs typeface="Courier New" panose="02070309020205020404" pitchFamily="49" charset="0"/>
              </a:rPr>
              <a:t>List</a:t>
            </a:r>
          </a:p>
          <a:p>
            <a:pPr lvl="5">
              <a:buClr>
                <a:schemeClr val="bg1"/>
              </a:buClr>
            </a:pPr>
            <a:r>
              <a:rPr lang="en-US" sz="2800" dirty="0">
                <a:solidFill>
                  <a:schemeClr val="bg1"/>
                </a:solidFill>
                <a:latin typeface="Pelicano"/>
                <a:cs typeface="Courier New" panose="02070309020205020404" pitchFamily="49" charset="0"/>
              </a:rPr>
              <a:t>Dictionary</a:t>
            </a:r>
          </a:p>
          <a:p>
            <a:pPr lvl="3">
              <a:buClr>
                <a:schemeClr val="bg1"/>
              </a:buClr>
            </a:pPr>
            <a:r>
              <a:rPr lang="en-US" sz="2800" dirty="0">
                <a:solidFill>
                  <a:schemeClr val="bg1"/>
                </a:solidFill>
                <a:latin typeface="Pelicano"/>
                <a:cs typeface="Courier New" panose="02070309020205020404" pitchFamily="49" charset="0"/>
              </a:rPr>
              <a:t>Categories :</a:t>
            </a:r>
          </a:p>
          <a:p>
            <a:pPr lvl="5">
              <a:buClr>
                <a:schemeClr val="bg1"/>
              </a:buClr>
            </a:pPr>
            <a:r>
              <a:rPr lang="en-US" sz="2800" dirty="0">
                <a:solidFill>
                  <a:schemeClr val="bg1"/>
                </a:solidFill>
                <a:latin typeface="Pelicano"/>
                <a:cs typeface="Courier New" panose="02070309020205020404" pitchFamily="49" charset="0"/>
              </a:rPr>
              <a:t>Hollywood Movies</a:t>
            </a:r>
            <a:endParaRPr lang="en-IN" sz="2800" dirty="0">
              <a:solidFill>
                <a:schemeClr val="bg1"/>
              </a:solidFill>
              <a:latin typeface="Pelicano"/>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FC94F63-CA0F-44D5-56C2-FEC5076F4C31}"/>
              </a:ext>
            </a:extLst>
          </p:cNvPr>
          <p:cNvPicPr>
            <a:picLocks noChangeAspect="1"/>
          </p:cNvPicPr>
          <p:nvPr/>
        </p:nvPicPr>
        <p:blipFill>
          <a:blip r:embed="rId2"/>
          <a:stretch>
            <a:fillRect/>
          </a:stretch>
        </p:blipFill>
        <p:spPr>
          <a:xfrm>
            <a:off x="6490526" y="3005080"/>
            <a:ext cx="5430416" cy="2910840"/>
          </a:xfrm>
          <a:prstGeom prst="rect">
            <a:avLst/>
          </a:prstGeom>
        </p:spPr>
      </p:pic>
      <p:sp>
        <p:nvSpPr>
          <p:cNvPr id="6" name="TextBox 5">
            <a:extLst>
              <a:ext uri="{FF2B5EF4-FFF2-40B4-BE49-F238E27FC236}">
                <a16:creationId xmlns:a16="http://schemas.microsoft.com/office/drawing/2014/main" id="{2D3F8364-4766-4D13-8EDC-57AE8968A63E}"/>
              </a:ext>
            </a:extLst>
          </p:cNvPr>
          <p:cNvSpPr txBox="1"/>
          <p:nvPr/>
        </p:nvSpPr>
        <p:spPr>
          <a:xfrm>
            <a:off x="6456873" y="2523391"/>
            <a:ext cx="5430416" cy="369332"/>
          </a:xfrm>
          <a:prstGeom prst="rect">
            <a:avLst/>
          </a:prstGeom>
          <a:noFill/>
        </p:spPr>
        <p:txBody>
          <a:bodyPr wrap="square" rtlCol="0">
            <a:spAutoFit/>
          </a:bodyPr>
          <a:lstStyle>
            <a:defPPr>
              <a:defRPr lang="en-US"/>
            </a:defPPr>
            <a:lvl1pPr algn="r">
              <a:defRPr>
                <a:solidFill>
                  <a:schemeClr val="bg1"/>
                </a:solidFill>
                <a:latin typeface="Pelicano"/>
              </a:defRPr>
            </a:lvl1pPr>
          </a:lstStyle>
          <a:p>
            <a:r>
              <a:rPr lang="en-IN" dirty="0"/>
              <a:t>code snippet for Hollywood: </a:t>
            </a:r>
          </a:p>
        </p:txBody>
      </p:sp>
    </p:spTree>
    <p:extLst>
      <p:ext uri="{BB962C8B-B14F-4D97-AF65-F5344CB8AC3E}">
        <p14:creationId xmlns:p14="http://schemas.microsoft.com/office/powerpoint/2010/main" val="1053587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583EF375-7BB9-FF21-0B1E-391E6A060693}"/>
              </a:ext>
            </a:extLst>
          </p:cNvPr>
          <p:cNvSpPr>
            <a:spLocks noGrp="1"/>
          </p:cNvSpPr>
          <p:nvPr>
            <p:ph type="title"/>
          </p:nvPr>
        </p:nvSpPr>
        <p:spPr>
          <a:xfrm>
            <a:off x="1140352" y="320233"/>
            <a:ext cx="9875520" cy="1356360"/>
          </a:xfrm>
        </p:spPr>
        <p:txBody>
          <a:bodyPr vert="horz" lIns="91440" tIns="45720" rIns="91440" bIns="45720" rtlCol="0" anchor="ctr">
            <a:normAutofit/>
          </a:bodyPr>
          <a:lstStyle/>
          <a:p>
            <a:r>
              <a:rPr lang="en-IN" sz="7300" dirty="0">
                <a:solidFill>
                  <a:schemeClr val="bg1"/>
                </a:solidFill>
                <a:latin typeface="Modern No. 20" panose="02070704070505020303" pitchFamily="18" charset="0"/>
              </a:rPr>
              <a:t>Features </a:t>
            </a:r>
            <a:r>
              <a:rPr lang="en-US" sz="7300" dirty="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
        <p:nvSpPr>
          <p:cNvPr id="8" name="Rectangle 7">
            <a:extLst>
              <a:ext uri="{FF2B5EF4-FFF2-40B4-BE49-F238E27FC236}">
                <a16:creationId xmlns:a16="http://schemas.microsoft.com/office/drawing/2014/main" id="{E9FCC0D0-D03E-049B-83FF-24790054AB15}"/>
              </a:ext>
            </a:extLst>
          </p:cNvPr>
          <p:cNvSpPr/>
          <p:nvPr/>
        </p:nvSpPr>
        <p:spPr>
          <a:xfrm>
            <a:off x="6319777" y="1549271"/>
            <a:ext cx="5741359" cy="511609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KNOWLEDGE</a:t>
            </a: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BASE : </a:t>
            </a:r>
            <a:endParaRPr lang="en-US" sz="5400" dirty="0">
              <a:solidFill>
                <a:schemeClr val="bg1"/>
              </a:solidFill>
              <a:latin typeface="Castellar" panose="020A0402060406010301" pitchFamily="18" charset="0"/>
              <a:cs typeface="Courier New" panose="02070309020205020404" pitchFamily="49" charset="0"/>
            </a:endParaRPr>
          </a:p>
          <a:p>
            <a:pPr marL="548640" lvl="2" indent="0">
              <a:buNone/>
            </a:pPr>
            <a:endParaRPr lang="en-US" sz="2000" dirty="0"/>
          </a:p>
          <a:p>
            <a:pPr lvl="3">
              <a:buClr>
                <a:schemeClr val="bg1"/>
              </a:buClr>
            </a:pPr>
            <a:r>
              <a:rPr lang="en-US" sz="2800" dirty="0">
                <a:solidFill>
                  <a:schemeClr val="bg1"/>
                </a:solidFill>
                <a:latin typeface="Pelicano"/>
                <a:cs typeface="Courier New" panose="02070309020205020404" pitchFamily="49" charset="0"/>
              </a:rPr>
              <a:t>Data Structures Used:</a:t>
            </a:r>
          </a:p>
          <a:p>
            <a:pPr lvl="5">
              <a:buClr>
                <a:schemeClr val="bg1"/>
              </a:buClr>
            </a:pPr>
            <a:r>
              <a:rPr lang="en-US" sz="2800" dirty="0">
                <a:solidFill>
                  <a:schemeClr val="bg1"/>
                </a:solidFill>
                <a:latin typeface="Pelicano"/>
                <a:cs typeface="Courier New" panose="02070309020205020404" pitchFamily="49" charset="0"/>
              </a:rPr>
              <a:t>List</a:t>
            </a:r>
          </a:p>
          <a:p>
            <a:pPr lvl="5">
              <a:buClr>
                <a:schemeClr val="bg1"/>
              </a:buClr>
            </a:pPr>
            <a:r>
              <a:rPr lang="en-US" sz="2800" dirty="0">
                <a:solidFill>
                  <a:schemeClr val="bg1"/>
                </a:solidFill>
                <a:latin typeface="Pelicano"/>
                <a:cs typeface="Courier New" panose="02070309020205020404" pitchFamily="49" charset="0"/>
              </a:rPr>
              <a:t>Dictionary</a:t>
            </a:r>
          </a:p>
          <a:p>
            <a:pPr lvl="3">
              <a:buClr>
                <a:schemeClr val="bg1"/>
              </a:buClr>
            </a:pPr>
            <a:r>
              <a:rPr lang="en-US" sz="2800" dirty="0">
                <a:solidFill>
                  <a:schemeClr val="bg1"/>
                </a:solidFill>
                <a:latin typeface="Pelicano"/>
                <a:cs typeface="Courier New" panose="02070309020205020404" pitchFamily="49" charset="0"/>
              </a:rPr>
              <a:t>Categories :</a:t>
            </a:r>
          </a:p>
          <a:p>
            <a:pPr lvl="5">
              <a:buClr>
                <a:schemeClr val="bg1"/>
              </a:buClr>
            </a:pPr>
            <a:r>
              <a:rPr lang="en-US" sz="2800" dirty="0">
                <a:solidFill>
                  <a:schemeClr val="bg1"/>
                </a:solidFill>
                <a:latin typeface="Pelicano"/>
                <a:cs typeface="Courier New" panose="02070309020205020404" pitchFamily="49" charset="0"/>
              </a:rPr>
              <a:t>Hollywood Movies</a:t>
            </a:r>
          </a:p>
          <a:p>
            <a:pPr lvl="5">
              <a:buClr>
                <a:schemeClr val="bg1"/>
              </a:buClr>
            </a:pPr>
            <a:r>
              <a:rPr lang="en-US" sz="2800" dirty="0">
                <a:solidFill>
                  <a:schemeClr val="bg1"/>
                </a:solidFill>
                <a:latin typeface="Pelicano"/>
                <a:cs typeface="Courier New" panose="02070309020205020404" pitchFamily="49" charset="0"/>
              </a:rPr>
              <a:t>Bollywood Movies</a:t>
            </a:r>
            <a:endParaRPr lang="en-IN" sz="2800" dirty="0">
              <a:solidFill>
                <a:schemeClr val="bg1"/>
              </a:solidFill>
              <a:latin typeface="Pelicano"/>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FC94F63-CA0F-44D5-56C2-FEC5076F4C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90526" y="3026220"/>
            <a:ext cx="5430416" cy="2868558"/>
          </a:xfrm>
          <a:prstGeom prst="rect">
            <a:avLst/>
          </a:prstGeom>
        </p:spPr>
      </p:pic>
      <p:sp>
        <p:nvSpPr>
          <p:cNvPr id="6" name="TextBox 5">
            <a:extLst>
              <a:ext uri="{FF2B5EF4-FFF2-40B4-BE49-F238E27FC236}">
                <a16:creationId xmlns:a16="http://schemas.microsoft.com/office/drawing/2014/main" id="{2D3F8364-4766-4D13-8EDC-57AE8968A63E}"/>
              </a:ext>
            </a:extLst>
          </p:cNvPr>
          <p:cNvSpPr txBox="1"/>
          <p:nvPr/>
        </p:nvSpPr>
        <p:spPr>
          <a:xfrm>
            <a:off x="6456873" y="2523391"/>
            <a:ext cx="5430416" cy="369332"/>
          </a:xfrm>
          <a:prstGeom prst="rect">
            <a:avLst/>
          </a:prstGeom>
          <a:noFill/>
        </p:spPr>
        <p:txBody>
          <a:bodyPr wrap="square" rtlCol="0">
            <a:spAutoFit/>
          </a:bodyPr>
          <a:lstStyle/>
          <a:p>
            <a:pPr algn="r"/>
            <a:r>
              <a:rPr lang="en-IN" dirty="0">
                <a:solidFill>
                  <a:schemeClr val="bg1"/>
                </a:solidFill>
                <a:latin typeface="Pelicano"/>
              </a:rPr>
              <a:t>code snippet for Bollywood: </a:t>
            </a:r>
          </a:p>
        </p:txBody>
      </p:sp>
    </p:spTree>
    <p:extLst>
      <p:ext uri="{BB962C8B-B14F-4D97-AF65-F5344CB8AC3E}">
        <p14:creationId xmlns:p14="http://schemas.microsoft.com/office/powerpoint/2010/main" val="2487341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583EF375-7BB9-FF21-0B1E-391E6A060693}"/>
              </a:ext>
            </a:extLst>
          </p:cNvPr>
          <p:cNvSpPr>
            <a:spLocks noGrp="1"/>
          </p:cNvSpPr>
          <p:nvPr>
            <p:ph type="title"/>
          </p:nvPr>
        </p:nvSpPr>
        <p:spPr>
          <a:xfrm>
            <a:off x="1140352" y="320233"/>
            <a:ext cx="9875520" cy="1356360"/>
          </a:xfrm>
        </p:spPr>
        <p:txBody>
          <a:bodyPr vert="horz" lIns="91440" tIns="45720" rIns="91440" bIns="45720" rtlCol="0" anchor="ctr">
            <a:normAutofit/>
          </a:bodyPr>
          <a:lstStyle/>
          <a:p>
            <a:r>
              <a:rPr lang="en-IN" sz="7300" dirty="0">
                <a:solidFill>
                  <a:schemeClr val="bg1"/>
                </a:solidFill>
                <a:latin typeface="Modern No. 20" panose="02070704070505020303" pitchFamily="18" charset="0"/>
              </a:rPr>
              <a:t>Features </a:t>
            </a:r>
            <a:r>
              <a:rPr lang="en-US" sz="7300" dirty="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
        <p:nvSpPr>
          <p:cNvPr id="8" name="Rectangle 7">
            <a:extLst>
              <a:ext uri="{FF2B5EF4-FFF2-40B4-BE49-F238E27FC236}">
                <a16:creationId xmlns:a16="http://schemas.microsoft.com/office/drawing/2014/main" id="{E9FCC0D0-D03E-049B-83FF-24790054AB15}"/>
              </a:ext>
            </a:extLst>
          </p:cNvPr>
          <p:cNvSpPr/>
          <p:nvPr/>
        </p:nvSpPr>
        <p:spPr>
          <a:xfrm>
            <a:off x="6319777" y="1549271"/>
            <a:ext cx="5741359" cy="511609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lnSpcReduction="10000"/>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KNOWLEDGE</a:t>
            </a: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BASE : </a:t>
            </a:r>
            <a:endParaRPr lang="en-US" sz="5400" dirty="0">
              <a:solidFill>
                <a:schemeClr val="bg1"/>
              </a:solidFill>
              <a:latin typeface="Castellar" panose="020A0402060406010301" pitchFamily="18" charset="0"/>
              <a:cs typeface="Courier New" panose="02070309020205020404" pitchFamily="49" charset="0"/>
            </a:endParaRPr>
          </a:p>
          <a:p>
            <a:pPr marL="548640" lvl="2" indent="0">
              <a:buNone/>
            </a:pPr>
            <a:endParaRPr lang="en-US" sz="2000" dirty="0"/>
          </a:p>
          <a:p>
            <a:pPr lvl="3"/>
            <a:r>
              <a:rPr lang="en-US" sz="2800" dirty="0">
                <a:solidFill>
                  <a:schemeClr val="bg1"/>
                </a:solidFill>
                <a:latin typeface="Pelicano"/>
                <a:cs typeface="Courier New" panose="02070309020205020404" pitchFamily="49" charset="0"/>
              </a:rPr>
              <a:t>Data Structures Used:</a:t>
            </a:r>
          </a:p>
          <a:p>
            <a:pPr lvl="5"/>
            <a:r>
              <a:rPr lang="en-US" sz="2800" dirty="0">
                <a:solidFill>
                  <a:schemeClr val="bg1"/>
                </a:solidFill>
                <a:latin typeface="Pelicano"/>
                <a:cs typeface="Courier New" panose="02070309020205020404" pitchFamily="49" charset="0"/>
              </a:rPr>
              <a:t>List</a:t>
            </a:r>
          </a:p>
          <a:p>
            <a:pPr lvl="5"/>
            <a:r>
              <a:rPr lang="en-US" sz="2800" dirty="0">
                <a:solidFill>
                  <a:schemeClr val="bg1"/>
                </a:solidFill>
                <a:latin typeface="Pelicano"/>
                <a:cs typeface="Courier New" panose="02070309020205020404" pitchFamily="49" charset="0"/>
              </a:rPr>
              <a:t>Dictionary</a:t>
            </a:r>
          </a:p>
          <a:p>
            <a:pPr lvl="3"/>
            <a:r>
              <a:rPr lang="en-US" sz="2800" dirty="0">
                <a:solidFill>
                  <a:schemeClr val="bg1"/>
                </a:solidFill>
                <a:latin typeface="Pelicano"/>
                <a:cs typeface="Courier New" panose="02070309020205020404" pitchFamily="49" charset="0"/>
              </a:rPr>
              <a:t>Categories :</a:t>
            </a:r>
          </a:p>
          <a:p>
            <a:pPr lvl="5"/>
            <a:r>
              <a:rPr lang="en-US" sz="2800" dirty="0">
                <a:solidFill>
                  <a:schemeClr val="bg1"/>
                </a:solidFill>
                <a:latin typeface="Pelicano"/>
                <a:cs typeface="Courier New" panose="02070309020205020404" pitchFamily="49" charset="0"/>
              </a:rPr>
              <a:t>Hollywood Movies</a:t>
            </a:r>
          </a:p>
          <a:p>
            <a:pPr lvl="5"/>
            <a:r>
              <a:rPr lang="en-US" sz="2800" dirty="0">
                <a:solidFill>
                  <a:schemeClr val="bg1"/>
                </a:solidFill>
                <a:latin typeface="Pelicano"/>
                <a:cs typeface="Courier New" panose="02070309020205020404" pitchFamily="49" charset="0"/>
              </a:rPr>
              <a:t>Bollywood Movies</a:t>
            </a:r>
          </a:p>
          <a:p>
            <a:pPr lvl="5"/>
            <a:r>
              <a:rPr lang="en-US" sz="2800" dirty="0">
                <a:solidFill>
                  <a:schemeClr val="bg1"/>
                </a:solidFill>
                <a:latin typeface="Pelicano"/>
                <a:cs typeface="Courier New" panose="02070309020205020404" pitchFamily="49" charset="0"/>
              </a:rPr>
              <a:t>Anime</a:t>
            </a:r>
            <a:endParaRPr lang="en-IN" sz="2800" dirty="0">
              <a:solidFill>
                <a:schemeClr val="bg1"/>
              </a:solidFill>
              <a:latin typeface="Pelicano"/>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FC94F63-CA0F-44D5-56C2-FEC5076F4C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48888" y="3026220"/>
            <a:ext cx="5313691" cy="2868558"/>
          </a:xfrm>
          <a:prstGeom prst="rect">
            <a:avLst/>
          </a:prstGeom>
        </p:spPr>
      </p:pic>
      <p:sp>
        <p:nvSpPr>
          <p:cNvPr id="6" name="TextBox 5">
            <a:extLst>
              <a:ext uri="{FF2B5EF4-FFF2-40B4-BE49-F238E27FC236}">
                <a16:creationId xmlns:a16="http://schemas.microsoft.com/office/drawing/2014/main" id="{2D3F8364-4766-4D13-8EDC-57AE8968A63E}"/>
              </a:ext>
            </a:extLst>
          </p:cNvPr>
          <p:cNvSpPr txBox="1"/>
          <p:nvPr/>
        </p:nvSpPr>
        <p:spPr>
          <a:xfrm>
            <a:off x="6456873" y="2523391"/>
            <a:ext cx="5430416" cy="369332"/>
          </a:xfrm>
          <a:prstGeom prst="rect">
            <a:avLst/>
          </a:prstGeom>
          <a:noFill/>
        </p:spPr>
        <p:txBody>
          <a:bodyPr wrap="square" rtlCol="0">
            <a:spAutoFit/>
          </a:bodyPr>
          <a:lstStyle/>
          <a:p>
            <a:pPr algn="r"/>
            <a:r>
              <a:rPr lang="en-IN" dirty="0">
                <a:solidFill>
                  <a:schemeClr val="bg1"/>
                </a:solidFill>
                <a:latin typeface="Pelicano"/>
              </a:rPr>
              <a:t>code snippet for Anime: </a:t>
            </a:r>
          </a:p>
        </p:txBody>
      </p:sp>
    </p:spTree>
    <p:extLst>
      <p:ext uri="{BB962C8B-B14F-4D97-AF65-F5344CB8AC3E}">
        <p14:creationId xmlns:p14="http://schemas.microsoft.com/office/powerpoint/2010/main" val="4189408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p>
          <a:p>
            <a:pPr marL="45720" indent="0">
              <a:buNone/>
            </a:pPr>
            <a:endParaRPr lang="en-US" sz="2800" dirty="0"/>
          </a:p>
          <a:p>
            <a:pPr lvl="1"/>
            <a:r>
              <a:rPr lang="en-US" sz="2800" dirty="0">
                <a:solidFill>
                  <a:schemeClr val="bg1"/>
                </a:solidFill>
                <a:latin typeface="Pelicano"/>
                <a:cs typeface="Courier New" panose="02070309020205020404" pitchFamily="49" charset="0"/>
              </a:rPr>
              <a:t>Functions of the Inference Engine</a:t>
            </a:r>
          </a:p>
          <a:p>
            <a:pPr lvl="1"/>
            <a:endParaRPr lang="en-US" sz="2800" dirty="0">
              <a:solidFill>
                <a:schemeClr val="bg1"/>
              </a:solidFill>
              <a:latin typeface="Pelicano"/>
              <a:cs typeface="Courier New" panose="02070309020205020404" pitchFamily="49" charset="0"/>
            </a:endParaRPr>
          </a:p>
          <a:p>
            <a:pPr lvl="1"/>
            <a:r>
              <a:rPr lang="en-US" sz="2800" dirty="0">
                <a:solidFill>
                  <a:schemeClr val="bg1"/>
                </a:solidFill>
                <a:latin typeface="Pelicano"/>
                <a:cs typeface="Courier New" panose="02070309020205020404" pitchFamily="49" charset="0"/>
              </a:rPr>
              <a:t>Utility Functions</a:t>
            </a:r>
          </a:p>
          <a:p>
            <a:pPr lvl="1"/>
            <a:endParaRPr lang="en-US" sz="2800" dirty="0">
              <a:solidFill>
                <a:schemeClr val="bg1"/>
              </a:solidFill>
              <a:latin typeface="Pelicano"/>
              <a:cs typeface="Courier New" panose="02070309020205020404" pitchFamily="49" charset="0"/>
            </a:endParaRPr>
          </a:p>
          <a:p>
            <a:pPr lvl="1"/>
            <a:r>
              <a:rPr lang="en-US" sz="2800" dirty="0">
                <a:solidFill>
                  <a:schemeClr val="bg1"/>
                </a:solidFill>
                <a:latin typeface="Pelicano"/>
                <a:cs typeface="Courier New" panose="02070309020205020404" pitchFamily="49" charset="0"/>
              </a:rPr>
              <a:t>Integration with User Interface</a:t>
            </a: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itle 16">
            <a:extLst>
              <a:ext uri="{FF2B5EF4-FFF2-40B4-BE49-F238E27FC236}">
                <a16:creationId xmlns:a16="http://schemas.microsoft.com/office/drawing/2014/main" id="{7DE0CACF-3469-D287-DB6F-ED505746E4AE}"/>
              </a:ext>
            </a:extLst>
          </p:cNvPr>
          <p:cNvSpPr>
            <a:spLocks noGrp="1"/>
          </p:cNvSpPr>
          <p:nvPr>
            <p:ph type="title"/>
          </p:nvPr>
        </p:nvSpPr>
        <p:spPr/>
        <p:txBody>
          <a:bodyPr/>
          <a:lstStyle/>
          <a:p>
            <a:endParaRPr lang="en-IN"/>
          </a:p>
        </p:txBody>
      </p:sp>
      <p:sp>
        <p:nvSpPr>
          <p:cNvPr id="18" name="Title 1">
            <a:extLst>
              <a:ext uri="{FF2B5EF4-FFF2-40B4-BE49-F238E27FC236}">
                <a16:creationId xmlns:a16="http://schemas.microsoft.com/office/drawing/2014/main" id="{DF1855EC-17ED-3A03-AB7A-37CAF364296D}"/>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Tree>
    <p:extLst>
      <p:ext uri="{BB962C8B-B14F-4D97-AF65-F5344CB8AC3E}">
        <p14:creationId xmlns:p14="http://schemas.microsoft.com/office/powerpoint/2010/main" val="108136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p>
          <a:p>
            <a:pPr marL="45720" indent="0">
              <a:buNone/>
            </a:pPr>
            <a:endParaRPr lang="en-US" sz="2800" dirty="0">
              <a:latin typeface="Pelicano"/>
            </a:endParaRPr>
          </a:p>
          <a:p>
            <a:pPr lvl="1"/>
            <a:r>
              <a:rPr lang="en-US" sz="2800" dirty="0">
                <a:solidFill>
                  <a:schemeClr val="bg1"/>
                </a:solidFill>
                <a:latin typeface="Pelicano"/>
                <a:cs typeface="Courier New" panose="02070309020205020404" pitchFamily="49" charset="0"/>
              </a:rPr>
              <a:t>Functions of the Inference Engine</a:t>
            </a:r>
          </a:p>
          <a:p>
            <a:pPr lvl="3"/>
            <a:r>
              <a:rPr lang="en-IN" sz="2800" dirty="0">
                <a:solidFill>
                  <a:schemeClr val="bg1"/>
                </a:solidFill>
                <a:latin typeface="Pelicano"/>
                <a:cs typeface="Courier New" panose="02070309020205020404" pitchFamily="49" charset="0"/>
              </a:rPr>
              <a:t>Recommend by Genre</a:t>
            </a:r>
            <a:endParaRPr lang="en-US" sz="2800" dirty="0">
              <a:solidFill>
                <a:schemeClr val="bg1"/>
              </a:solidFill>
              <a:latin typeface="Pelicano"/>
              <a:cs typeface="Courier New" panose="02070309020205020404" pitchFamily="49" charset="0"/>
            </a:endParaRP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9616B74-17D5-ED20-4732-F821BA3E802D}"/>
              </a:ext>
            </a:extLst>
          </p:cNvPr>
          <p:cNvSpPr/>
          <p:nvPr/>
        </p:nvSpPr>
        <p:spPr>
          <a:xfrm>
            <a:off x="509286" y="4282633"/>
            <a:ext cx="11285317" cy="18133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3D5CB85-9030-C3DB-65DD-A8BC8F530894}"/>
              </a:ext>
            </a:extLst>
          </p:cNvPr>
          <p:cNvPicPr>
            <a:picLocks noChangeAspect="1"/>
          </p:cNvPicPr>
          <p:nvPr/>
        </p:nvPicPr>
        <p:blipFill>
          <a:blip r:embed="rId2"/>
          <a:stretch>
            <a:fillRect/>
          </a:stretch>
        </p:blipFill>
        <p:spPr>
          <a:xfrm>
            <a:off x="821094" y="4488024"/>
            <a:ext cx="10636898" cy="1371600"/>
          </a:xfrm>
          <a:prstGeom prst="rect">
            <a:avLst/>
          </a:prstGeom>
        </p:spPr>
      </p:pic>
      <p:sp>
        <p:nvSpPr>
          <p:cNvPr id="9" name="Title 8">
            <a:extLst>
              <a:ext uri="{FF2B5EF4-FFF2-40B4-BE49-F238E27FC236}">
                <a16:creationId xmlns:a16="http://schemas.microsoft.com/office/drawing/2014/main" id="{45FBE543-7258-DD63-BE81-8BD875DE87F8}"/>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DC2047B5-DADA-0542-D0EB-BF5FB1AEFEE1}"/>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Tree>
    <p:extLst>
      <p:ext uri="{BB962C8B-B14F-4D97-AF65-F5344CB8AC3E}">
        <p14:creationId xmlns:p14="http://schemas.microsoft.com/office/powerpoint/2010/main" val="1208336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p>
          <a:p>
            <a:pPr marL="45720" indent="0">
              <a:buNone/>
            </a:pPr>
            <a:endParaRPr lang="en-US" sz="2800" dirty="0">
              <a:latin typeface="Pelicano"/>
            </a:endParaRPr>
          </a:p>
          <a:p>
            <a:pPr lvl="1"/>
            <a:r>
              <a:rPr lang="en-US" sz="2800" dirty="0">
                <a:solidFill>
                  <a:schemeClr val="bg1"/>
                </a:solidFill>
                <a:latin typeface="Pelicano"/>
                <a:cs typeface="Courier New" panose="02070309020205020404" pitchFamily="49" charset="0"/>
              </a:rPr>
              <a:t>Functions of the Inference Engine</a:t>
            </a:r>
          </a:p>
          <a:p>
            <a:pPr lvl="3"/>
            <a:r>
              <a:rPr lang="en-IN" sz="2800" dirty="0">
                <a:solidFill>
                  <a:schemeClr val="bg1"/>
                </a:solidFill>
                <a:latin typeface="Pelicano"/>
                <a:cs typeface="Courier New" panose="02070309020205020404" pitchFamily="49" charset="0"/>
              </a:rPr>
              <a:t>Recommend by Cast</a:t>
            </a:r>
            <a:endParaRPr lang="en-US" sz="2800" dirty="0">
              <a:solidFill>
                <a:schemeClr val="bg1"/>
              </a:solidFill>
              <a:latin typeface="Pelicano"/>
              <a:cs typeface="Courier New" panose="02070309020205020404" pitchFamily="49" charset="0"/>
            </a:endParaRP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9616B74-17D5-ED20-4732-F821BA3E802D}"/>
              </a:ext>
            </a:extLst>
          </p:cNvPr>
          <p:cNvSpPr/>
          <p:nvPr/>
        </p:nvSpPr>
        <p:spPr>
          <a:xfrm>
            <a:off x="509286" y="4282633"/>
            <a:ext cx="11285317" cy="18133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E1EF0BA-94B4-34CB-FDFD-178380CAEC77}"/>
              </a:ext>
            </a:extLst>
          </p:cNvPr>
          <p:cNvPicPr>
            <a:picLocks noChangeAspect="1"/>
          </p:cNvPicPr>
          <p:nvPr/>
        </p:nvPicPr>
        <p:blipFill>
          <a:blip r:embed="rId2"/>
          <a:stretch>
            <a:fillRect/>
          </a:stretch>
        </p:blipFill>
        <p:spPr>
          <a:xfrm>
            <a:off x="821093" y="4721290"/>
            <a:ext cx="10636899" cy="839755"/>
          </a:xfrm>
          <a:prstGeom prst="rect">
            <a:avLst/>
          </a:prstGeom>
        </p:spPr>
      </p:pic>
      <p:sp>
        <p:nvSpPr>
          <p:cNvPr id="10" name="Title 9">
            <a:extLst>
              <a:ext uri="{FF2B5EF4-FFF2-40B4-BE49-F238E27FC236}">
                <a16:creationId xmlns:a16="http://schemas.microsoft.com/office/drawing/2014/main" id="{FEB7EFF4-AA40-3009-E229-BE431E1AAF3E}"/>
              </a:ext>
            </a:extLst>
          </p:cNvPr>
          <p:cNvSpPr>
            <a:spLocks noGrp="1"/>
          </p:cNvSpPr>
          <p:nvPr>
            <p:ph type="title"/>
          </p:nvPr>
        </p:nvSpPr>
        <p:spPr/>
        <p:txBody>
          <a:bodyPr/>
          <a:lstStyle/>
          <a:p>
            <a:endParaRPr lang="en-IN"/>
          </a:p>
        </p:txBody>
      </p:sp>
      <p:sp>
        <p:nvSpPr>
          <p:cNvPr id="11" name="Title 1">
            <a:extLst>
              <a:ext uri="{FF2B5EF4-FFF2-40B4-BE49-F238E27FC236}">
                <a16:creationId xmlns:a16="http://schemas.microsoft.com/office/drawing/2014/main" id="{28C5C421-53C9-5A25-0355-B59A01714B52}"/>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Tree>
    <p:extLst>
      <p:ext uri="{BB962C8B-B14F-4D97-AF65-F5344CB8AC3E}">
        <p14:creationId xmlns:p14="http://schemas.microsoft.com/office/powerpoint/2010/main" val="1117689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p>
          <a:p>
            <a:pPr marL="45720" indent="0">
              <a:buNone/>
            </a:pPr>
            <a:endParaRPr lang="en-US" sz="2800" dirty="0">
              <a:latin typeface="Pelicano"/>
            </a:endParaRPr>
          </a:p>
          <a:p>
            <a:pPr lvl="1"/>
            <a:r>
              <a:rPr lang="en-US" sz="2800" dirty="0">
                <a:solidFill>
                  <a:schemeClr val="bg1"/>
                </a:solidFill>
                <a:latin typeface="Pelicano"/>
                <a:cs typeface="Courier New" panose="02070309020205020404" pitchFamily="49" charset="0"/>
              </a:rPr>
              <a:t>Functions of the Inference Engine</a:t>
            </a:r>
          </a:p>
          <a:p>
            <a:pPr lvl="3"/>
            <a:r>
              <a:rPr lang="en-IN" sz="2800" dirty="0">
                <a:solidFill>
                  <a:schemeClr val="bg1"/>
                </a:solidFill>
                <a:latin typeface="Pelicano"/>
                <a:cs typeface="Courier New" panose="02070309020205020404" pitchFamily="49" charset="0"/>
              </a:rPr>
              <a:t>Recommend by Genre and Cast</a:t>
            </a:r>
            <a:endParaRPr lang="en-US" sz="2800" dirty="0">
              <a:solidFill>
                <a:schemeClr val="bg1"/>
              </a:solidFill>
              <a:latin typeface="Pelicano"/>
              <a:cs typeface="Courier New" panose="02070309020205020404" pitchFamily="49" charset="0"/>
            </a:endParaRP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9616B74-17D5-ED20-4732-F821BA3E802D}"/>
              </a:ext>
            </a:extLst>
          </p:cNvPr>
          <p:cNvSpPr/>
          <p:nvPr/>
        </p:nvSpPr>
        <p:spPr>
          <a:xfrm>
            <a:off x="509286" y="4282633"/>
            <a:ext cx="11285317" cy="18133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A4E2023-2748-FC75-8689-B8D671C8B4C9}"/>
              </a:ext>
            </a:extLst>
          </p:cNvPr>
          <p:cNvPicPr>
            <a:picLocks noChangeAspect="1"/>
          </p:cNvPicPr>
          <p:nvPr/>
        </p:nvPicPr>
        <p:blipFill>
          <a:blip r:embed="rId2"/>
          <a:stretch>
            <a:fillRect/>
          </a:stretch>
        </p:blipFill>
        <p:spPr>
          <a:xfrm>
            <a:off x="821094" y="4488024"/>
            <a:ext cx="10636898" cy="998376"/>
          </a:xfrm>
          <a:prstGeom prst="rect">
            <a:avLst/>
          </a:prstGeom>
        </p:spPr>
      </p:pic>
      <p:sp>
        <p:nvSpPr>
          <p:cNvPr id="10" name="Title 9">
            <a:extLst>
              <a:ext uri="{FF2B5EF4-FFF2-40B4-BE49-F238E27FC236}">
                <a16:creationId xmlns:a16="http://schemas.microsoft.com/office/drawing/2014/main" id="{2E2BFDDC-ADE3-65F5-C57E-72BE4E17D961}"/>
              </a:ext>
            </a:extLst>
          </p:cNvPr>
          <p:cNvSpPr>
            <a:spLocks noGrp="1"/>
          </p:cNvSpPr>
          <p:nvPr>
            <p:ph type="title"/>
          </p:nvPr>
        </p:nvSpPr>
        <p:spPr/>
        <p:txBody>
          <a:bodyPr/>
          <a:lstStyle/>
          <a:p>
            <a:endParaRPr lang="en-IN"/>
          </a:p>
        </p:txBody>
      </p:sp>
      <p:sp>
        <p:nvSpPr>
          <p:cNvPr id="11" name="Title 1">
            <a:extLst>
              <a:ext uri="{FF2B5EF4-FFF2-40B4-BE49-F238E27FC236}">
                <a16:creationId xmlns:a16="http://schemas.microsoft.com/office/drawing/2014/main" id="{02D580B6-A7D8-4083-A33A-446BD64375D3}"/>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Tree>
    <p:extLst>
      <p:ext uri="{BB962C8B-B14F-4D97-AF65-F5344CB8AC3E}">
        <p14:creationId xmlns:p14="http://schemas.microsoft.com/office/powerpoint/2010/main" val="3893549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endParaRPr lang="en-US" sz="2800" dirty="0">
              <a:latin typeface="Pelicano"/>
            </a:endParaRPr>
          </a:p>
          <a:p>
            <a:pPr lvl="1"/>
            <a:r>
              <a:rPr lang="en-US" sz="2800" dirty="0">
                <a:solidFill>
                  <a:schemeClr val="bg1"/>
                </a:solidFill>
                <a:latin typeface="Pelicano"/>
                <a:cs typeface="Courier New" panose="02070309020205020404" pitchFamily="49" charset="0"/>
              </a:rPr>
              <a:t>Functions of the Inference Engine</a:t>
            </a:r>
          </a:p>
          <a:p>
            <a:pPr lvl="3"/>
            <a:r>
              <a:rPr lang="en-IN" sz="2800" dirty="0">
                <a:solidFill>
                  <a:schemeClr val="bg1"/>
                </a:solidFill>
                <a:latin typeface="Pelicano"/>
                <a:cs typeface="Courier New" panose="02070309020205020404" pitchFamily="49" charset="0"/>
              </a:rPr>
              <a:t>Recommend by Similar Movie Title</a:t>
            </a:r>
            <a:endParaRPr lang="en-US" sz="2800" dirty="0">
              <a:solidFill>
                <a:schemeClr val="bg1"/>
              </a:solidFill>
              <a:latin typeface="Pelicano"/>
              <a:cs typeface="Courier New" panose="02070309020205020404" pitchFamily="49" charset="0"/>
            </a:endParaRP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9616B74-17D5-ED20-4732-F821BA3E802D}"/>
              </a:ext>
            </a:extLst>
          </p:cNvPr>
          <p:cNvSpPr/>
          <p:nvPr/>
        </p:nvSpPr>
        <p:spPr>
          <a:xfrm>
            <a:off x="509286" y="3657600"/>
            <a:ext cx="11285317" cy="28801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9">
            <a:extLst>
              <a:ext uri="{FF2B5EF4-FFF2-40B4-BE49-F238E27FC236}">
                <a16:creationId xmlns:a16="http://schemas.microsoft.com/office/drawing/2014/main" id="{2E2BFDDC-ADE3-65F5-C57E-72BE4E17D961}"/>
              </a:ext>
            </a:extLst>
          </p:cNvPr>
          <p:cNvSpPr>
            <a:spLocks noGrp="1"/>
          </p:cNvSpPr>
          <p:nvPr>
            <p:ph type="title"/>
          </p:nvPr>
        </p:nvSpPr>
        <p:spPr/>
        <p:txBody>
          <a:bodyPr/>
          <a:lstStyle/>
          <a:p>
            <a:endParaRPr lang="en-IN"/>
          </a:p>
        </p:txBody>
      </p:sp>
      <p:sp>
        <p:nvSpPr>
          <p:cNvPr id="11" name="Title 1">
            <a:extLst>
              <a:ext uri="{FF2B5EF4-FFF2-40B4-BE49-F238E27FC236}">
                <a16:creationId xmlns:a16="http://schemas.microsoft.com/office/drawing/2014/main" id="{02D580B6-A7D8-4083-A33A-446BD64375D3}"/>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pic>
        <p:nvPicPr>
          <p:cNvPr id="2" name="Picture 1">
            <a:extLst>
              <a:ext uri="{FF2B5EF4-FFF2-40B4-BE49-F238E27FC236}">
                <a16:creationId xmlns:a16="http://schemas.microsoft.com/office/drawing/2014/main" id="{CEB87B4F-360E-BAF1-B2F7-127A26B20713}"/>
              </a:ext>
            </a:extLst>
          </p:cNvPr>
          <p:cNvPicPr>
            <a:picLocks noChangeAspect="1"/>
          </p:cNvPicPr>
          <p:nvPr/>
        </p:nvPicPr>
        <p:blipFill>
          <a:blip r:embed="rId2"/>
          <a:stretch>
            <a:fillRect/>
          </a:stretch>
        </p:blipFill>
        <p:spPr>
          <a:xfrm>
            <a:off x="777551" y="3826452"/>
            <a:ext cx="10636898" cy="2537926"/>
          </a:xfrm>
          <a:prstGeom prst="rect">
            <a:avLst/>
          </a:prstGeom>
        </p:spPr>
      </p:pic>
    </p:spTree>
    <p:extLst>
      <p:ext uri="{BB962C8B-B14F-4D97-AF65-F5344CB8AC3E}">
        <p14:creationId xmlns:p14="http://schemas.microsoft.com/office/powerpoint/2010/main" val="2403248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endParaRPr lang="en-US" sz="2800" dirty="0">
              <a:latin typeface="Pelicano"/>
            </a:endParaRPr>
          </a:p>
          <a:p>
            <a:pPr lvl="1"/>
            <a:r>
              <a:rPr lang="en-US" sz="2800" dirty="0">
                <a:solidFill>
                  <a:schemeClr val="bg1"/>
                </a:solidFill>
                <a:latin typeface="Pelicano"/>
                <a:cs typeface="Courier New" panose="02070309020205020404" pitchFamily="49" charset="0"/>
              </a:rPr>
              <a:t>UTILITY FUNCTIONS</a:t>
            </a:r>
          </a:p>
          <a:p>
            <a:pPr lvl="3"/>
            <a:r>
              <a:rPr lang="en-US" sz="2800" dirty="0">
                <a:solidFill>
                  <a:schemeClr val="bg1"/>
                </a:solidFill>
                <a:latin typeface="Pelicano"/>
                <a:cs typeface="Courier New" panose="02070309020205020404" pitchFamily="49" charset="0"/>
              </a:rPr>
              <a:t>Spelling Checker for Genre and Cast</a:t>
            </a: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9616B74-17D5-ED20-4732-F821BA3E802D}"/>
              </a:ext>
            </a:extLst>
          </p:cNvPr>
          <p:cNvSpPr/>
          <p:nvPr/>
        </p:nvSpPr>
        <p:spPr>
          <a:xfrm>
            <a:off x="509286" y="3657600"/>
            <a:ext cx="11285317" cy="28801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9">
            <a:extLst>
              <a:ext uri="{FF2B5EF4-FFF2-40B4-BE49-F238E27FC236}">
                <a16:creationId xmlns:a16="http://schemas.microsoft.com/office/drawing/2014/main" id="{2E2BFDDC-ADE3-65F5-C57E-72BE4E17D961}"/>
              </a:ext>
            </a:extLst>
          </p:cNvPr>
          <p:cNvSpPr>
            <a:spLocks noGrp="1"/>
          </p:cNvSpPr>
          <p:nvPr>
            <p:ph type="title"/>
          </p:nvPr>
        </p:nvSpPr>
        <p:spPr/>
        <p:txBody>
          <a:bodyPr/>
          <a:lstStyle/>
          <a:p>
            <a:endParaRPr lang="en-IN"/>
          </a:p>
        </p:txBody>
      </p:sp>
      <p:sp>
        <p:nvSpPr>
          <p:cNvPr id="11" name="Title 1">
            <a:extLst>
              <a:ext uri="{FF2B5EF4-FFF2-40B4-BE49-F238E27FC236}">
                <a16:creationId xmlns:a16="http://schemas.microsoft.com/office/drawing/2014/main" id="{02D580B6-A7D8-4083-A33A-446BD64375D3}"/>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pic>
        <p:nvPicPr>
          <p:cNvPr id="4" name="Picture 3">
            <a:extLst>
              <a:ext uri="{FF2B5EF4-FFF2-40B4-BE49-F238E27FC236}">
                <a16:creationId xmlns:a16="http://schemas.microsoft.com/office/drawing/2014/main" id="{7B9C1214-346E-21EE-45B6-54BBD024ACCE}"/>
              </a:ext>
            </a:extLst>
          </p:cNvPr>
          <p:cNvPicPr>
            <a:picLocks noChangeAspect="1"/>
          </p:cNvPicPr>
          <p:nvPr/>
        </p:nvPicPr>
        <p:blipFill>
          <a:blip r:embed="rId2"/>
          <a:stretch>
            <a:fillRect/>
          </a:stretch>
        </p:blipFill>
        <p:spPr>
          <a:xfrm>
            <a:off x="927445" y="3837940"/>
            <a:ext cx="10448998" cy="2410460"/>
          </a:xfrm>
          <a:prstGeom prst="rect">
            <a:avLst/>
          </a:prstGeom>
        </p:spPr>
      </p:pic>
    </p:spTree>
    <p:extLst>
      <p:ext uri="{BB962C8B-B14F-4D97-AF65-F5344CB8AC3E}">
        <p14:creationId xmlns:p14="http://schemas.microsoft.com/office/powerpoint/2010/main" val="1242563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endParaRPr lang="en-US" sz="2800" dirty="0">
              <a:latin typeface="Pelicano"/>
            </a:endParaRPr>
          </a:p>
          <a:p>
            <a:pPr lvl="1"/>
            <a:r>
              <a:rPr lang="en-US" sz="2800" dirty="0">
                <a:solidFill>
                  <a:schemeClr val="bg1"/>
                </a:solidFill>
                <a:latin typeface="Pelicano"/>
                <a:cs typeface="Courier New" panose="02070309020205020404" pitchFamily="49" charset="0"/>
              </a:rPr>
              <a:t>UTILITY FUNCTIONS</a:t>
            </a:r>
          </a:p>
          <a:p>
            <a:pPr lvl="3"/>
            <a:r>
              <a:rPr lang="en-US" sz="2800" dirty="0">
                <a:solidFill>
                  <a:schemeClr val="bg1"/>
                </a:solidFill>
                <a:latin typeface="Pelicano"/>
                <a:cs typeface="Courier New" panose="02070309020205020404" pitchFamily="49" charset="0"/>
              </a:rPr>
              <a:t>Spelling Checker for Movie Title</a:t>
            </a: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9616B74-17D5-ED20-4732-F821BA3E802D}"/>
              </a:ext>
            </a:extLst>
          </p:cNvPr>
          <p:cNvSpPr/>
          <p:nvPr/>
        </p:nvSpPr>
        <p:spPr>
          <a:xfrm>
            <a:off x="509286" y="3657600"/>
            <a:ext cx="11285317" cy="28801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9">
            <a:extLst>
              <a:ext uri="{FF2B5EF4-FFF2-40B4-BE49-F238E27FC236}">
                <a16:creationId xmlns:a16="http://schemas.microsoft.com/office/drawing/2014/main" id="{2E2BFDDC-ADE3-65F5-C57E-72BE4E17D961}"/>
              </a:ext>
            </a:extLst>
          </p:cNvPr>
          <p:cNvSpPr>
            <a:spLocks noGrp="1"/>
          </p:cNvSpPr>
          <p:nvPr>
            <p:ph type="title"/>
          </p:nvPr>
        </p:nvSpPr>
        <p:spPr/>
        <p:txBody>
          <a:bodyPr/>
          <a:lstStyle/>
          <a:p>
            <a:endParaRPr lang="en-IN"/>
          </a:p>
        </p:txBody>
      </p:sp>
      <p:sp>
        <p:nvSpPr>
          <p:cNvPr id="11" name="Title 1">
            <a:extLst>
              <a:ext uri="{FF2B5EF4-FFF2-40B4-BE49-F238E27FC236}">
                <a16:creationId xmlns:a16="http://schemas.microsoft.com/office/drawing/2014/main" id="{02D580B6-A7D8-4083-A33A-446BD64375D3}"/>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pic>
        <p:nvPicPr>
          <p:cNvPr id="2" name="Picture 1">
            <a:extLst>
              <a:ext uri="{FF2B5EF4-FFF2-40B4-BE49-F238E27FC236}">
                <a16:creationId xmlns:a16="http://schemas.microsoft.com/office/drawing/2014/main" id="{B0084137-598C-88F2-FF12-C03613E953F3}"/>
              </a:ext>
            </a:extLst>
          </p:cNvPr>
          <p:cNvPicPr>
            <a:picLocks noChangeAspect="1"/>
          </p:cNvPicPr>
          <p:nvPr/>
        </p:nvPicPr>
        <p:blipFill>
          <a:blip r:embed="rId2"/>
          <a:stretch>
            <a:fillRect/>
          </a:stretch>
        </p:blipFill>
        <p:spPr>
          <a:xfrm>
            <a:off x="683831" y="3792576"/>
            <a:ext cx="10936226" cy="2610214"/>
          </a:xfrm>
          <a:prstGeom prst="rect">
            <a:avLst/>
          </a:prstGeom>
        </p:spPr>
      </p:pic>
    </p:spTree>
    <p:extLst>
      <p:ext uri="{BB962C8B-B14F-4D97-AF65-F5344CB8AC3E}">
        <p14:creationId xmlns:p14="http://schemas.microsoft.com/office/powerpoint/2010/main" val="593709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583EF375-7BB9-FF21-0B1E-391E6A060693}"/>
              </a:ext>
            </a:extLst>
          </p:cNvPr>
          <p:cNvSpPr>
            <a:spLocks noGrp="1"/>
          </p:cNvSpPr>
          <p:nvPr>
            <p:ph type="title"/>
          </p:nvPr>
        </p:nvSpPr>
        <p:spPr>
          <a:xfrm>
            <a:off x="1140352" y="285509"/>
            <a:ext cx="9875520" cy="1356360"/>
          </a:xfrm>
        </p:spPr>
        <p:txBody>
          <a:bodyPr vert="horz" lIns="91440" tIns="45720" rIns="91440" bIns="45720" rtlCol="0" anchor="ctr">
            <a:normAutofit/>
          </a:bodyPr>
          <a:lstStyle/>
          <a:p>
            <a:r>
              <a:rPr lang="en-US" sz="7300" dirty="0">
                <a:solidFill>
                  <a:schemeClr val="bg1"/>
                </a:solidFill>
                <a:latin typeface="Modern No. 20" panose="02070704070505020303" pitchFamily="18" charset="0"/>
              </a:rPr>
              <a:t>Table of Contents :</a:t>
            </a:r>
            <a:endParaRPr lang="en-IN" sz="7300" dirty="0">
              <a:solidFill>
                <a:schemeClr val="bg1"/>
              </a:solidFill>
              <a:latin typeface="Modern No. 20" panose="02070704070505020303" pitchFamily="18" charset="0"/>
            </a:endParaRPr>
          </a:p>
        </p:txBody>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61789"/>
          </a:xfrm>
          <a:noFill/>
        </p:spPr>
        <p:txBody>
          <a:bodyPr wrap="square" rtlCol="0">
            <a:spAutoFit/>
          </a:bodyPr>
          <a:lstStyle/>
          <a:p>
            <a:pPr marL="0" indent="0" algn="just">
              <a:buNone/>
            </a:pPr>
            <a:r>
              <a:rPr lang="en-US" sz="3200" dirty="0">
                <a:solidFill>
                  <a:schemeClr val="bg1"/>
                </a:solidFill>
                <a:latin typeface="Pelicano"/>
                <a:cs typeface="Courier New" panose="02070309020205020404" pitchFamily="49" charset="0"/>
              </a:rPr>
              <a:t>1. Introduction</a:t>
            </a:r>
          </a:p>
          <a:p>
            <a:pPr marL="0" indent="0" algn="just">
              <a:buNone/>
            </a:pPr>
            <a:r>
              <a:rPr lang="en-US" sz="3200" dirty="0">
                <a:solidFill>
                  <a:schemeClr val="bg1"/>
                </a:solidFill>
                <a:latin typeface="Pelicano"/>
                <a:cs typeface="Courier New" panose="02070309020205020404" pitchFamily="49" charset="0"/>
              </a:rPr>
              <a:t>2. PEAS</a:t>
            </a:r>
          </a:p>
          <a:p>
            <a:pPr marL="0" indent="0" algn="just">
              <a:buNone/>
            </a:pPr>
            <a:r>
              <a:rPr lang="en-US" sz="3200" dirty="0">
                <a:solidFill>
                  <a:schemeClr val="bg1"/>
                </a:solidFill>
                <a:latin typeface="Pelicano"/>
                <a:cs typeface="Courier New" panose="02070309020205020404" pitchFamily="49" charset="0"/>
              </a:rPr>
              <a:t>3. Features</a:t>
            </a:r>
          </a:p>
          <a:p>
            <a:pPr marL="742950" lvl="1" indent="-514350" algn="just">
              <a:buClr>
                <a:schemeClr val="bg1"/>
              </a:buClr>
              <a:buFont typeface="+mj-lt"/>
              <a:buAutoNum type="alphaLcParenR"/>
            </a:pPr>
            <a:r>
              <a:rPr lang="en-US" sz="3000" dirty="0">
                <a:solidFill>
                  <a:schemeClr val="bg1"/>
                </a:solidFill>
              </a:rPr>
              <a:t>knowledgebase</a:t>
            </a:r>
          </a:p>
          <a:p>
            <a:pPr marL="742950" lvl="1" indent="-514350" algn="just">
              <a:buClr>
                <a:schemeClr val="bg1"/>
              </a:buClr>
              <a:buFont typeface="+mj-lt"/>
              <a:buAutoNum type="alphaLcParenR"/>
            </a:pPr>
            <a:r>
              <a:rPr lang="en-US" sz="3000" dirty="0">
                <a:solidFill>
                  <a:schemeClr val="bg1"/>
                </a:solidFill>
              </a:rPr>
              <a:t>Inference Engine Functions and Utility Functions </a:t>
            </a:r>
          </a:p>
          <a:p>
            <a:pPr marL="742950" lvl="1" indent="-514350" algn="just">
              <a:buClr>
                <a:schemeClr val="bg1"/>
              </a:buClr>
              <a:buFont typeface="+mj-lt"/>
              <a:buAutoNum type="alphaLcParenR"/>
            </a:pPr>
            <a:r>
              <a:rPr lang="en-US" sz="3000" dirty="0">
                <a:solidFill>
                  <a:schemeClr val="bg1"/>
                </a:solidFill>
              </a:rPr>
              <a:t>User Interface</a:t>
            </a:r>
          </a:p>
          <a:p>
            <a:pPr marL="0" indent="0" algn="just">
              <a:buNone/>
            </a:pPr>
            <a:r>
              <a:rPr lang="en-US" sz="3200" dirty="0">
                <a:solidFill>
                  <a:schemeClr val="bg1"/>
                </a:solidFill>
                <a:latin typeface="Pelicano"/>
                <a:cs typeface="Courier New" panose="02070309020205020404" pitchFamily="49" charset="0"/>
              </a:rPr>
              <a:t>4. Usage Example</a:t>
            </a:r>
          </a:p>
          <a:p>
            <a:pPr marL="0" indent="0" algn="just">
              <a:buNone/>
            </a:pPr>
            <a:r>
              <a:rPr lang="en-US" sz="3200" dirty="0">
                <a:solidFill>
                  <a:schemeClr val="bg1"/>
                </a:solidFill>
                <a:latin typeface="Pelicano"/>
                <a:cs typeface="Courier New" panose="02070309020205020404" pitchFamily="49" charset="0"/>
              </a:rPr>
              <a:t>5. Conclusion</a:t>
            </a:r>
            <a:endParaRPr lang="en-IN" sz="3200" dirty="0">
              <a:solidFill>
                <a:schemeClr val="bg1"/>
              </a:solidFill>
              <a:latin typeface="Pelicano"/>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778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endParaRPr lang="en-US" sz="2800" dirty="0">
              <a:latin typeface="Pelicano"/>
            </a:endParaRPr>
          </a:p>
          <a:p>
            <a:pPr lvl="1"/>
            <a:r>
              <a:rPr lang="en-US" sz="2800" dirty="0">
                <a:solidFill>
                  <a:schemeClr val="bg1"/>
                </a:solidFill>
                <a:latin typeface="Pelicano"/>
                <a:cs typeface="Courier New" panose="02070309020205020404" pitchFamily="49" charset="0"/>
              </a:rPr>
              <a:t>UTILITY FUNCTIONS</a:t>
            </a:r>
          </a:p>
          <a:p>
            <a:pPr lvl="3"/>
            <a:r>
              <a:rPr lang="en-US" sz="2800" dirty="0">
                <a:solidFill>
                  <a:schemeClr val="bg1"/>
                </a:solidFill>
                <a:latin typeface="Pelicano"/>
                <a:cs typeface="Courier New" panose="02070309020205020404" pitchFamily="49" charset="0"/>
              </a:rPr>
              <a:t>Update knowledgebase</a:t>
            </a: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9616B74-17D5-ED20-4732-F821BA3E802D}"/>
              </a:ext>
            </a:extLst>
          </p:cNvPr>
          <p:cNvSpPr/>
          <p:nvPr/>
        </p:nvSpPr>
        <p:spPr>
          <a:xfrm>
            <a:off x="509286" y="3657600"/>
            <a:ext cx="11285317" cy="28801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9">
            <a:extLst>
              <a:ext uri="{FF2B5EF4-FFF2-40B4-BE49-F238E27FC236}">
                <a16:creationId xmlns:a16="http://schemas.microsoft.com/office/drawing/2014/main" id="{2E2BFDDC-ADE3-65F5-C57E-72BE4E17D961}"/>
              </a:ext>
            </a:extLst>
          </p:cNvPr>
          <p:cNvSpPr>
            <a:spLocks noGrp="1"/>
          </p:cNvSpPr>
          <p:nvPr>
            <p:ph type="title"/>
          </p:nvPr>
        </p:nvSpPr>
        <p:spPr/>
        <p:txBody>
          <a:bodyPr/>
          <a:lstStyle/>
          <a:p>
            <a:endParaRPr lang="en-IN"/>
          </a:p>
        </p:txBody>
      </p:sp>
      <p:sp>
        <p:nvSpPr>
          <p:cNvPr id="11" name="Title 1">
            <a:extLst>
              <a:ext uri="{FF2B5EF4-FFF2-40B4-BE49-F238E27FC236}">
                <a16:creationId xmlns:a16="http://schemas.microsoft.com/office/drawing/2014/main" id="{02D580B6-A7D8-4083-A33A-446BD64375D3}"/>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pic>
        <p:nvPicPr>
          <p:cNvPr id="4" name="Picture 3">
            <a:extLst>
              <a:ext uri="{FF2B5EF4-FFF2-40B4-BE49-F238E27FC236}">
                <a16:creationId xmlns:a16="http://schemas.microsoft.com/office/drawing/2014/main" id="{7D4BB0EC-BCB0-7E79-1B68-132D79687D2B}"/>
              </a:ext>
            </a:extLst>
          </p:cNvPr>
          <p:cNvPicPr>
            <a:picLocks noChangeAspect="1"/>
          </p:cNvPicPr>
          <p:nvPr/>
        </p:nvPicPr>
        <p:blipFill>
          <a:blip r:embed="rId2"/>
          <a:stretch>
            <a:fillRect/>
          </a:stretch>
        </p:blipFill>
        <p:spPr>
          <a:xfrm>
            <a:off x="1942302" y="3814665"/>
            <a:ext cx="8307396" cy="2566035"/>
          </a:xfrm>
          <a:prstGeom prst="rect">
            <a:avLst/>
          </a:prstGeom>
        </p:spPr>
      </p:pic>
    </p:spTree>
    <p:extLst>
      <p:ext uri="{BB962C8B-B14F-4D97-AF65-F5344CB8AC3E}">
        <p14:creationId xmlns:p14="http://schemas.microsoft.com/office/powerpoint/2010/main" val="46109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INFERENCE ENGINE </a:t>
            </a:r>
            <a:r>
              <a:rPr lang="en-US" sz="5400" dirty="0">
                <a:solidFill>
                  <a:schemeClr val="bg1"/>
                </a:solidFill>
                <a:latin typeface="Castellar" panose="020A0402060406010301" pitchFamily="18" charset="0"/>
                <a:cs typeface="Courier New" panose="02070309020205020404" pitchFamily="49" charset="0"/>
              </a:rPr>
              <a:t>:</a:t>
            </a:r>
            <a:endParaRPr lang="en-US" sz="2800" dirty="0">
              <a:latin typeface="Pelicano"/>
            </a:endParaRPr>
          </a:p>
          <a:p>
            <a:pPr lvl="1"/>
            <a:r>
              <a:rPr lang="en-US" sz="2800" dirty="0">
                <a:solidFill>
                  <a:schemeClr val="bg1"/>
                </a:solidFill>
                <a:latin typeface="Pelicano"/>
                <a:cs typeface="Courier New" panose="02070309020205020404" pitchFamily="49" charset="0"/>
              </a:rPr>
              <a:t>UTILITY FUNCTIONS</a:t>
            </a:r>
          </a:p>
          <a:p>
            <a:pPr lvl="3"/>
            <a:r>
              <a:rPr lang="en-US" sz="2800" dirty="0">
                <a:solidFill>
                  <a:schemeClr val="bg1"/>
                </a:solidFill>
                <a:latin typeface="Pelicano"/>
                <a:cs typeface="Courier New" panose="02070309020205020404" pitchFamily="49" charset="0"/>
              </a:rPr>
              <a:t>list of genre, cast and movie title</a:t>
            </a: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9616B74-17D5-ED20-4732-F821BA3E802D}"/>
              </a:ext>
            </a:extLst>
          </p:cNvPr>
          <p:cNvSpPr/>
          <p:nvPr/>
        </p:nvSpPr>
        <p:spPr>
          <a:xfrm>
            <a:off x="509286" y="3657600"/>
            <a:ext cx="11285317" cy="28801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9">
            <a:extLst>
              <a:ext uri="{FF2B5EF4-FFF2-40B4-BE49-F238E27FC236}">
                <a16:creationId xmlns:a16="http://schemas.microsoft.com/office/drawing/2014/main" id="{2E2BFDDC-ADE3-65F5-C57E-72BE4E17D961}"/>
              </a:ext>
            </a:extLst>
          </p:cNvPr>
          <p:cNvSpPr>
            <a:spLocks noGrp="1"/>
          </p:cNvSpPr>
          <p:nvPr>
            <p:ph type="title"/>
          </p:nvPr>
        </p:nvSpPr>
        <p:spPr/>
        <p:txBody>
          <a:bodyPr/>
          <a:lstStyle/>
          <a:p>
            <a:endParaRPr lang="en-IN"/>
          </a:p>
        </p:txBody>
      </p:sp>
      <p:sp>
        <p:nvSpPr>
          <p:cNvPr id="11" name="Title 1">
            <a:extLst>
              <a:ext uri="{FF2B5EF4-FFF2-40B4-BE49-F238E27FC236}">
                <a16:creationId xmlns:a16="http://schemas.microsoft.com/office/drawing/2014/main" id="{02D580B6-A7D8-4083-A33A-446BD64375D3}"/>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pic>
        <p:nvPicPr>
          <p:cNvPr id="2" name="Picture 1">
            <a:extLst>
              <a:ext uri="{FF2B5EF4-FFF2-40B4-BE49-F238E27FC236}">
                <a16:creationId xmlns:a16="http://schemas.microsoft.com/office/drawing/2014/main" id="{9C44EBBC-F977-E249-F1F6-44AA6E1EB5CF}"/>
              </a:ext>
            </a:extLst>
          </p:cNvPr>
          <p:cNvPicPr>
            <a:picLocks noChangeAspect="1"/>
          </p:cNvPicPr>
          <p:nvPr/>
        </p:nvPicPr>
        <p:blipFill>
          <a:blip r:embed="rId2"/>
          <a:stretch>
            <a:fillRect/>
          </a:stretch>
        </p:blipFill>
        <p:spPr>
          <a:xfrm>
            <a:off x="1535242" y="3966785"/>
            <a:ext cx="4362059" cy="1204965"/>
          </a:xfrm>
          <a:prstGeom prst="rect">
            <a:avLst/>
          </a:prstGeom>
        </p:spPr>
      </p:pic>
      <p:pic>
        <p:nvPicPr>
          <p:cNvPr id="8" name="Picture 7">
            <a:extLst>
              <a:ext uri="{FF2B5EF4-FFF2-40B4-BE49-F238E27FC236}">
                <a16:creationId xmlns:a16="http://schemas.microsoft.com/office/drawing/2014/main" id="{6ADA6279-20D7-EA29-BE66-4D7562C8E79B}"/>
              </a:ext>
            </a:extLst>
          </p:cNvPr>
          <p:cNvPicPr>
            <a:picLocks noChangeAspect="1"/>
          </p:cNvPicPr>
          <p:nvPr/>
        </p:nvPicPr>
        <p:blipFill>
          <a:blip r:embed="rId3"/>
          <a:stretch>
            <a:fillRect/>
          </a:stretch>
        </p:blipFill>
        <p:spPr>
          <a:xfrm>
            <a:off x="6151944" y="3997987"/>
            <a:ext cx="4892688" cy="1174673"/>
          </a:xfrm>
          <a:prstGeom prst="rect">
            <a:avLst/>
          </a:prstGeom>
        </p:spPr>
      </p:pic>
      <p:pic>
        <p:nvPicPr>
          <p:cNvPr id="9" name="Picture 8">
            <a:extLst>
              <a:ext uri="{FF2B5EF4-FFF2-40B4-BE49-F238E27FC236}">
                <a16:creationId xmlns:a16="http://schemas.microsoft.com/office/drawing/2014/main" id="{721AC062-F7F4-8855-FA4C-00807FBF8E7F}"/>
              </a:ext>
            </a:extLst>
          </p:cNvPr>
          <p:cNvPicPr>
            <a:picLocks noChangeAspect="1"/>
          </p:cNvPicPr>
          <p:nvPr/>
        </p:nvPicPr>
        <p:blipFill>
          <a:blip r:embed="rId4"/>
          <a:stretch>
            <a:fillRect/>
          </a:stretch>
        </p:blipFill>
        <p:spPr>
          <a:xfrm>
            <a:off x="2996512" y="5586317"/>
            <a:ext cx="5872993" cy="574996"/>
          </a:xfrm>
          <a:prstGeom prst="rect">
            <a:avLst/>
          </a:prstGeom>
        </p:spPr>
      </p:pic>
    </p:spTree>
    <p:extLst>
      <p:ext uri="{BB962C8B-B14F-4D97-AF65-F5344CB8AC3E}">
        <p14:creationId xmlns:p14="http://schemas.microsoft.com/office/powerpoint/2010/main" val="258256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lnSpcReduction="10000"/>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USER INTERFACE : </a:t>
            </a:r>
            <a:endParaRPr lang="en-US" sz="2800" dirty="0">
              <a:latin typeface="Pelicano"/>
            </a:endParaRPr>
          </a:p>
          <a:p>
            <a:pPr lvl="1"/>
            <a:endParaRPr lang="en-US" sz="2800" dirty="0">
              <a:solidFill>
                <a:schemeClr val="bg1"/>
              </a:solidFill>
              <a:latin typeface="Pelicano"/>
              <a:cs typeface="Courier New" panose="02070309020205020404" pitchFamily="49" charset="0"/>
            </a:endParaRPr>
          </a:p>
          <a:p>
            <a:pPr lvl="1"/>
            <a:r>
              <a:rPr lang="en-US" sz="2800" dirty="0">
                <a:solidFill>
                  <a:schemeClr val="bg1"/>
                </a:solidFill>
                <a:latin typeface="Pelicano"/>
                <a:cs typeface="Courier New" panose="02070309020205020404" pitchFamily="49" charset="0"/>
              </a:rPr>
              <a:t>User Interaction Flow</a:t>
            </a:r>
          </a:p>
          <a:p>
            <a:pPr lvl="3"/>
            <a:r>
              <a:rPr lang="en-US" sz="2800" dirty="0">
                <a:solidFill>
                  <a:schemeClr val="bg1"/>
                </a:solidFill>
                <a:latin typeface="Pelicano"/>
                <a:cs typeface="Courier New" panose="02070309020205020404" pitchFamily="49" charset="0"/>
              </a:rPr>
              <a:t>Knowledge Base selection</a:t>
            </a:r>
          </a:p>
          <a:p>
            <a:pPr lvl="3"/>
            <a:r>
              <a:rPr lang="en-US" sz="2800" dirty="0">
                <a:solidFill>
                  <a:schemeClr val="bg1"/>
                </a:solidFill>
                <a:latin typeface="Pelicano"/>
                <a:cs typeface="Courier New" panose="02070309020205020404" pitchFamily="49" charset="0"/>
              </a:rPr>
              <a:t>Input preference</a:t>
            </a:r>
          </a:p>
          <a:p>
            <a:pPr lvl="3"/>
            <a:r>
              <a:rPr lang="en-US" sz="2800" dirty="0">
                <a:solidFill>
                  <a:schemeClr val="bg1"/>
                </a:solidFill>
                <a:latin typeface="Pelicano"/>
                <a:cs typeface="Courier New" panose="02070309020205020404" pitchFamily="49" charset="0"/>
              </a:rPr>
              <a:t>Recommendation type selection</a:t>
            </a:r>
          </a:p>
          <a:p>
            <a:pPr lvl="3"/>
            <a:r>
              <a:rPr lang="en-US" sz="2800" dirty="0">
                <a:solidFill>
                  <a:schemeClr val="bg1"/>
                </a:solidFill>
                <a:latin typeface="Pelicano"/>
                <a:cs typeface="Courier New" panose="02070309020205020404" pitchFamily="49" charset="0"/>
              </a:rPr>
              <a:t>View Recommendation</a:t>
            </a:r>
          </a:p>
          <a:p>
            <a:pPr lvl="3"/>
            <a:r>
              <a:rPr lang="en-US" sz="2800" dirty="0">
                <a:solidFill>
                  <a:schemeClr val="bg1"/>
                </a:solidFill>
                <a:latin typeface="Pelicano"/>
                <a:cs typeface="Courier New" panose="02070309020205020404" pitchFamily="49" charset="0"/>
              </a:rPr>
              <a:t>Update Preferences</a:t>
            </a:r>
          </a:p>
          <a:p>
            <a:pPr lvl="3"/>
            <a:r>
              <a:rPr lang="en-US" sz="2800" dirty="0">
                <a:solidFill>
                  <a:schemeClr val="bg1"/>
                </a:solidFill>
                <a:latin typeface="Pelicano"/>
                <a:cs typeface="Courier New" panose="02070309020205020404" pitchFamily="49" charset="0"/>
              </a:rPr>
              <a:t>Error Handling</a:t>
            </a: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2E2BFDDC-ADE3-65F5-C57E-72BE4E17D961}"/>
              </a:ext>
            </a:extLst>
          </p:cNvPr>
          <p:cNvSpPr>
            <a:spLocks noGrp="1"/>
          </p:cNvSpPr>
          <p:nvPr>
            <p:ph type="title"/>
          </p:nvPr>
        </p:nvSpPr>
        <p:spPr/>
        <p:txBody>
          <a:bodyPr/>
          <a:lstStyle/>
          <a:p>
            <a:endParaRPr lang="en-IN"/>
          </a:p>
        </p:txBody>
      </p:sp>
      <p:sp>
        <p:nvSpPr>
          <p:cNvPr id="11" name="Title 1">
            <a:extLst>
              <a:ext uri="{FF2B5EF4-FFF2-40B4-BE49-F238E27FC236}">
                <a16:creationId xmlns:a16="http://schemas.microsoft.com/office/drawing/2014/main" id="{02D580B6-A7D8-4083-A33A-446BD64375D3}"/>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7300">
                <a:solidFill>
                  <a:schemeClr val="bg1"/>
                </a:solidFill>
                <a:latin typeface="Modern No. 20" panose="02070704070505020303" pitchFamily="18" charset="0"/>
              </a:rPr>
              <a:t>Features </a:t>
            </a:r>
            <a:r>
              <a:rPr lang="en-US" sz="730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Tree>
    <p:extLst>
      <p:ext uri="{BB962C8B-B14F-4D97-AF65-F5344CB8AC3E}">
        <p14:creationId xmlns:p14="http://schemas.microsoft.com/office/powerpoint/2010/main" val="132731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7718" y="1645535"/>
            <a:ext cx="10110802" cy="4602865"/>
          </a:xfrm>
        </p:spPr>
        <p:txBody>
          <a:bodyPr>
            <a:normAutofit fontScale="92500" lnSpcReduction="10000"/>
          </a:bodyPr>
          <a:lstStyle/>
          <a:p>
            <a:endParaRPr lang="en-US" dirty="0"/>
          </a:p>
          <a:p>
            <a:pPr lvl="1"/>
            <a:endParaRPr lang="en-IN" sz="2800" dirty="0">
              <a:solidFill>
                <a:schemeClr val="bg1"/>
              </a:solidFill>
              <a:latin typeface="Courier New" panose="02070309020205020404" pitchFamily="49" charset="0"/>
              <a:cs typeface="Courier New" panose="02070309020205020404" pitchFamily="49" charset="0"/>
            </a:endParaRPr>
          </a:p>
          <a:p>
            <a:pPr lvl="1"/>
            <a:r>
              <a:rPr lang="en-IN" sz="2800" dirty="0">
                <a:solidFill>
                  <a:schemeClr val="bg1"/>
                </a:solidFill>
                <a:latin typeface="Pelicano"/>
                <a:cs typeface="Courier New" panose="02070309020205020404" pitchFamily="49" charset="0"/>
              </a:rPr>
              <a:t>Knowledge base :</a:t>
            </a:r>
          </a:p>
          <a:p>
            <a:pPr marL="274320" lvl="1" indent="0">
              <a:buNone/>
            </a:pPr>
            <a:endParaRPr lang="en-IN" sz="2800" dirty="0">
              <a:solidFill>
                <a:schemeClr val="bg1"/>
              </a:solidFill>
              <a:latin typeface="Pelicano"/>
              <a:cs typeface="Courier New" panose="02070309020205020404" pitchFamily="49" charset="0"/>
            </a:endParaRPr>
          </a:p>
          <a:p>
            <a:pPr lvl="1"/>
            <a:r>
              <a:rPr lang="en-IN" sz="2800" dirty="0">
                <a:solidFill>
                  <a:schemeClr val="bg1"/>
                </a:solidFill>
                <a:latin typeface="Pelicano"/>
                <a:cs typeface="Courier New" panose="02070309020205020404" pitchFamily="49" charset="0"/>
              </a:rPr>
              <a:t>Inference engine :</a:t>
            </a:r>
          </a:p>
          <a:p>
            <a:pPr marL="274320" lvl="1" indent="0">
              <a:buNone/>
            </a:pPr>
            <a:endParaRPr lang="en-IN" sz="2800" dirty="0">
              <a:solidFill>
                <a:schemeClr val="bg1"/>
              </a:solidFill>
              <a:latin typeface="Pelicano"/>
              <a:cs typeface="Courier New" panose="02070309020205020404" pitchFamily="49" charset="0"/>
            </a:endParaRPr>
          </a:p>
          <a:p>
            <a:pPr lvl="1"/>
            <a:r>
              <a:rPr lang="en-IN" sz="2800" dirty="0">
                <a:solidFill>
                  <a:schemeClr val="bg1"/>
                </a:solidFill>
                <a:latin typeface="Pelicano"/>
                <a:cs typeface="Courier New" panose="02070309020205020404" pitchFamily="49" charset="0"/>
              </a:rPr>
              <a:t>Utility function :</a:t>
            </a:r>
          </a:p>
          <a:p>
            <a:pPr marL="274320" lvl="1" indent="0">
              <a:buNone/>
            </a:pPr>
            <a:endParaRPr lang="en-IN" sz="2800" dirty="0">
              <a:solidFill>
                <a:schemeClr val="bg1"/>
              </a:solidFill>
              <a:latin typeface="Pelicano"/>
              <a:cs typeface="Courier New" panose="02070309020205020404" pitchFamily="49" charset="0"/>
            </a:endParaRPr>
          </a:p>
          <a:p>
            <a:pPr lvl="1"/>
            <a:r>
              <a:rPr lang="en-IN" sz="2800" dirty="0">
                <a:solidFill>
                  <a:schemeClr val="bg1"/>
                </a:solidFill>
                <a:latin typeface="Pelicano"/>
                <a:cs typeface="Courier New" panose="02070309020205020404" pitchFamily="49" charset="0"/>
              </a:rPr>
              <a:t>User Interface :</a:t>
            </a:r>
          </a:p>
          <a:p>
            <a:pPr lvl="1"/>
            <a:endParaRPr lang="en-IN" sz="2800" dirty="0">
              <a:solidFill>
                <a:schemeClr val="bg1"/>
              </a:solidFill>
              <a:latin typeface="Pelicano"/>
              <a:cs typeface="Courier New" panose="02070309020205020404" pitchFamily="49" charset="0"/>
            </a:endParaRPr>
          </a:p>
          <a:p>
            <a:pPr lvl="1"/>
            <a:r>
              <a:rPr lang="en-IN" sz="2800" dirty="0">
                <a:solidFill>
                  <a:schemeClr val="bg1"/>
                </a:solidFill>
                <a:latin typeface="Pelicano"/>
                <a:cs typeface="Courier New" panose="02070309020205020404" pitchFamily="49" charset="0"/>
              </a:rPr>
              <a:t>Google collab link :</a:t>
            </a:r>
          </a:p>
          <a:p>
            <a:pPr marL="274320" lvl="1" indent="0">
              <a:buNone/>
            </a:pPr>
            <a:r>
              <a:rPr lang="en-IN" sz="1900" dirty="0">
                <a:solidFill>
                  <a:schemeClr val="bg1"/>
                </a:solidFill>
                <a:latin typeface="Pelicano"/>
                <a:cs typeface="Courier New" panose="02070309020205020404" pitchFamily="49" charset="0"/>
                <a:hlinkClick r:id="rId2"/>
              </a:rPr>
              <a:t>https://colab.research.google.com/drive/1lgQoiI6cFf2wFYVZoZ2Gzo1wkaxM5ORV?usp=sharing</a:t>
            </a:r>
            <a:endParaRPr lang="en-IN" sz="1900" dirty="0">
              <a:solidFill>
                <a:schemeClr val="bg1"/>
              </a:solidFill>
              <a:latin typeface="Pelicano"/>
              <a:cs typeface="Courier New" panose="02070309020205020404" pitchFamily="49" charset="0"/>
            </a:endParaRPr>
          </a:p>
          <a:p>
            <a:pPr lvl="1"/>
            <a:endParaRPr lang="en-IN" sz="2800" dirty="0">
              <a:solidFill>
                <a:schemeClr val="bg1"/>
              </a:solidFill>
              <a:latin typeface="Courier New" panose="02070309020205020404" pitchFamily="49" charset="0"/>
              <a:cs typeface="Courier New" panose="02070309020205020404" pitchFamily="49" charset="0"/>
            </a:endParaRPr>
          </a:p>
          <a:p>
            <a:pPr lvl="3"/>
            <a:endParaRPr lang="en-IN" sz="2400" dirty="0">
              <a:solidFill>
                <a:schemeClr val="bg1"/>
              </a:solidFill>
              <a:latin typeface="Courier New" panose="02070309020205020404" pitchFamily="49" charset="0"/>
              <a:cs typeface="Courier New" panose="02070309020205020404" pitchFamily="49" charset="0"/>
            </a:endParaRPr>
          </a:p>
          <a:p>
            <a:pPr lvl="3"/>
            <a:endParaRPr lang="en-IN" sz="2400" dirty="0">
              <a:solidFill>
                <a:schemeClr val="bg1"/>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 name="Object 9">
            <a:extLst>
              <a:ext uri="{FF2B5EF4-FFF2-40B4-BE49-F238E27FC236}">
                <a16:creationId xmlns:a16="http://schemas.microsoft.com/office/drawing/2014/main" id="{96B4E91D-C772-E4BD-BA35-BA8FA2FF8F8E}"/>
              </a:ext>
            </a:extLst>
          </p:cNvPr>
          <p:cNvGraphicFramePr>
            <a:graphicFrameLocks noChangeAspect="1"/>
          </p:cNvGraphicFramePr>
          <p:nvPr>
            <p:extLst>
              <p:ext uri="{D42A27DB-BD31-4B8C-83A1-F6EECF244321}">
                <p14:modId xmlns:p14="http://schemas.microsoft.com/office/powerpoint/2010/main" val="3964033298"/>
              </p:ext>
            </p:extLst>
          </p:nvPr>
        </p:nvGraphicFramePr>
        <p:xfrm>
          <a:off x="5624275" y="3973834"/>
          <a:ext cx="541337" cy="519113"/>
        </p:xfrm>
        <a:graphic>
          <a:graphicData uri="http://schemas.openxmlformats.org/presentationml/2006/ole">
            <mc:AlternateContent xmlns:mc="http://schemas.openxmlformats.org/markup-compatibility/2006">
              <mc:Choice xmlns:v="urn:schemas-microsoft-com:vml" Requires="v">
                <p:oleObj name="Packager Shell Object" showAsIcon="1" r:id="rId3" imgW="540853" imgH="518370" progId="Package">
                  <p:embed/>
                </p:oleObj>
              </mc:Choice>
              <mc:Fallback>
                <p:oleObj name="Packager Shell Object" showAsIcon="1" r:id="rId3" imgW="540853" imgH="518370" progId="Package">
                  <p:embed/>
                  <p:pic>
                    <p:nvPicPr>
                      <p:cNvPr id="0" name=""/>
                      <p:cNvPicPr/>
                      <p:nvPr/>
                    </p:nvPicPr>
                    <p:blipFill>
                      <a:blip r:embed="rId4"/>
                      <a:stretch>
                        <a:fillRect/>
                      </a:stretch>
                    </p:blipFill>
                    <p:spPr>
                      <a:xfrm>
                        <a:off x="5624275" y="3973834"/>
                        <a:ext cx="541337" cy="519113"/>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1CDBA29-DA86-E043-9455-F84DAAE5304A}"/>
              </a:ext>
            </a:extLst>
          </p:cNvPr>
          <p:cNvGraphicFramePr>
            <a:graphicFrameLocks noChangeAspect="1"/>
          </p:cNvGraphicFramePr>
          <p:nvPr>
            <p:extLst>
              <p:ext uri="{D42A27DB-BD31-4B8C-83A1-F6EECF244321}">
                <p14:modId xmlns:p14="http://schemas.microsoft.com/office/powerpoint/2010/main" val="2390099066"/>
              </p:ext>
            </p:extLst>
          </p:nvPr>
        </p:nvGraphicFramePr>
        <p:xfrm>
          <a:off x="5266293" y="3092382"/>
          <a:ext cx="1257300" cy="519113"/>
        </p:xfrm>
        <a:graphic>
          <a:graphicData uri="http://schemas.openxmlformats.org/presentationml/2006/ole">
            <mc:AlternateContent xmlns:mc="http://schemas.openxmlformats.org/markup-compatibility/2006">
              <mc:Choice xmlns:v="urn:schemas-microsoft-com:vml" Requires="v">
                <p:oleObj name="Packager Shell Object" showAsIcon="1" r:id="rId5" imgW="1257271" imgH="518370" progId="Package">
                  <p:embed/>
                </p:oleObj>
              </mc:Choice>
              <mc:Fallback>
                <p:oleObj name="Packager Shell Object" showAsIcon="1" r:id="rId5" imgW="1257271" imgH="518370" progId="Package">
                  <p:embed/>
                  <p:pic>
                    <p:nvPicPr>
                      <p:cNvPr id="0" name=""/>
                      <p:cNvPicPr/>
                      <p:nvPr/>
                    </p:nvPicPr>
                    <p:blipFill>
                      <a:blip r:embed="rId6"/>
                      <a:stretch>
                        <a:fillRect/>
                      </a:stretch>
                    </p:blipFill>
                    <p:spPr>
                      <a:xfrm>
                        <a:off x="5266293" y="3092382"/>
                        <a:ext cx="1257300" cy="519113"/>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16C4A1AB-D677-1AA7-D2BC-F2CF7FC62A85}"/>
              </a:ext>
            </a:extLst>
          </p:cNvPr>
          <p:cNvGraphicFramePr>
            <a:graphicFrameLocks noChangeAspect="1"/>
          </p:cNvGraphicFramePr>
          <p:nvPr>
            <p:extLst>
              <p:ext uri="{D42A27DB-BD31-4B8C-83A1-F6EECF244321}">
                <p14:modId xmlns:p14="http://schemas.microsoft.com/office/powerpoint/2010/main" val="1613066641"/>
              </p:ext>
            </p:extLst>
          </p:nvPr>
        </p:nvGraphicFramePr>
        <p:xfrm>
          <a:off x="5342493" y="2268324"/>
          <a:ext cx="1181100" cy="519113"/>
        </p:xfrm>
        <a:graphic>
          <a:graphicData uri="http://schemas.openxmlformats.org/presentationml/2006/ole">
            <mc:AlternateContent xmlns:mc="http://schemas.openxmlformats.org/markup-compatibility/2006">
              <mc:Choice xmlns:v="urn:schemas-microsoft-com:vml" Requires="v">
                <p:oleObj name="Packager Shell Object" showAsIcon="1" r:id="rId7" imgW="1181287" imgH="518370" progId="Package">
                  <p:embed/>
                </p:oleObj>
              </mc:Choice>
              <mc:Fallback>
                <p:oleObj name="Packager Shell Object" showAsIcon="1" r:id="rId7" imgW="1181287" imgH="518370" progId="Package">
                  <p:embed/>
                  <p:pic>
                    <p:nvPicPr>
                      <p:cNvPr id="0" name=""/>
                      <p:cNvPicPr/>
                      <p:nvPr/>
                    </p:nvPicPr>
                    <p:blipFill>
                      <a:blip r:embed="rId8"/>
                      <a:stretch>
                        <a:fillRect/>
                      </a:stretch>
                    </p:blipFill>
                    <p:spPr>
                      <a:xfrm>
                        <a:off x="5342493" y="2268324"/>
                        <a:ext cx="1181100" cy="519113"/>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023F5655-50D0-3110-DB6C-B3B704E0C730}"/>
              </a:ext>
            </a:extLst>
          </p:cNvPr>
          <p:cNvGraphicFramePr>
            <a:graphicFrameLocks noChangeAspect="1"/>
          </p:cNvGraphicFramePr>
          <p:nvPr>
            <p:extLst>
              <p:ext uri="{D42A27DB-BD31-4B8C-83A1-F6EECF244321}">
                <p14:modId xmlns:p14="http://schemas.microsoft.com/office/powerpoint/2010/main" val="1679182250"/>
              </p:ext>
            </p:extLst>
          </p:nvPr>
        </p:nvGraphicFramePr>
        <p:xfrm>
          <a:off x="5369480" y="4740499"/>
          <a:ext cx="1050925" cy="519113"/>
        </p:xfrm>
        <a:graphic>
          <a:graphicData uri="http://schemas.openxmlformats.org/presentationml/2006/ole">
            <mc:AlternateContent xmlns:mc="http://schemas.openxmlformats.org/markup-compatibility/2006">
              <mc:Choice xmlns:v="urn:schemas-microsoft-com:vml" Requires="v">
                <p:oleObj name="Packager Shell Object" showAsIcon="1" r:id="rId9" imgW="1051501" imgH="518370" progId="Package">
                  <p:embed/>
                </p:oleObj>
              </mc:Choice>
              <mc:Fallback>
                <p:oleObj name="Packager Shell Object" showAsIcon="1" r:id="rId9" imgW="1051501" imgH="518370" progId="Package">
                  <p:embed/>
                  <p:pic>
                    <p:nvPicPr>
                      <p:cNvPr id="0" name=""/>
                      <p:cNvPicPr/>
                      <p:nvPr/>
                    </p:nvPicPr>
                    <p:blipFill>
                      <a:blip r:embed="rId10"/>
                      <a:stretch>
                        <a:fillRect/>
                      </a:stretch>
                    </p:blipFill>
                    <p:spPr>
                      <a:xfrm>
                        <a:off x="5369480" y="4740499"/>
                        <a:ext cx="1050925" cy="519113"/>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2ED87109-5F53-A59D-E70B-CB2B6983A2F8}"/>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Code:</a:t>
            </a:r>
            <a:endParaRPr lang="en-IN" sz="7300" dirty="0">
              <a:solidFill>
                <a:schemeClr val="bg1"/>
              </a:solidFill>
              <a:latin typeface="Modern No. 20" panose="02070704070505020303" pitchFamily="18" charset="0"/>
            </a:endParaRPr>
          </a:p>
        </p:txBody>
      </p:sp>
    </p:spTree>
    <p:extLst>
      <p:ext uri="{BB962C8B-B14F-4D97-AF65-F5344CB8AC3E}">
        <p14:creationId xmlns:p14="http://schemas.microsoft.com/office/powerpoint/2010/main" val="128187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129004"/>
            <a:ext cx="10110802" cy="4966996"/>
          </a:xfrm>
        </p:spPr>
        <p:txBody>
          <a:bodyPr>
            <a:normAutofit/>
          </a:bodyPr>
          <a:lstStyle/>
          <a:p>
            <a:endParaRPr lang="en-US" dirty="0"/>
          </a:p>
          <a:p>
            <a:pPr marL="45720" indent="0">
              <a:buNone/>
            </a:pPr>
            <a:endParaRPr lang="en-US" sz="5400" dirty="0">
              <a:solidFill>
                <a:schemeClr val="bg1"/>
              </a:solidFill>
              <a:latin typeface="Castellar" panose="020A0402060406010301" pitchFamily="18" charset="0"/>
              <a:cs typeface="Courier New" panose="02070309020205020404" pitchFamily="49" charset="0"/>
            </a:endParaRPr>
          </a:p>
          <a:p>
            <a:pPr marL="45720" indent="0">
              <a:buNone/>
            </a:pPr>
            <a:endParaRPr lang="en-US" sz="2800" dirty="0"/>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pPr lvl="3"/>
            <a:endParaRPr lang="en-IN" sz="2400" dirty="0">
              <a:solidFill>
                <a:schemeClr val="bg1"/>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4371FCF9-7288-F9C7-B4D3-49B8BDFF99F8}"/>
              </a:ext>
            </a:extLst>
          </p:cNvPr>
          <p:cNvSpPr>
            <a:spLocks noGrp="1"/>
          </p:cNvSpPr>
          <p:nvPr>
            <p:ph type="title"/>
          </p:nvPr>
        </p:nvSpPr>
        <p:spPr/>
        <p:txBody>
          <a:bodyPr/>
          <a:lstStyle/>
          <a:p>
            <a:endParaRPr lang="en-IN"/>
          </a:p>
        </p:txBody>
      </p:sp>
      <p:sp>
        <p:nvSpPr>
          <p:cNvPr id="8" name="Title 1">
            <a:extLst>
              <a:ext uri="{FF2B5EF4-FFF2-40B4-BE49-F238E27FC236}">
                <a16:creationId xmlns:a16="http://schemas.microsoft.com/office/drawing/2014/main" id="{6FF942C8-67F3-E8DA-0326-D78DB6B7EE6C}"/>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Usage:</a:t>
            </a:r>
            <a:endParaRPr lang="en-IN" sz="7300" dirty="0">
              <a:solidFill>
                <a:schemeClr val="bg1"/>
              </a:solidFill>
              <a:latin typeface="Modern No. 20" panose="02070704070505020303" pitchFamily="18" charset="0"/>
            </a:endParaRPr>
          </a:p>
        </p:txBody>
      </p:sp>
      <p:pic>
        <p:nvPicPr>
          <p:cNvPr id="10" name="Picture 9">
            <a:extLst>
              <a:ext uri="{FF2B5EF4-FFF2-40B4-BE49-F238E27FC236}">
                <a16:creationId xmlns:a16="http://schemas.microsoft.com/office/drawing/2014/main" id="{69F32105-6B3A-D834-D26A-FE122EABDFF3}"/>
              </a:ext>
            </a:extLst>
          </p:cNvPr>
          <p:cNvPicPr>
            <a:picLocks noChangeAspect="1"/>
          </p:cNvPicPr>
          <p:nvPr/>
        </p:nvPicPr>
        <p:blipFill>
          <a:blip r:embed="rId2"/>
          <a:stretch>
            <a:fillRect/>
          </a:stretch>
        </p:blipFill>
        <p:spPr>
          <a:xfrm>
            <a:off x="427834" y="2083442"/>
            <a:ext cx="11336332" cy="4241561"/>
          </a:xfrm>
          <a:prstGeom prst="rect">
            <a:avLst/>
          </a:prstGeom>
        </p:spPr>
      </p:pic>
    </p:spTree>
    <p:extLst>
      <p:ext uri="{BB962C8B-B14F-4D97-AF65-F5344CB8AC3E}">
        <p14:creationId xmlns:p14="http://schemas.microsoft.com/office/powerpoint/2010/main" val="1237434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129004"/>
            <a:ext cx="10110802" cy="4966996"/>
          </a:xfrm>
        </p:spPr>
        <p:txBody>
          <a:bodyPr>
            <a:normAutofit/>
          </a:bodyPr>
          <a:lstStyle/>
          <a:p>
            <a:endParaRPr lang="en-US" dirty="0"/>
          </a:p>
          <a:p>
            <a:pPr marL="45720" indent="0">
              <a:buNone/>
            </a:pPr>
            <a:endParaRPr lang="en-US" sz="5400" dirty="0">
              <a:solidFill>
                <a:schemeClr val="bg1"/>
              </a:solidFill>
              <a:latin typeface="Castellar" panose="020A0402060406010301" pitchFamily="18" charset="0"/>
              <a:cs typeface="Courier New" panose="02070309020205020404" pitchFamily="49" charset="0"/>
            </a:endParaRPr>
          </a:p>
          <a:p>
            <a:pPr marL="45720" indent="0">
              <a:buNone/>
            </a:pPr>
            <a:endParaRPr lang="en-US" sz="2800" dirty="0"/>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pPr lvl="3"/>
            <a:endParaRPr lang="en-IN" sz="2400" dirty="0">
              <a:solidFill>
                <a:schemeClr val="bg1"/>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4371FCF9-7288-F9C7-B4D3-49B8BDFF99F8}"/>
              </a:ext>
            </a:extLst>
          </p:cNvPr>
          <p:cNvSpPr>
            <a:spLocks noGrp="1"/>
          </p:cNvSpPr>
          <p:nvPr>
            <p:ph type="title"/>
          </p:nvPr>
        </p:nvSpPr>
        <p:spPr/>
        <p:txBody>
          <a:bodyPr/>
          <a:lstStyle/>
          <a:p>
            <a:endParaRPr lang="en-IN"/>
          </a:p>
        </p:txBody>
      </p:sp>
      <p:sp>
        <p:nvSpPr>
          <p:cNvPr id="8" name="Title 1">
            <a:extLst>
              <a:ext uri="{FF2B5EF4-FFF2-40B4-BE49-F238E27FC236}">
                <a16:creationId xmlns:a16="http://schemas.microsoft.com/office/drawing/2014/main" id="{6FF942C8-67F3-E8DA-0326-D78DB6B7EE6C}"/>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Usage:</a:t>
            </a:r>
            <a:endParaRPr lang="en-IN" sz="7300" dirty="0">
              <a:solidFill>
                <a:schemeClr val="bg1"/>
              </a:solidFill>
              <a:latin typeface="Modern No. 20" panose="02070704070505020303" pitchFamily="18" charset="0"/>
            </a:endParaRPr>
          </a:p>
        </p:txBody>
      </p:sp>
      <p:pic>
        <p:nvPicPr>
          <p:cNvPr id="4" name="Picture 3">
            <a:extLst>
              <a:ext uri="{FF2B5EF4-FFF2-40B4-BE49-F238E27FC236}">
                <a16:creationId xmlns:a16="http://schemas.microsoft.com/office/drawing/2014/main" id="{CF2BCABA-8E3F-13DB-75B8-4CB2081B3388}"/>
              </a:ext>
            </a:extLst>
          </p:cNvPr>
          <p:cNvPicPr>
            <a:picLocks noChangeAspect="1"/>
          </p:cNvPicPr>
          <p:nvPr/>
        </p:nvPicPr>
        <p:blipFill>
          <a:blip r:embed="rId2"/>
          <a:stretch>
            <a:fillRect/>
          </a:stretch>
        </p:blipFill>
        <p:spPr>
          <a:xfrm>
            <a:off x="366531" y="2208556"/>
            <a:ext cx="11458938" cy="3602354"/>
          </a:xfrm>
          <a:prstGeom prst="rect">
            <a:avLst/>
          </a:prstGeom>
        </p:spPr>
      </p:pic>
    </p:spTree>
    <p:extLst>
      <p:ext uri="{BB962C8B-B14F-4D97-AF65-F5344CB8AC3E}">
        <p14:creationId xmlns:p14="http://schemas.microsoft.com/office/powerpoint/2010/main" val="543861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129004"/>
            <a:ext cx="10110802" cy="4966996"/>
          </a:xfrm>
        </p:spPr>
        <p:txBody>
          <a:bodyPr>
            <a:normAutofit/>
          </a:bodyPr>
          <a:lstStyle/>
          <a:p>
            <a:endParaRPr lang="en-US" dirty="0"/>
          </a:p>
          <a:p>
            <a:pPr marL="45720" indent="0">
              <a:buNone/>
            </a:pPr>
            <a:endParaRPr lang="en-US" sz="5400" dirty="0">
              <a:solidFill>
                <a:schemeClr val="bg1"/>
              </a:solidFill>
              <a:latin typeface="Castellar" panose="020A0402060406010301" pitchFamily="18" charset="0"/>
              <a:cs typeface="Courier New" panose="02070309020205020404" pitchFamily="49" charset="0"/>
            </a:endParaRPr>
          </a:p>
          <a:p>
            <a:pPr marL="45720" indent="0">
              <a:buNone/>
            </a:pPr>
            <a:endParaRPr lang="en-US" sz="2800" dirty="0"/>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pPr lvl="3"/>
            <a:endParaRPr lang="en-IN" sz="2400" dirty="0">
              <a:solidFill>
                <a:schemeClr val="bg1"/>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4371FCF9-7288-F9C7-B4D3-49B8BDFF99F8}"/>
              </a:ext>
            </a:extLst>
          </p:cNvPr>
          <p:cNvSpPr>
            <a:spLocks noGrp="1"/>
          </p:cNvSpPr>
          <p:nvPr>
            <p:ph type="title"/>
          </p:nvPr>
        </p:nvSpPr>
        <p:spPr/>
        <p:txBody>
          <a:bodyPr/>
          <a:lstStyle/>
          <a:p>
            <a:endParaRPr lang="en-IN"/>
          </a:p>
        </p:txBody>
      </p:sp>
      <p:sp>
        <p:nvSpPr>
          <p:cNvPr id="8" name="Title 1">
            <a:extLst>
              <a:ext uri="{FF2B5EF4-FFF2-40B4-BE49-F238E27FC236}">
                <a16:creationId xmlns:a16="http://schemas.microsoft.com/office/drawing/2014/main" id="{6FF942C8-67F3-E8DA-0326-D78DB6B7EE6C}"/>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Usage:</a:t>
            </a:r>
            <a:endParaRPr lang="en-IN" sz="7300" dirty="0">
              <a:solidFill>
                <a:schemeClr val="bg1"/>
              </a:solidFill>
              <a:latin typeface="Modern No. 20" panose="02070704070505020303" pitchFamily="18" charset="0"/>
            </a:endParaRPr>
          </a:p>
        </p:txBody>
      </p:sp>
      <p:pic>
        <p:nvPicPr>
          <p:cNvPr id="4" name="Picture 3">
            <a:extLst>
              <a:ext uri="{FF2B5EF4-FFF2-40B4-BE49-F238E27FC236}">
                <a16:creationId xmlns:a16="http://schemas.microsoft.com/office/drawing/2014/main" id="{9D09A3A7-435D-2FC6-0000-A4032F00F3D8}"/>
              </a:ext>
            </a:extLst>
          </p:cNvPr>
          <p:cNvPicPr>
            <a:picLocks noChangeAspect="1"/>
          </p:cNvPicPr>
          <p:nvPr/>
        </p:nvPicPr>
        <p:blipFill>
          <a:blip r:embed="rId2"/>
          <a:stretch>
            <a:fillRect/>
          </a:stretch>
        </p:blipFill>
        <p:spPr>
          <a:xfrm>
            <a:off x="661686" y="1820938"/>
            <a:ext cx="10868628" cy="4420084"/>
          </a:xfrm>
          <a:prstGeom prst="rect">
            <a:avLst/>
          </a:prstGeom>
        </p:spPr>
      </p:pic>
    </p:spTree>
    <p:extLst>
      <p:ext uri="{BB962C8B-B14F-4D97-AF65-F5344CB8AC3E}">
        <p14:creationId xmlns:p14="http://schemas.microsoft.com/office/powerpoint/2010/main" val="3231740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129004"/>
            <a:ext cx="10110802" cy="4966996"/>
          </a:xfrm>
        </p:spPr>
        <p:txBody>
          <a:bodyPr>
            <a:normAutofit/>
          </a:bodyPr>
          <a:lstStyle/>
          <a:p>
            <a:endParaRPr lang="en-US" dirty="0"/>
          </a:p>
          <a:p>
            <a:pPr marL="45720" indent="0">
              <a:buNone/>
            </a:pPr>
            <a:endParaRPr lang="en-US" sz="5400" dirty="0">
              <a:solidFill>
                <a:schemeClr val="bg1"/>
              </a:solidFill>
              <a:latin typeface="Castellar" panose="020A0402060406010301" pitchFamily="18" charset="0"/>
              <a:cs typeface="Courier New" panose="02070309020205020404" pitchFamily="49" charset="0"/>
            </a:endParaRPr>
          </a:p>
          <a:p>
            <a:pPr marL="45720" indent="0">
              <a:buNone/>
            </a:pPr>
            <a:endParaRPr lang="en-US" sz="2800" dirty="0"/>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pPr lvl="3"/>
            <a:endParaRPr lang="en-IN" sz="2400" dirty="0">
              <a:solidFill>
                <a:schemeClr val="bg1"/>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4371FCF9-7288-F9C7-B4D3-49B8BDFF99F8}"/>
              </a:ext>
            </a:extLst>
          </p:cNvPr>
          <p:cNvSpPr>
            <a:spLocks noGrp="1"/>
          </p:cNvSpPr>
          <p:nvPr>
            <p:ph type="title"/>
          </p:nvPr>
        </p:nvSpPr>
        <p:spPr/>
        <p:txBody>
          <a:bodyPr/>
          <a:lstStyle/>
          <a:p>
            <a:endParaRPr lang="en-IN"/>
          </a:p>
        </p:txBody>
      </p:sp>
      <p:sp>
        <p:nvSpPr>
          <p:cNvPr id="8" name="Title 1">
            <a:extLst>
              <a:ext uri="{FF2B5EF4-FFF2-40B4-BE49-F238E27FC236}">
                <a16:creationId xmlns:a16="http://schemas.microsoft.com/office/drawing/2014/main" id="{6FF942C8-67F3-E8DA-0326-D78DB6B7EE6C}"/>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Usage:</a:t>
            </a:r>
            <a:endParaRPr lang="en-IN" sz="7300" dirty="0">
              <a:solidFill>
                <a:schemeClr val="bg1"/>
              </a:solidFill>
              <a:latin typeface="Modern No. 20" panose="02070704070505020303" pitchFamily="18" charset="0"/>
            </a:endParaRPr>
          </a:p>
        </p:txBody>
      </p:sp>
      <p:pic>
        <p:nvPicPr>
          <p:cNvPr id="9" name="Picture 8">
            <a:extLst>
              <a:ext uri="{FF2B5EF4-FFF2-40B4-BE49-F238E27FC236}">
                <a16:creationId xmlns:a16="http://schemas.microsoft.com/office/drawing/2014/main" id="{54F55789-DC36-8C17-DFF1-AAA07EB4CD8E}"/>
              </a:ext>
            </a:extLst>
          </p:cNvPr>
          <p:cNvPicPr>
            <a:picLocks noChangeAspect="1"/>
          </p:cNvPicPr>
          <p:nvPr/>
        </p:nvPicPr>
        <p:blipFill>
          <a:blip r:embed="rId2"/>
          <a:stretch>
            <a:fillRect/>
          </a:stretch>
        </p:blipFill>
        <p:spPr>
          <a:xfrm>
            <a:off x="349170" y="1996826"/>
            <a:ext cx="11493660" cy="3834153"/>
          </a:xfrm>
          <a:prstGeom prst="rect">
            <a:avLst/>
          </a:prstGeom>
        </p:spPr>
      </p:pic>
    </p:spTree>
    <p:extLst>
      <p:ext uri="{BB962C8B-B14F-4D97-AF65-F5344CB8AC3E}">
        <p14:creationId xmlns:p14="http://schemas.microsoft.com/office/powerpoint/2010/main" val="3414269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129004"/>
            <a:ext cx="10110802" cy="4966996"/>
          </a:xfrm>
        </p:spPr>
        <p:txBody>
          <a:bodyPr>
            <a:normAutofit/>
          </a:bodyPr>
          <a:lstStyle/>
          <a:p>
            <a:endParaRPr lang="en-US" dirty="0"/>
          </a:p>
          <a:p>
            <a:pPr marL="45720" indent="0">
              <a:buNone/>
            </a:pPr>
            <a:endParaRPr lang="en-US" sz="5400" dirty="0">
              <a:solidFill>
                <a:schemeClr val="bg1"/>
              </a:solidFill>
              <a:latin typeface="Castellar" panose="020A0402060406010301" pitchFamily="18" charset="0"/>
              <a:cs typeface="Courier New" panose="02070309020205020404" pitchFamily="49" charset="0"/>
            </a:endParaRPr>
          </a:p>
          <a:p>
            <a:pPr marL="45720" indent="0">
              <a:buNone/>
            </a:pPr>
            <a:endParaRPr lang="en-US" sz="2800" dirty="0"/>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pPr lvl="3"/>
            <a:endParaRPr lang="en-IN" sz="2400" dirty="0">
              <a:solidFill>
                <a:schemeClr val="bg1"/>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4371FCF9-7288-F9C7-B4D3-49B8BDFF99F8}"/>
              </a:ext>
            </a:extLst>
          </p:cNvPr>
          <p:cNvSpPr>
            <a:spLocks noGrp="1"/>
          </p:cNvSpPr>
          <p:nvPr>
            <p:ph type="title"/>
          </p:nvPr>
        </p:nvSpPr>
        <p:spPr/>
        <p:txBody>
          <a:bodyPr/>
          <a:lstStyle/>
          <a:p>
            <a:endParaRPr lang="en-IN"/>
          </a:p>
        </p:txBody>
      </p:sp>
      <p:sp>
        <p:nvSpPr>
          <p:cNvPr id="8" name="Title 1">
            <a:extLst>
              <a:ext uri="{FF2B5EF4-FFF2-40B4-BE49-F238E27FC236}">
                <a16:creationId xmlns:a16="http://schemas.microsoft.com/office/drawing/2014/main" id="{6FF942C8-67F3-E8DA-0326-D78DB6B7EE6C}"/>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Usage:</a:t>
            </a:r>
            <a:endParaRPr lang="en-IN" sz="7300" dirty="0">
              <a:solidFill>
                <a:schemeClr val="bg1"/>
              </a:solidFill>
              <a:latin typeface="Modern No. 20" panose="02070704070505020303" pitchFamily="18" charset="0"/>
            </a:endParaRPr>
          </a:p>
        </p:txBody>
      </p:sp>
      <p:pic>
        <p:nvPicPr>
          <p:cNvPr id="4" name="Picture 3">
            <a:extLst>
              <a:ext uri="{FF2B5EF4-FFF2-40B4-BE49-F238E27FC236}">
                <a16:creationId xmlns:a16="http://schemas.microsoft.com/office/drawing/2014/main" id="{AA80CA7D-B759-0957-D1DF-27CD3446E8E9}"/>
              </a:ext>
            </a:extLst>
          </p:cNvPr>
          <p:cNvPicPr>
            <a:picLocks noChangeAspect="1"/>
          </p:cNvPicPr>
          <p:nvPr/>
        </p:nvPicPr>
        <p:blipFill>
          <a:blip r:embed="rId2"/>
          <a:stretch>
            <a:fillRect/>
          </a:stretch>
        </p:blipFill>
        <p:spPr>
          <a:xfrm>
            <a:off x="632749" y="1996825"/>
            <a:ext cx="10926501" cy="3917837"/>
          </a:xfrm>
          <a:prstGeom prst="rect">
            <a:avLst/>
          </a:prstGeom>
        </p:spPr>
      </p:pic>
    </p:spTree>
    <p:extLst>
      <p:ext uri="{BB962C8B-B14F-4D97-AF65-F5344CB8AC3E}">
        <p14:creationId xmlns:p14="http://schemas.microsoft.com/office/powerpoint/2010/main" val="290914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129004"/>
            <a:ext cx="10110802" cy="4966996"/>
          </a:xfrm>
        </p:spPr>
        <p:txBody>
          <a:bodyPr>
            <a:normAutofit/>
          </a:bodyPr>
          <a:lstStyle/>
          <a:p>
            <a:endParaRPr lang="en-US" dirty="0"/>
          </a:p>
          <a:p>
            <a:pPr marL="45720" indent="0">
              <a:buNone/>
            </a:pPr>
            <a:endParaRPr lang="en-US" sz="5400" dirty="0">
              <a:solidFill>
                <a:schemeClr val="bg1"/>
              </a:solidFill>
              <a:latin typeface="Castellar" panose="020A0402060406010301" pitchFamily="18" charset="0"/>
              <a:cs typeface="Courier New" panose="02070309020205020404" pitchFamily="49" charset="0"/>
            </a:endParaRPr>
          </a:p>
          <a:p>
            <a:pPr marL="45720" indent="0">
              <a:buNone/>
            </a:pPr>
            <a:endParaRPr lang="en-US" sz="2800" dirty="0"/>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pPr lvl="3"/>
            <a:endParaRPr lang="en-IN" sz="2400" dirty="0">
              <a:solidFill>
                <a:schemeClr val="bg1"/>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4371FCF9-7288-F9C7-B4D3-49B8BDFF99F8}"/>
              </a:ext>
            </a:extLst>
          </p:cNvPr>
          <p:cNvSpPr>
            <a:spLocks noGrp="1"/>
          </p:cNvSpPr>
          <p:nvPr>
            <p:ph type="title"/>
          </p:nvPr>
        </p:nvSpPr>
        <p:spPr/>
        <p:txBody>
          <a:bodyPr/>
          <a:lstStyle/>
          <a:p>
            <a:endParaRPr lang="en-IN"/>
          </a:p>
        </p:txBody>
      </p:sp>
      <p:sp>
        <p:nvSpPr>
          <p:cNvPr id="8" name="Title 1">
            <a:extLst>
              <a:ext uri="{FF2B5EF4-FFF2-40B4-BE49-F238E27FC236}">
                <a16:creationId xmlns:a16="http://schemas.microsoft.com/office/drawing/2014/main" id="{6FF942C8-67F3-E8DA-0326-D78DB6B7EE6C}"/>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Usage:</a:t>
            </a:r>
            <a:endParaRPr lang="en-IN" sz="7300" dirty="0">
              <a:solidFill>
                <a:schemeClr val="bg1"/>
              </a:solidFill>
              <a:latin typeface="Modern No. 20" panose="02070704070505020303" pitchFamily="18" charset="0"/>
            </a:endParaRPr>
          </a:p>
        </p:txBody>
      </p:sp>
      <p:pic>
        <p:nvPicPr>
          <p:cNvPr id="9" name="Picture 8">
            <a:extLst>
              <a:ext uri="{FF2B5EF4-FFF2-40B4-BE49-F238E27FC236}">
                <a16:creationId xmlns:a16="http://schemas.microsoft.com/office/drawing/2014/main" id="{14BA5288-9E52-2A8C-6CF6-AEAAA3338166}"/>
              </a:ext>
            </a:extLst>
          </p:cNvPr>
          <p:cNvPicPr>
            <a:picLocks noChangeAspect="1"/>
          </p:cNvPicPr>
          <p:nvPr/>
        </p:nvPicPr>
        <p:blipFill>
          <a:blip r:embed="rId2"/>
          <a:stretch>
            <a:fillRect/>
          </a:stretch>
        </p:blipFill>
        <p:spPr>
          <a:xfrm>
            <a:off x="529025" y="2013642"/>
            <a:ext cx="11098174" cy="4324954"/>
          </a:xfrm>
          <a:prstGeom prst="rect">
            <a:avLst/>
          </a:prstGeom>
        </p:spPr>
      </p:pic>
    </p:spTree>
    <p:extLst>
      <p:ext uri="{BB962C8B-B14F-4D97-AF65-F5344CB8AC3E}">
        <p14:creationId xmlns:p14="http://schemas.microsoft.com/office/powerpoint/2010/main" val="104909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583EF375-7BB9-FF21-0B1E-391E6A060693}"/>
              </a:ext>
            </a:extLst>
          </p:cNvPr>
          <p:cNvSpPr>
            <a:spLocks noGrp="1"/>
          </p:cNvSpPr>
          <p:nvPr>
            <p:ph type="title"/>
          </p:nvPr>
        </p:nvSpPr>
        <p:spPr>
          <a:xfrm>
            <a:off x="1063690" y="304800"/>
            <a:ext cx="9875520" cy="1356360"/>
          </a:xfrm>
        </p:spPr>
        <p:txBody>
          <a:bodyPr>
            <a:normAutofit/>
          </a:bodyPr>
          <a:lstStyle/>
          <a:p>
            <a:r>
              <a:rPr lang="en-IN" sz="7300" dirty="0">
                <a:solidFill>
                  <a:schemeClr val="bg1"/>
                </a:solidFill>
                <a:latin typeface="Modern No. 20" panose="02070704070505020303" pitchFamily="18" charset="0"/>
              </a:rPr>
              <a:t>Introduction</a:t>
            </a:r>
            <a:r>
              <a:rPr lang="en-US" sz="7300" dirty="0">
                <a:solidFill>
                  <a:schemeClr val="bg1"/>
                </a:solidFill>
                <a:latin typeface="Modern No. 20" panose="02070704070505020303" pitchFamily="18"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3094472-DB09-EEA6-3283-F10595C606BE}"/>
              </a:ext>
            </a:extLst>
          </p:cNvPr>
          <p:cNvSpPr txBox="1"/>
          <p:nvPr/>
        </p:nvSpPr>
        <p:spPr>
          <a:xfrm>
            <a:off x="1063690" y="1965960"/>
            <a:ext cx="9985310" cy="2419124"/>
          </a:xfrm>
          <a:prstGeom prst="rect">
            <a:avLst/>
          </a:prstGeom>
          <a:noFill/>
        </p:spPr>
        <p:txBody>
          <a:bodyPr wrap="square" rtlCol="0">
            <a:spAutoFit/>
          </a:bodyPr>
          <a:lstStyle/>
          <a:p>
            <a:pPr algn="just" defTabSz="914400">
              <a:lnSpc>
                <a:spcPct val="90000"/>
              </a:lnSpc>
              <a:buClr>
                <a:schemeClr val="accent1"/>
              </a:buClr>
              <a:buSzPct val="80000"/>
            </a:pPr>
            <a:r>
              <a:rPr lang="en-US" sz="2800" dirty="0">
                <a:solidFill>
                  <a:schemeClr val="bg1"/>
                </a:solidFill>
                <a:latin typeface="Pelicano"/>
                <a:cs typeface="Courier New" panose="02070309020205020404" pitchFamily="49" charset="0"/>
              </a:rPr>
              <a:t>	Users frequently struggle to find movies that match their preferences among a vast array of options. To address this challenge, we've developed an expert system for personalized movie recommendations. Our system saves time and minimizes frustration by offering accurate suggestions tailored to individual tastes.</a:t>
            </a:r>
            <a:endParaRPr lang="en-IN" sz="2000" dirty="0">
              <a:latin typeface="Pelicano"/>
            </a:endParaRPr>
          </a:p>
        </p:txBody>
      </p:sp>
    </p:spTree>
    <p:extLst>
      <p:ext uri="{BB962C8B-B14F-4D97-AF65-F5344CB8AC3E}">
        <p14:creationId xmlns:p14="http://schemas.microsoft.com/office/powerpoint/2010/main" val="168799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676592"/>
            <a:ext cx="10310798" cy="4419407"/>
          </a:xfrm>
        </p:spPr>
        <p:txBody>
          <a:bodyPr>
            <a:normAutofit/>
          </a:bodyPr>
          <a:lstStyle/>
          <a:p>
            <a:endParaRPr lang="en-US" sz="2800" dirty="0">
              <a:latin typeface="Pelicano"/>
            </a:endParaRPr>
          </a:p>
          <a:p>
            <a:pPr lvl="3"/>
            <a:r>
              <a:rPr lang="en-US" sz="2800" dirty="0">
                <a:solidFill>
                  <a:schemeClr val="bg1"/>
                </a:solidFill>
                <a:latin typeface="Pelicano"/>
                <a:cs typeface="Courier New" panose="02070309020205020404" pitchFamily="49" charset="0"/>
              </a:rPr>
              <a:t>Our movie recommendation system delivers personalized suggestions based on user preferences, enhancing the movie-watching experience.</a:t>
            </a:r>
          </a:p>
          <a:p>
            <a:pPr lvl="3"/>
            <a:r>
              <a:rPr lang="en-US" sz="2800" dirty="0">
                <a:solidFill>
                  <a:schemeClr val="bg1"/>
                </a:solidFill>
                <a:latin typeface="Pelicano"/>
                <a:cs typeface="Courier New" panose="02070309020205020404" pitchFamily="49" charset="0"/>
              </a:rPr>
              <a:t>By allowing users to input their preferences for genres and favorite cast members, the system generates tailored recommendations that match their interests.</a:t>
            </a:r>
          </a:p>
          <a:p>
            <a:pPr lvl="3"/>
            <a:r>
              <a:rPr lang="en-US" sz="2800" dirty="0">
                <a:solidFill>
                  <a:schemeClr val="bg1"/>
                </a:solidFill>
                <a:latin typeface="Pelicano"/>
                <a:cs typeface="Courier New" panose="02070309020205020404" pitchFamily="49" charset="0"/>
              </a:rPr>
              <a:t>With intuitive interfaces and interactive features, it ensures accurate and enjoyable recommendations, saving time and boosting user satisfaction.</a:t>
            </a:r>
          </a:p>
          <a:p>
            <a:pPr lvl="3"/>
            <a:endParaRPr lang="en-IN" sz="2800" dirty="0">
              <a:solidFill>
                <a:schemeClr val="bg1"/>
              </a:solidFill>
              <a:latin typeface="Pelicano"/>
              <a:cs typeface="Courier New" panose="02070309020205020404" pitchFamily="49" charset="0"/>
            </a:endParaRPr>
          </a:p>
          <a:p>
            <a:pPr lvl="3"/>
            <a:endParaRPr lang="en-IN" sz="2800" dirty="0">
              <a:solidFill>
                <a:schemeClr val="bg1"/>
              </a:solidFill>
              <a:latin typeface="Pelicano"/>
              <a:cs typeface="Courier New" panose="02070309020205020404" pitchFamily="49" charset="0"/>
            </a:endParaRPr>
          </a:p>
          <a:p>
            <a:pPr lvl="3"/>
            <a:endParaRPr lang="en-IN" sz="2800" dirty="0">
              <a:solidFill>
                <a:schemeClr val="bg1"/>
              </a:solidFill>
              <a:latin typeface="Pelicano"/>
              <a:cs typeface="Courier New" panose="02070309020205020404" pitchFamily="49" charset="0"/>
            </a:endParaRP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18503477-5416-EF63-C9E4-ACE85E86E500}"/>
              </a:ext>
            </a:extLst>
          </p:cNvPr>
          <p:cNvSpPr>
            <a:spLocks noGrp="1"/>
          </p:cNvSpPr>
          <p:nvPr>
            <p:ph type="title"/>
          </p:nvPr>
        </p:nvSpPr>
        <p:spPr/>
        <p:txBody>
          <a:bodyPr/>
          <a:lstStyle/>
          <a:p>
            <a:endParaRPr lang="en-IN"/>
          </a:p>
        </p:txBody>
      </p:sp>
      <p:sp>
        <p:nvSpPr>
          <p:cNvPr id="8" name="Title 1">
            <a:extLst>
              <a:ext uri="{FF2B5EF4-FFF2-40B4-BE49-F238E27FC236}">
                <a16:creationId xmlns:a16="http://schemas.microsoft.com/office/drawing/2014/main" id="{12E0F067-78E5-26B4-D30B-5B4066847C3A}"/>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Conclusion :</a:t>
            </a:r>
            <a:endParaRPr lang="en-IN" sz="7300" dirty="0">
              <a:solidFill>
                <a:schemeClr val="bg1"/>
              </a:solidFill>
              <a:latin typeface="Modern No. 20" panose="02070704070505020303" pitchFamily="18" charset="0"/>
            </a:endParaRPr>
          </a:p>
        </p:txBody>
      </p:sp>
    </p:spTree>
    <p:extLst>
      <p:ext uri="{BB962C8B-B14F-4D97-AF65-F5344CB8AC3E}">
        <p14:creationId xmlns:p14="http://schemas.microsoft.com/office/powerpoint/2010/main" val="1732408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12E0F067-78E5-26B4-D30B-5B4066847C3A}"/>
              </a:ext>
            </a:extLst>
          </p:cNvPr>
          <p:cNvSpPr txBox="1">
            <a:spLocks/>
          </p:cNvSpPr>
          <p:nvPr/>
        </p:nvSpPr>
        <p:spPr>
          <a:xfrm>
            <a:off x="1140352" y="320233"/>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Reference :</a:t>
            </a:r>
            <a:endParaRPr lang="en-IN" sz="7300" dirty="0">
              <a:solidFill>
                <a:schemeClr val="bg1"/>
              </a:solidFill>
              <a:latin typeface="Modern No. 20" panose="02070704070505020303" pitchFamily="18" charset="0"/>
            </a:endParaRPr>
          </a:p>
        </p:txBody>
      </p:sp>
      <p:sp>
        <p:nvSpPr>
          <p:cNvPr id="21" name="Shape 3">
            <a:extLst>
              <a:ext uri="{FF2B5EF4-FFF2-40B4-BE49-F238E27FC236}">
                <a16:creationId xmlns:a16="http://schemas.microsoft.com/office/drawing/2014/main" id="{A06EABAD-2F85-C8FB-DD6D-8B141F68921D}"/>
              </a:ext>
            </a:extLst>
          </p:cNvPr>
          <p:cNvSpPr/>
          <p:nvPr/>
        </p:nvSpPr>
        <p:spPr>
          <a:xfrm>
            <a:off x="1489592" y="1661160"/>
            <a:ext cx="4371910" cy="2442211"/>
          </a:xfrm>
          <a:prstGeom prst="roundRect">
            <a:avLst>
              <a:gd name="adj" fmla="val 4935"/>
            </a:avLst>
          </a:prstGeom>
          <a:solidFill>
            <a:schemeClr val="tx1"/>
          </a:solidFill>
          <a:ln/>
        </p:spPr>
      </p:sp>
      <p:sp>
        <p:nvSpPr>
          <p:cNvPr id="24" name="Shape 6">
            <a:extLst>
              <a:ext uri="{FF2B5EF4-FFF2-40B4-BE49-F238E27FC236}">
                <a16:creationId xmlns:a16="http://schemas.microsoft.com/office/drawing/2014/main" id="{33B7D62B-2B69-84FC-F7E2-2D345938948D}"/>
              </a:ext>
            </a:extLst>
          </p:cNvPr>
          <p:cNvSpPr/>
          <p:nvPr/>
        </p:nvSpPr>
        <p:spPr>
          <a:xfrm>
            <a:off x="6141397" y="1661160"/>
            <a:ext cx="4371910" cy="2442211"/>
          </a:xfrm>
          <a:prstGeom prst="roundRect">
            <a:avLst>
              <a:gd name="adj" fmla="val 4935"/>
            </a:avLst>
          </a:prstGeom>
          <a:solidFill>
            <a:schemeClr val="tx1"/>
          </a:solidFill>
          <a:ln/>
        </p:spPr>
      </p:sp>
      <p:sp>
        <p:nvSpPr>
          <p:cNvPr id="27" name="Shape 9">
            <a:extLst>
              <a:ext uri="{FF2B5EF4-FFF2-40B4-BE49-F238E27FC236}">
                <a16:creationId xmlns:a16="http://schemas.microsoft.com/office/drawing/2014/main" id="{5960C091-A604-1755-497A-266E0D0715CC}"/>
              </a:ext>
            </a:extLst>
          </p:cNvPr>
          <p:cNvSpPr/>
          <p:nvPr/>
        </p:nvSpPr>
        <p:spPr>
          <a:xfrm>
            <a:off x="1489592" y="4382928"/>
            <a:ext cx="4371910" cy="2120952"/>
          </a:xfrm>
          <a:prstGeom prst="roundRect">
            <a:avLst>
              <a:gd name="adj" fmla="val 5682"/>
            </a:avLst>
          </a:prstGeom>
          <a:solidFill>
            <a:schemeClr val="tx1"/>
          </a:solidFill>
          <a:ln/>
        </p:spPr>
      </p:sp>
      <p:sp>
        <p:nvSpPr>
          <p:cNvPr id="30" name="Shape 12">
            <a:extLst>
              <a:ext uri="{FF2B5EF4-FFF2-40B4-BE49-F238E27FC236}">
                <a16:creationId xmlns:a16="http://schemas.microsoft.com/office/drawing/2014/main" id="{622848FF-9906-17C1-FB14-F00437BBAD46}"/>
              </a:ext>
            </a:extLst>
          </p:cNvPr>
          <p:cNvSpPr/>
          <p:nvPr/>
        </p:nvSpPr>
        <p:spPr>
          <a:xfrm>
            <a:off x="6141397" y="4385359"/>
            <a:ext cx="4371910" cy="2120952"/>
          </a:xfrm>
          <a:prstGeom prst="roundRect">
            <a:avLst>
              <a:gd name="adj" fmla="val 5682"/>
            </a:avLst>
          </a:prstGeom>
          <a:solidFill>
            <a:schemeClr val="tx1"/>
          </a:solidFill>
          <a:ln/>
        </p:spPr>
      </p:sp>
      <p:pic>
        <p:nvPicPr>
          <p:cNvPr id="33" name="Image 0" descr="preencoded.png">
            <a:extLst>
              <a:ext uri="{FF2B5EF4-FFF2-40B4-BE49-F238E27FC236}">
                <a16:creationId xmlns:a16="http://schemas.microsoft.com/office/drawing/2014/main" id="{8FE5456C-DC5E-5A38-33B1-C6F7EF90715B}"/>
              </a:ext>
            </a:extLst>
          </p:cNvPr>
          <p:cNvPicPr>
            <a:picLocks noChangeAspect="1"/>
          </p:cNvPicPr>
          <p:nvPr/>
        </p:nvPicPr>
        <p:blipFill>
          <a:blip r:embed="rId2"/>
          <a:stretch>
            <a:fillRect/>
          </a:stretch>
        </p:blipFill>
        <p:spPr>
          <a:xfrm>
            <a:off x="1793288" y="2044625"/>
            <a:ext cx="370284" cy="370284"/>
          </a:xfrm>
          <a:prstGeom prst="rect">
            <a:avLst/>
          </a:prstGeom>
        </p:spPr>
      </p:pic>
      <p:sp>
        <p:nvSpPr>
          <p:cNvPr id="34" name="Text 3">
            <a:extLst>
              <a:ext uri="{FF2B5EF4-FFF2-40B4-BE49-F238E27FC236}">
                <a16:creationId xmlns:a16="http://schemas.microsoft.com/office/drawing/2014/main" id="{3DA9FC05-B3F8-D93E-34AE-54D25A1ADE9A}"/>
              </a:ext>
            </a:extLst>
          </p:cNvPr>
          <p:cNvSpPr/>
          <p:nvPr/>
        </p:nvSpPr>
        <p:spPr>
          <a:xfrm>
            <a:off x="2523692" y="2063675"/>
            <a:ext cx="2314575" cy="289322"/>
          </a:xfrm>
          <a:prstGeom prst="rect">
            <a:avLst/>
          </a:prstGeom>
          <a:noFill/>
          <a:ln/>
        </p:spPr>
        <p:txBody>
          <a:bodyPr wrap="none" rtlCol="0" anchor="t"/>
          <a:lstStyle/>
          <a:p>
            <a:pPr algn="ctr">
              <a:lnSpc>
                <a:spcPts val="2278"/>
              </a:lnSpc>
            </a:pPr>
            <a:r>
              <a:rPr lang="en-US" dirty="0">
                <a:solidFill>
                  <a:schemeClr val="bg1"/>
                </a:solidFill>
                <a:latin typeface="Castellar" panose="020A0402060406010301" pitchFamily="18" charset="0"/>
                <a:ea typeface="Roboto Slab" pitchFamily="34" charset="-122"/>
                <a:cs typeface="Roboto Slab" pitchFamily="34" charset="-120"/>
              </a:rPr>
              <a:t>Research</a:t>
            </a:r>
          </a:p>
        </p:txBody>
      </p:sp>
      <p:sp>
        <p:nvSpPr>
          <p:cNvPr id="35" name="Text 4">
            <a:extLst>
              <a:ext uri="{FF2B5EF4-FFF2-40B4-BE49-F238E27FC236}">
                <a16:creationId xmlns:a16="http://schemas.microsoft.com/office/drawing/2014/main" id="{18DCCD3D-9CF1-2775-2AE5-2B1BC05216D9}"/>
              </a:ext>
            </a:extLst>
          </p:cNvPr>
          <p:cNvSpPr/>
          <p:nvPr/>
        </p:nvSpPr>
        <p:spPr>
          <a:xfrm>
            <a:off x="1613217" y="2585495"/>
            <a:ext cx="4258767" cy="1184672"/>
          </a:xfrm>
          <a:prstGeom prst="rect">
            <a:avLst/>
          </a:prstGeom>
          <a:noFill/>
          <a:ln/>
        </p:spPr>
        <p:txBody>
          <a:bodyPr wrap="square" rtlCol="0" anchor="t"/>
          <a:lstStyle/>
          <a:p>
            <a:pPr>
              <a:lnSpc>
                <a:spcPts val="2332"/>
              </a:lnSpc>
            </a:pPr>
            <a:r>
              <a:rPr lang="en-US" sz="1600" dirty="0">
                <a:solidFill>
                  <a:schemeClr val="bg1"/>
                </a:solidFill>
                <a:latin typeface="Roboto" pitchFamily="34" charset="0"/>
                <a:ea typeface="Roboto" pitchFamily="34" charset="-122"/>
                <a:cs typeface="Roboto" pitchFamily="34" charset="-120"/>
              </a:rPr>
              <a:t>The movie recommendation system was inspired by the article "How to Build a Movie Recommendation System" from Towards Data Science.</a:t>
            </a:r>
            <a:endParaRPr lang="en-US" sz="1600" dirty="0">
              <a:solidFill>
                <a:schemeClr val="bg1"/>
              </a:solidFill>
            </a:endParaRPr>
          </a:p>
        </p:txBody>
      </p:sp>
      <p:pic>
        <p:nvPicPr>
          <p:cNvPr id="36" name="Image 1" descr="preencoded.png">
            <a:extLst>
              <a:ext uri="{FF2B5EF4-FFF2-40B4-BE49-F238E27FC236}">
                <a16:creationId xmlns:a16="http://schemas.microsoft.com/office/drawing/2014/main" id="{AAD06413-34B4-5492-6476-653A17526750}"/>
              </a:ext>
            </a:extLst>
          </p:cNvPr>
          <p:cNvPicPr>
            <a:picLocks noChangeAspect="1"/>
          </p:cNvPicPr>
          <p:nvPr/>
        </p:nvPicPr>
        <p:blipFill>
          <a:blip r:embed="rId3"/>
          <a:stretch>
            <a:fillRect/>
          </a:stretch>
        </p:blipFill>
        <p:spPr>
          <a:xfrm>
            <a:off x="6433083" y="1996826"/>
            <a:ext cx="370284" cy="370284"/>
          </a:xfrm>
          <a:prstGeom prst="rect">
            <a:avLst/>
          </a:prstGeom>
        </p:spPr>
      </p:pic>
      <p:sp>
        <p:nvSpPr>
          <p:cNvPr id="37" name="Text 5">
            <a:extLst>
              <a:ext uri="{FF2B5EF4-FFF2-40B4-BE49-F238E27FC236}">
                <a16:creationId xmlns:a16="http://schemas.microsoft.com/office/drawing/2014/main" id="{54858A71-3453-28F4-2529-E2DBDA800E8B}"/>
              </a:ext>
            </a:extLst>
          </p:cNvPr>
          <p:cNvSpPr/>
          <p:nvPr/>
        </p:nvSpPr>
        <p:spPr>
          <a:xfrm>
            <a:off x="7095053" y="1943346"/>
            <a:ext cx="2314575" cy="289322"/>
          </a:xfrm>
          <a:prstGeom prst="rect">
            <a:avLst/>
          </a:prstGeom>
          <a:noFill/>
          <a:ln/>
        </p:spPr>
        <p:txBody>
          <a:bodyPr wrap="none" rtlCol="0" anchor="t"/>
          <a:lstStyle/>
          <a:p>
            <a:pPr algn="ctr">
              <a:lnSpc>
                <a:spcPts val="2278"/>
              </a:lnSpc>
            </a:pPr>
            <a:r>
              <a:rPr lang="en-US" dirty="0">
                <a:solidFill>
                  <a:schemeClr val="bg1"/>
                </a:solidFill>
                <a:latin typeface="Castellar" panose="020A0402060406010301" pitchFamily="18" charset="0"/>
                <a:ea typeface="Roboto Slab" pitchFamily="34" charset="-122"/>
                <a:cs typeface="Roboto Slab" pitchFamily="34" charset="-120"/>
              </a:rPr>
              <a:t>Link</a:t>
            </a:r>
          </a:p>
        </p:txBody>
      </p:sp>
      <p:sp>
        <p:nvSpPr>
          <p:cNvPr id="38" name="Text 6">
            <a:extLst>
              <a:ext uri="{FF2B5EF4-FFF2-40B4-BE49-F238E27FC236}">
                <a16:creationId xmlns:a16="http://schemas.microsoft.com/office/drawing/2014/main" id="{7A5B5AB9-1E23-CAF8-2F05-A6B1FE2165B4}"/>
              </a:ext>
            </a:extLst>
          </p:cNvPr>
          <p:cNvSpPr/>
          <p:nvPr/>
        </p:nvSpPr>
        <p:spPr>
          <a:xfrm>
            <a:off x="6210742" y="2596355"/>
            <a:ext cx="4258866" cy="888504"/>
          </a:xfrm>
          <a:prstGeom prst="rect">
            <a:avLst/>
          </a:prstGeom>
          <a:noFill/>
          <a:ln/>
        </p:spPr>
        <p:txBody>
          <a:bodyPr wrap="square" rtlCol="0" anchor="t"/>
          <a:lstStyle/>
          <a:p>
            <a:pPr>
              <a:lnSpc>
                <a:spcPts val="2332"/>
              </a:lnSpc>
            </a:pPr>
            <a:r>
              <a:rPr lang="en-US" sz="1600" dirty="0">
                <a:solidFill>
                  <a:schemeClr val="bg1"/>
                </a:solidFill>
                <a:latin typeface="Roboto" pitchFamily="34" charset="0"/>
                <a:ea typeface="Roboto" pitchFamily="34" charset="-122"/>
                <a:cs typeface="Roboto" pitchFamily="34" charset="-120"/>
              </a:rPr>
              <a:t>The reference article can be found at the following link: https://towardsdatascience.com/how-to-build-a-movie-recommendation-system-67e321339109</a:t>
            </a:r>
            <a:endParaRPr lang="en-US" sz="1600" dirty="0">
              <a:solidFill>
                <a:schemeClr val="bg1"/>
              </a:solidFill>
            </a:endParaRPr>
          </a:p>
        </p:txBody>
      </p:sp>
      <p:pic>
        <p:nvPicPr>
          <p:cNvPr id="39" name="Graphic 38" descr="Thought bubble with solid fill">
            <a:extLst>
              <a:ext uri="{FF2B5EF4-FFF2-40B4-BE49-F238E27FC236}">
                <a16:creationId xmlns:a16="http://schemas.microsoft.com/office/drawing/2014/main" id="{2C09AB9F-35CD-25AB-5B5B-F96427AEA1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89865" y="4570397"/>
            <a:ext cx="377130" cy="377130"/>
          </a:xfrm>
          <a:prstGeom prst="rect">
            <a:avLst/>
          </a:prstGeom>
        </p:spPr>
      </p:pic>
      <p:sp>
        <p:nvSpPr>
          <p:cNvPr id="40" name="TextBox 39">
            <a:extLst>
              <a:ext uri="{FF2B5EF4-FFF2-40B4-BE49-F238E27FC236}">
                <a16:creationId xmlns:a16="http://schemas.microsoft.com/office/drawing/2014/main" id="{4D5FD184-60A5-EA7B-067B-3F45AF979E1B}"/>
              </a:ext>
            </a:extLst>
          </p:cNvPr>
          <p:cNvSpPr txBox="1"/>
          <p:nvPr/>
        </p:nvSpPr>
        <p:spPr>
          <a:xfrm>
            <a:off x="1753399" y="4571527"/>
            <a:ext cx="4118585" cy="376000"/>
          </a:xfrm>
          <a:prstGeom prst="rect">
            <a:avLst/>
          </a:prstGeom>
          <a:noFill/>
          <a:ln/>
        </p:spPr>
        <p:txBody>
          <a:bodyPr wrap="none" rtlCol="0" anchor="t"/>
          <a:lstStyle>
            <a:defPPr>
              <a:defRPr lang="en-US"/>
            </a:defPPr>
            <a:lvl1pPr algn="ctr">
              <a:lnSpc>
                <a:spcPts val="2278"/>
              </a:lnSpc>
              <a:defRPr>
                <a:solidFill>
                  <a:schemeClr val="bg1"/>
                </a:solidFill>
                <a:latin typeface="Castellar" panose="020A0402060406010301" pitchFamily="18" charset="0"/>
                <a:ea typeface="Roboto Slab" pitchFamily="34" charset="-122"/>
                <a:cs typeface="Roboto Slab" pitchFamily="34" charset="-120"/>
              </a:defRPr>
            </a:lvl1pPr>
          </a:lstStyle>
          <a:p>
            <a:r>
              <a:rPr lang="en-IN" dirty="0"/>
              <a:t>Knowledge base </a:t>
            </a:r>
          </a:p>
        </p:txBody>
      </p:sp>
      <p:pic>
        <p:nvPicPr>
          <p:cNvPr id="41" name="Image 1" descr="preencoded.png">
            <a:extLst>
              <a:ext uri="{FF2B5EF4-FFF2-40B4-BE49-F238E27FC236}">
                <a16:creationId xmlns:a16="http://schemas.microsoft.com/office/drawing/2014/main" id="{4704A6A9-4C6E-A572-D2B6-C2A9463E57E8}"/>
              </a:ext>
            </a:extLst>
          </p:cNvPr>
          <p:cNvPicPr>
            <a:picLocks noChangeAspect="1"/>
          </p:cNvPicPr>
          <p:nvPr/>
        </p:nvPicPr>
        <p:blipFill>
          <a:blip r:embed="rId3"/>
          <a:stretch>
            <a:fillRect/>
          </a:stretch>
        </p:blipFill>
        <p:spPr>
          <a:xfrm>
            <a:off x="6433083" y="4459782"/>
            <a:ext cx="370284" cy="370284"/>
          </a:xfrm>
          <a:prstGeom prst="rect">
            <a:avLst/>
          </a:prstGeom>
        </p:spPr>
      </p:pic>
      <p:sp>
        <p:nvSpPr>
          <p:cNvPr id="42" name="TextBox 41">
            <a:extLst>
              <a:ext uri="{FF2B5EF4-FFF2-40B4-BE49-F238E27FC236}">
                <a16:creationId xmlns:a16="http://schemas.microsoft.com/office/drawing/2014/main" id="{0BFCDF86-85D3-1C80-45F6-530A5DDC59A2}"/>
              </a:ext>
            </a:extLst>
          </p:cNvPr>
          <p:cNvSpPr txBox="1"/>
          <p:nvPr/>
        </p:nvSpPr>
        <p:spPr>
          <a:xfrm>
            <a:off x="7022254" y="4496626"/>
            <a:ext cx="2460171" cy="370486"/>
          </a:xfrm>
          <a:prstGeom prst="rect">
            <a:avLst/>
          </a:prstGeom>
          <a:noFill/>
          <a:ln/>
        </p:spPr>
        <p:txBody>
          <a:bodyPr wrap="none" rtlCol="0" anchor="t"/>
          <a:lstStyle>
            <a:defPPr>
              <a:defRPr lang="en-US"/>
            </a:defPPr>
            <a:lvl1pPr algn="ctr">
              <a:lnSpc>
                <a:spcPts val="2278"/>
              </a:lnSpc>
              <a:defRPr>
                <a:solidFill>
                  <a:schemeClr val="bg1"/>
                </a:solidFill>
                <a:latin typeface="Castellar" panose="020A0402060406010301" pitchFamily="18" charset="0"/>
                <a:ea typeface="Roboto Slab" pitchFamily="34" charset="-122"/>
                <a:cs typeface="Roboto Slab" pitchFamily="34" charset="-120"/>
              </a:defRPr>
            </a:lvl1pPr>
          </a:lstStyle>
          <a:p>
            <a:r>
              <a:rPr lang="en-IN" dirty="0"/>
              <a:t>Link</a:t>
            </a:r>
          </a:p>
        </p:txBody>
      </p:sp>
      <p:sp>
        <p:nvSpPr>
          <p:cNvPr id="43" name="TextBox 42">
            <a:extLst>
              <a:ext uri="{FF2B5EF4-FFF2-40B4-BE49-F238E27FC236}">
                <a16:creationId xmlns:a16="http://schemas.microsoft.com/office/drawing/2014/main" id="{66E22BDC-E854-B550-F196-057FA8DFFC9C}"/>
              </a:ext>
            </a:extLst>
          </p:cNvPr>
          <p:cNvSpPr txBox="1"/>
          <p:nvPr/>
        </p:nvSpPr>
        <p:spPr>
          <a:xfrm>
            <a:off x="1713975" y="5056721"/>
            <a:ext cx="4034610" cy="584775"/>
          </a:xfrm>
          <a:prstGeom prst="rect">
            <a:avLst/>
          </a:prstGeom>
          <a:noFill/>
        </p:spPr>
        <p:txBody>
          <a:bodyPr wrap="square" rtlCol="0">
            <a:spAutoFit/>
          </a:bodyPr>
          <a:lstStyle/>
          <a:p>
            <a:r>
              <a:rPr lang="en-IN" sz="1600" dirty="0">
                <a:solidFill>
                  <a:schemeClr val="bg1"/>
                </a:solidFill>
                <a:latin typeface="Roboto" pitchFamily="34" charset="0"/>
                <a:ea typeface="Roboto" pitchFamily="34" charset="-122"/>
                <a:cs typeface="Roboto" pitchFamily="34" charset="-120"/>
              </a:rPr>
              <a:t>The knowledge base was taken from </a:t>
            </a:r>
          </a:p>
          <a:p>
            <a:r>
              <a:rPr lang="en-IN" sz="1600" dirty="0">
                <a:solidFill>
                  <a:schemeClr val="bg1"/>
                </a:solidFill>
                <a:latin typeface="Roboto" pitchFamily="34" charset="0"/>
                <a:ea typeface="Roboto" pitchFamily="34" charset="-122"/>
                <a:cs typeface="Roboto" pitchFamily="34" charset="-120"/>
              </a:rPr>
              <a:t>imdb website and google search engines</a:t>
            </a:r>
          </a:p>
        </p:txBody>
      </p:sp>
      <p:sp>
        <p:nvSpPr>
          <p:cNvPr id="44" name="TextBox 43">
            <a:extLst>
              <a:ext uri="{FF2B5EF4-FFF2-40B4-BE49-F238E27FC236}">
                <a16:creationId xmlns:a16="http://schemas.microsoft.com/office/drawing/2014/main" id="{DA61922D-6A81-3BD0-2DC1-61DE16B90952}"/>
              </a:ext>
            </a:extLst>
          </p:cNvPr>
          <p:cNvSpPr txBox="1"/>
          <p:nvPr/>
        </p:nvSpPr>
        <p:spPr>
          <a:xfrm>
            <a:off x="6232936" y="5031223"/>
            <a:ext cx="3720121" cy="338554"/>
          </a:xfrm>
          <a:prstGeom prst="rect">
            <a:avLst/>
          </a:prstGeom>
          <a:noFill/>
        </p:spPr>
        <p:txBody>
          <a:bodyPr wrap="square" rtlCol="0">
            <a:spAutoFit/>
          </a:bodyPr>
          <a:lstStyle/>
          <a:p>
            <a:r>
              <a:rPr lang="en-IN" sz="1600" dirty="0">
                <a:solidFill>
                  <a:schemeClr val="bg1"/>
                </a:solidFill>
                <a:latin typeface="Roboto" pitchFamily="34" charset="0"/>
                <a:ea typeface="Roboto" pitchFamily="34" charset="-122"/>
                <a:cs typeface="Roboto" pitchFamily="34" charset="-120"/>
              </a:rPr>
              <a:t>https://www.imdb.com/</a:t>
            </a:r>
          </a:p>
        </p:txBody>
      </p:sp>
    </p:spTree>
    <p:extLst>
      <p:ext uri="{BB962C8B-B14F-4D97-AF65-F5344CB8AC3E}">
        <p14:creationId xmlns:p14="http://schemas.microsoft.com/office/powerpoint/2010/main" val="354326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93679CD-CBD4-5413-99D7-CB4BC37D5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3633"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726402CD-445D-8395-C3BD-C8657589907B}"/>
              </a:ext>
            </a:extLst>
          </p:cNvPr>
          <p:cNvSpPr>
            <a:spLocks noGrp="1"/>
          </p:cNvSpPr>
          <p:nvPr>
            <p:ph type="subTitle" idx="1"/>
          </p:nvPr>
        </p:nvSpPr>
        <p:spPr>
          <a:xfrm flipH="1">
            <a:off x="4152899" y="7809721"/>
            <a:ext cx="8039098" cy="410353"/>
          </a:xfrm>
        </p:spPr>
        <p:txBody>
          <a:bodyPr/>
          <a:lstStyle/>
          <a:p>
            <a:endParaRPr lang="en-IN" dirty="0"/>
          </a:p>
        </p:txBody>
      </p:sp>
      <p:sp>
        <p:nvSpPr>
          <p:cNvPr id="4" name="Rectangle 3">
            <a:extLst>
              <a:ext uri="{FF2B5EF4-FFF2-40B4-BE49-F238E27FC236}">
                <a16:creationId xmlns:a16="http://schemas.microsoft.com/office/drawing/2014/main" id="{168176F7-3B80-E0FC-4952-3B6D79E49EDB}"/>
              </a:ext>
            </a:extLst>
          </p:cNvPr>
          <p:cNvSpPr/>
          <p:nvPr/>
        </p:nvSpPr>
        <p:spPr>
          <a:xfrm>
            <a:off x="209348" y="209348"/>
            <a:ext cx="11800573" cy="6485022"/>
          </a:xfrm>
          <a:prstGeom prst="rect">
            <a:avLst/>
          </a:prstGeom>
          <a:noFill/>
          <a:ln w="762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9EC96B02-5968-9BFA-F2F1-63EBE3F9E688}"/>
              </a:ext>
            </a:extLst>
          </p:cNvPr>
          <p:cNvGraphicFramePr>
            <a:graphicFrameLocks noGrp="1"/>
          </p:cNvGraphicFramePr>
          <p:nvPr>
            <p:extLst>
              <p:ext uri="{D42A27DB-BD31-4B8C-83A1-F6EECF244321}">
                <p14:modId xmlns:p14="http://schemas.microsoft.com/office/powerpoint/2010/main" val="1414646623"/>
              </p:ext>
            </p:extLst>
          </p:nvPr>
        </p:nvGraphicFramePr>
        <p:xfrm>
          <a:off x="182078" y="209348"/>
          <a:ext cx="11800572" cy="6528024"/>
        </p:xfrm>
        <a:graphic>
          <a:graphicData uri="http://schemas.openxmlformats.org/drawingml/2006/table">
            <a:tbl>
              <a:tblPr firstRow="1" bandRow="1">
                <a:tableStyleId>{5C22544A-7EE6-4342-B048-85BDC9FD1C3A}</a:tableStyleId>
              </a:tblPr>
              <a:tblGrid>
                <a:gridCol w="1966762">
                  <a:extLst>
                    <a:ext uri="{9D8B030D-6E8A-4147-A177-3AD203B41FA5}">
                      <a16:colId xmlns:a16="http://schemas.microsoft.com/office/drawing/2014/main" val="3149489350"/>
                    </a:ext>
                  </a:extLst>
                </a:gridCol>
                <a:gridCol w="1966762">
                  <a:extLst>
                    <a:ext uri="{9D8B030D-6E8A-4147-A177-3AD203B41FA5}">
                      <a16:colId xmlns:a16="http://schemas.microsoft.com/office/drawing/2014/main" val="3567512745"/>
                    </a:ext>
                  </a:extLst>
                </a:gridCol>
                <a:gridCol w="1966762">
                  <a:extLst>
                    <a:ext uri="{9D8B030D-6E8A-4147-A177-3AD203B41FA5}">
                      <a16:colId xmlns:a16="http://schemas.microsoft.com/office/drawing/2014/main" val="718151561"/>
                    </a:ext>
                  </a:extLst>
                </a:gridCol>
                <a:gridCol w="1966762">
                  <a:extLst>
                    <a:ext uri="{9D8B030D-6E8A-4147-A177-3AD203B41FA5}">
                      <a16:colId xmlns:a16="http://schemas.microsoft.com/office/drawing/2014/main" val="2187658758"/>
                    </a:ext>
                  </a:extLst>
                </a:gridCol>
                <a:gridCol w="1966762">
                  <a:extLst>
                    <a:ext uri="{9D8B030D-6E8A-4147-A177-3AD203B41FA5}">
                      <a16:colId xmlns:a16="http://schemas.microsoft.com/office/drawing/2014/main" val="3122698090"/>
                    </a:ext>
                  </a:extLst>
                </a:gridCol>
                <a:gridCol w="1966762">
                  <a:extLst>
                    <a:ext uri="{9D8B030D-6E8A-4147-A177-3AD203B41FA5}">
                      <a16:colId xmlns:a16="http://schemas.microsoft.com/office/drawing/2014/main" val="2338893968"/>
                    </a:ext>
                  </a:extLst>
                </a:gridCol>
              </a:tblGrid>
              <a:tr h="1060506">
                <a:tc>
                  <a:txBody>
                    <a:bodyPr/>
                    <a:lstStyle/>
                    <a:p>
                      <a:endParaRPr lang="en-IN" dirty="0">
                        <a:noFill/>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94054702"/>
                  </a:ext>
                </a:extLst>
              </a:tr>
              <a:tr h="1060506">
                <a:tc>
                  <a:txBody>
                    <a:bodyPr/>
                    <a:lstStyle/>
                    <a:p>
                      <a:endParaRPr lang="en-IN" dirty="0">
                        <a:noFill/>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93706577"/>
                  </a:ext>
                </a:extLst>
              </a:tr>
              <a:tr h="1060506">
                <a:tc rowSpan="2" gridSpan="3">
                  <a:txBody>
                    <a:bodyPr/>
                    <a:lstStyle/>
                    <a:p>
                      <a:r>
                        <a:rPr lang="en-IN" sz="7200" b="1" dirty="0">
                          <a:solidFill>
                            <a:schemeClr val="accent1"/>
                          </a:solidFill>
                          <a:latin typeface="Broadway" panose="04040905080B02020502" pitchFamily="82" charset="0"/>
                        </a:rPr>
                        <a:t>THANK </a:t>
                      </a:r>
                    </a:p>
                    <a:p>
                      <a:pPr algn="r"/>
                      <a:r>
                        <a:rPr lang="en-IN" sz="7200" b="1" dirty="0">
                          <a:solidFill>
                            <a:schemeClr val="accent1"/>
                          </a:solidFill>
                          <a:latin typeface="Broadway" panose="04040905080B02020502" pitchFamily="82" charset="0"/>
                        </a:rPr>
                        <a:t>YOU</a:t>
                      </a: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rowSpan="2" hMerge="1">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rowSpan="2" hMerge="1">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10324518"/>
                  </a:ext>
                </a:extLst>
              </a:tr>
              <a:tr h="1182493">
                <a:tc gridSpan="3" vMerge="1">
                  <a:txBody>
                    <a:bodyPr/>
                    <a:lstStyle/>
                    <a:p>
                      <a:endParaRPr lang="en-IN" dirty="0">
                        <a:noFill/>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vMerge="1">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hMerge="1" vMerge="1">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508490332"/>
                  </a:ext>
                </a:extLst>
              </a:tr>
              <a:tr h="1060506">
                <a:tc>
                  <a:txBody>
                    <a:bodyPr/>
                    <a:lstStyle/>
                    <a:p>
                      <a:endParaRPr lang="en-IN" dirty="0">
                        <a:noFill/>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762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5617794"/>
                  </a:ext>
                </a:extLst>
              </a:tr>
              <a:tr h="1060506">
                <a:tc>
                  <a:txBody>
                    <a:bodyPr/>
                    <a:lstStyle/>
                    <a:p>
                      <a:endParaRPr lang="en-IN" dirty="0">
                        <a:noFill/>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noFill/>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8705820"/>
                  </a:ext>
                </a:extLst>
              </a:tr>
            </a:tbl>
          </a:graphicData>
        </a:graphic>
      </p:graphicFrame>
    </p:spTree>
    <p:extLst>
      <p:ext uri="{BB962C8B-B14F-4D97-AF65-F5344CB8AC3E}">
        <p14:creationId xmlns:p14="http://schemas.microsoft.com/office/powerpoint/2010/main" val="1041848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3094472-DB09-EEA6-3283-F10595C606BE}"/>
              </a:ext>
            </a:extLst>
          </p:cNvPr>
          <p:cNvSpPr txBox="1"/>
          <p:nvPr/>
        </p:nvSpPr>
        <p:spPr>
          <a:xfrm>
            <a:off x="1063690" y="1965960"/>
            <a:ext cx="9985310" cy="3416320"/>
          </a:xfrm>
          <a:prstGeom prst="rect">
            <a:avLst/>
          </a:prstGeom>
          <a:noFill/>
        </p:spPr>
        <p:txBody>
          <a:bodyPr wrap="square" rtlCol="0">
            <a:spAutoFit/>
          </a:bodyPr>
          <a:lstStyle>
            <a:defPPr>
              <a:defRPr lang="en-US"/>
            </a:defPPr>
            <a:lvl1pPr algn="just" defTabSz="914400">
              <a:lnSpc>
                <a:spcPct val="90000"/>
              </a:lnSpc>
              <a:buClr>
                <a:schemeClr val="accent1"/>
              </a:buClr>
              <a:buSzPct val="80000"/>
              <a:defRPr sz="2800">
                <a:solidFill>
                  <a:schemeClr val="bg1"/>
                </a:solidFill>
                <a:latin typeface="Pelicano"/>
                <a:cs typeface="Courier New" panose="02070309020205020404" pitchFamily="49" charset="0"/>
              </a:defRPr>
            </a:lvl1pPr>
          </a:lstStyle>
          <a:p>
            <a:r>
              <a:rPr lang="en-IN" sz="3200" dirty="0">
                <a:latin typeface="Castellar" panose="020A0402060406010301" pitchFamily="18" charset="0"/>
              </a:rPr>
              <a:t>PROBLEM STATEMENT:</a:t>
            </a:r>
          </a:p>
          <a:p>
            <a:endParaRPr lang="en-US" dirty="0"/>
          </a:p>
          <a:p>
            <a:pPr algn="l"/>
            <a:r>
              <a:rPr lang="en-US" dirty="0"/>
              <a:t>Develop an intelligent movie recommendation system that offers personalized movie suggestions based on user preferences such as genre and favorite cast members. The system should provide accurate and enjoyable recommendations, enhancing the overall movie-watching experience for users.</a:t>
            </a:r>
            <a:br>
              <a:rPr lang="en-US" dirty="0"/>
            </a:br>
            <a:endParaRPr lang="en-IN" dirty="0"/>
          </a:p>
        </p:txBody>
      </p:sp>
      <p:sp>
        <p:nvSpPr>
          <p:cNvPr id="9" name="Title 1">
            <a:extLst>
              <a:ext uri="{FF2B5EF4-FFF2-40B4-BE49-F238E27FC236}">
                <a16:creationId xmlns:a16="http://schemas.microsoft.com/office/drawing/2014/main" id="{A0FD65B7-2BFA-19D1-0610-59AFF0BF46F3}"/>
              </a:ext>
            </a:extLst>
          </p:cNvPr>
          <p:cNvSpPr>
            <a:spLocks noGrp="1"/>
          </p:cNvSpPr>
          <p:nvPr>
            <p:ph type="title"/>
          </p:nvPr>
        </p:nvSpPr>
        <p:spPr>
          <a:xfrm>
            <a:off x="1063690" y="304800"/>
            <a:ext cx="9875520" cy="1356360"/>
          </a:xfrm>
        </p:spPr>
        <p:txBody>
          <a:bodyPr>
            <a:normAutofit/>
          </a:bodyPr>
          <a:lstStyle/>
          <a:p>
            <a:r>
              <a:rPr lang="en-IN" sz="7300" dirty="0">
                <a:solidFill>
                  <a:schemeClr val="bg1"/>
                </a:solidFill>
                <a:latin typeface="Modern No. 20" panose="02070704070505020303" pitchFamily="18" charset="0"/>
              </a:rPr>
              <a:t>Introduction</a:t>
            </a:r>
            <a:r>
              <a:rPr lang="en-US" sz="7300" dirty="0">
                <a:solidFill>
                  <a:schemeClr val="bg1"/>
                </a:solidFill>
                <a:latin typeface="Modern No. 20" panose="02070704070505020303" pitchFamily="18" charset="0"/>
              </a:rPr>
              <a:t> :</a:t>
            </a:r>
            <a:endParaRPr lang="en-IN" dirty="0">
              <a:solidFill>
                <a:schemeClr val="bg1"/>
              </a:solidFill>
            </a:endParaRPr>
          </a:p>
        </p:txBody>
      </p:sp>
    </p:spTree>
    <p:extLst>
      <p:ext uri="{BB962C8B-B14F-4D97-AF65-F5344CB8AC3E}">
        <p14:creationId xmlns:p14="http://schemas.microsoft.com/office/powerpoint/2010/main" val="921180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E3ACE7-8995-3FB4-B930-0E33CF2A16F5}"/>
              </a:ext>
            </a:extLst>
          </p:cNvPr>
          <p:cNvSpPr txBox="1"/>
          <p:nvPr/>
        </p:nvSpPr>
        <p:spPr>
          <a:xfrm>
            <a:off x="979714" y="1965960"/>
            <a:ext cx="10524931" cy="3111621"/>
          </a:xfrm>
          <a:prstGeom prst="rect">
            <a:avLst/>
          </a:prstGeom>
          <a:noFill/>
        </p:spPr>
        <p:txBody>
          <a:bodyPr wrap="square" rtlCol="0">
            <a:spAutoFit/>
          </a:bodyPr>
          <a:lstStyle/>
          <a:p>
            <a:pPr algn="just" defTabSz="914400">
              <a:lnSpc>
                <a:spcPct val="90000"/>
              </a:lnSpc>
              <a:buClr>
                <a:schemeClr val="accent1"/>
              </a:buClr>
              <a:buSzPct val="80000"/>
            </a:pPr>
            <a:r>
              <a:rPr lang="en-IN" sz="3200" dirty="0">
                <a:solidFill>
                  <a:schemeClr val="bg1"/>
                </a:solidFill>
                <a:latin typeface="Castellar" panose="020A0402060406010301" pitchFamily="18" charset="0"/>
                <a:cs typeface="Courier New" panose="02070309020205020404" pitchFamily="49" charset="0"/>
              </a:rPr>
              <a:t>OBJECTIVE:</a:t>
            </a:r>
          </a:p>
          <a:p>
            <a:pPr defTabSz="914400">
              <a:lnSpc>
                <a:spcPct val="90000"/>
              </a:lnSpc>
              <a:buClr>
                <a:schemeClr val="accent1"/>
              </a:buClr>
              <a:buSzPct val="80000"/>
            </a:pPr>
            <a:endParaRPr lang="en-IN" sz="5400" dirty="0">
              <a:solidFill>
                <a:schemeClr val="bg1"/>
              </a:solidFill>
              <a:latin typeface="Castellar" panose="020A0402060406010301" pitchFamily="18" charset="0"/>
              <a:cs typeface="Courier New" panose="02070309020205020404" pitchFamily="49" charset="0"/>
            </a:endParaRPr>
          </a:p>
          <a:p>
            <a:pPr defTabSz="914400">
              <a:lnSpc>
                <a:spcPct val="90000"/>
              </a:lnSpc>
              <a:buClr>
                <a:schemeClr val="accent1"/>
              </a:buClr>
              <a:buSzPct val="80000"/>
            </a:pPr>
            <a:r>
              <a:rPr lang="en-US" sz="2800" dirty="0">
                <a:solidFill>
                  <a:schemeClr val="bg1"/>
                </a:solidFill>
                <a:latin typeface="Pelicano"/>
                <a:cs typeface="Courier New" panose="02070309020205020404" pitchFamily="49" charset="0"/>
              </a:rPr>
              <a:t>The objective of this project is to design and implement an intelligent movie recommendation system that provides personalized movie suggestions to users based on their genre preferences, favorite actors, and similar movies they enjoy.</a:t>
            </a:r>
          </a:p>
          <a:p>
            <a:endParaRPr lang="en-IN" dirty="0"/>
          </a:p>
        </p:txBody>
      </p:sp>
      <p:sp>
        <p:nvSpPr>
          <p:cNvPr id="10" name="Title 1">
            <a:extLst>
              <a:ext uri="{FF2B5EF4-FFF2-40B4-BE49-F238E27FC236}">
                <a16:creationId xmlns:a16="http://schemas.microsoft.com/office/drawing/2014/main" id="{7AA3D813-5837-250F-68E6-8BBCC205DCD7}"/>
              </a:ext>
            </a:extLst>
          </p:cNvPr>
          <p:cNvSpPr>
            <a:spLocks noGrp="1"/>
          </p:cNvSpPr>
          <p:nvPr>
            <p:ph type="title"/>
          </p:nvPr>
        </p:nvSpPr>
        <p:spPr>
          <a:xfrm>
            <a:off x="1063690" y="304800"/>
            <a:ext cx="9875520" cy="1356360"/>
          </a:xfrm>
        </p:spPr>
        <p:txBody>
          <a:bodyPr>
            <a:normAutofit/>
          </a:bodyPr>
          <a:lstStyle/>
          <a:p>
            <a:r>
              <a:rPr lang="en-IN" sz="7300" dirty="0">
                <a:solidFill>
                  <a:schemeClr val="bg1"/>
                </a:solidFill>
                <a:latin typeface="Modern No. 20" panose="02070704070505020303" pitchFamily="18" charset="0"/>
              </a:rPr>
              <a:t>Introduction</a:t>
            </a:r>
            <a:r>
              <a:rPr lang="en-US" sz="7300" dirty="0">
                <a:solidFill>
                  <a:schemeClr val="bg1"/>
                </a:solidFill>
                <a:latin typeface="Modern No. 20" panose="02070704070505020303" pitchFamily="18" charset="0"/>
              </a:rPr>
              <a:t> :</a:t>
            </a:r>
            <a:endParaRPr lang="en-IN" dirty="0">
              <a:solidFill>
                <a:schemeClr val="bg1"/>
              </a:solidFill>
            </a:endParaRPr>
          </a:p>
        </p:txBody>
      </p:sp>
    </p:spTree>
    <p:extLst>
      <p:ext uri="{BB962C8B-B14F-4D97-AF65-F5344CB8AC3E}">
        <p14:creationId xmlns:p14="http://schemas.microsoft.com/office/powerpoint/2010/main" val="2646770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5" name="Shape 3"/>
          <p:cNvSpPr/>
          <p:nvPr/>
        </p:nvSpPr>
        <p:spPr>
          <a:xfrm>
            <a:off x="1489592" y="1661160"/>
            <a:ext cx="4371910" cy="2442211"/>
          </a:xfrm>
          <a:prstGeom prst="roundRect">
            <a:avLst>
              <a:gd name="adj" fmla="val 4935"/>
            </a:avLst>
          </a:prstGeom>
          <a:solidFill>
            <a:schemeClr val="tx1"/>
          </a:solidFill>
          <a:ln/>
        </p:spPr>
      </p:sp>
      <p:sp>
        <p:nvSpPr>
          <p:cNvPr id="6" name="Text 4"/>
          <p:cNvSpPr/>
          <p:nvPr/>
        </p:nvSpPr>
        <p:spPr>
          <a:xfrm>
            <a:off x="1679712" y="1782958"/>
            <a:ext cx="4046216" cy="377176"/>
          </a:xfrm>
          <a:prstGeom prst="rect">
            <a:avLst/>
          </a:prstGeom>
          <a:noFill/>
          <a:ln/>
        </p:spPr>
        <p:txBody>
          <a:bodyPr wrap="none" rtlCol="0" anchor="t"/>
          <a:lstStyle/>
          <a:p>
            <a:pPr algn="ctr">
              <a:lnSpc>
                <a:spcPts val="2278"/>
              </a:lnSpc>
            </a:pPr>
            <a:r>
              <a:rPr lang="en-US" dirty="0">
                <a:solidFill>
                  <a:schemeClr val="bg1"/>
                </a:solidFill>
                <a:latin typeface="Castellar" panose="020A0402060406010301" pitchFamily="18" charset="0"/>
                <a:ea typeface="Roboto Slab" pitchFamily="34" charset="-122"/>
                <a:cs typeface="Roboto Slab" pitchFamily="34" charset="-120"/>
              </a:rPr>
              <a:t>Performance</a:t>
            </a:r>
            <a:endParaRPr lang="en-US" dirty="0">
              <a:solidFill>
                <a:schemeClr val="bg1"/>
              </a:solidFill>
              <a:latin typeface="Castellar" panose="020A0402060406010301" pitchFamily="18" charset="0"/>
            </a:endParaRPr>
          </a:p>
        </p:txBody>
      </p:sp>
      <p:sp>
        <p:nvSpPr>
          <p:cNvPr id="7" name="Text 5"/>
          <p:cNvSpPr/>
          <p:nvPr/>
        </p:nvSpPr>
        <p:spPr>
          <a:xfrm>
            <a:off x="1679711" y="2246650"/>
            <a:ext cx="4046216" cy="1511809"/>
          </a:xfrm>
          <a:prstGeom prst="rect">
            <a:avLst/>
          </a:prstGeom>
          <a:noFill/>
          <a:ln/>
        </p:spPr>
        <p:txBody>
          <a:bodyPr wrap="square" rtlCol="0" anchor="t"/>
          <a:lstStyle/>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generate personalized movie   recommendations based on user input </a:t>
            </a:r>
          </a:p>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execution time</a:t>
            </a:r>
          </a:p>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accuracy of recommendations </a:t>
            </a:r>
          </a:p>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responsiveness</a:t>
            </a:r>
            <a:endParaRPr lang="en-US" dirty="0">
              <a:solidFill>
                <a:schemeClr val="bg1"/>
              </a:solidFill>
              <a:latin typeface="Pelicano"/>
            </a:endParaRPr>
          </a:p>
        </p:txBody>
      </p:sp>
      <p:sp>
        <p:nvSpPr>
          <p:cNvPr id="8" name="Shape 6"/>
          <p:cNvSpPr/>
          <p:nvPr/>
        </p:nvSpPr>
        <p:spPr>
          <a:xfrm>
            <a:off x="6141397" y="1661160"/>
            <a:ext cx="4371910" cy="2442211"/>
          </a:xfrm>
          <a:prstGeom prst="roundRect">
            <a:avLst>
              <a:gd name="adj" fmla="val 4935"/>
            </a:avLst>
          </a:prstGeom>
          <a:solidFill>
            <a:schemeClr val="tx1"/>
          </a:solidFill>
          <a:ln/>
        </p:spPr>
      </p:sp>
      <p:sp>
        <p:nvSpPr>
          <p:cNvPr id="9" name="Text 7"/>
          <p:cNvSpPr/>
          <p:nvPr/>
        </p:nvSpPr>
        <p:spPr>
          <a:xfrm>
            <a:off x="6357429" y="1846302"/>
            <a:ext cx="3995880" cy="313832"/>
          </a:xfrm>
          <a:prstGeom prst="rect">
            <a:avLst/>
          </a:prstGeom>
          <a:noFill/>
          <a:ln/>
        </p:spPr>
        <p:txBody>
          <a:bodyPr wrap="none" rtlCol="0" anchor="t"/>
          <a:lstStyle/>
          <a:p>
            <a:pPr algn="ctr">
              <a:lnSpc>
                <a:spcPts val="2278"/>
              </a:lnSpc>
            </a:pPr>
            <a:r>
              <a:rPr lang="en-US" dirty="0">
                <a:solidFill>
                  <a:schemeClr val="bg1"/>
                </a:solidFill>
                <a:latin typeface="Castellar" panose="020A0402060406010301" pitchFamily="18" charset="0"/>
                <a:ea typeface="Roboto Slab" pitchFamily="34" charset="-122"/>
                <a:cs typeface="Roboto Slab" pitchFamily="34" charset="-120"/>
              </a:rPr>
              <a:t>Environment</a:t>
            </a:r>
          </a:p>
        </p:txBody>
      </p:sp>
      <p:sp>
        <p:nvSpPr>
          <p:cNvPr id="10" name="Text 8"/>
          <p:cNvSpPr/>
          <p:nvPr/>
        </p:nvSpPr>
        <p:spPr>
          <a:xfrm>
            <a:off x="6332286" y="2246649"/>
            <a:ext cx="3995880" cy="1606293"/>
          </a:xfrm>
          <a:prstGeom prst="rect">
            <a:avLst/>
          </a:prstGeom>
          <a:noFill/>
          <a:ln/>
        </p:spPr>
        <p:txBody>
          <a:bodyPr wrap="square" rtlCol="0" anchor="t"/>
          <a:lstStyle/>
          <a:p>
            <a:pPr marL="285750" indent="-285750">
              <a:lnSpc>
                <a:spcPts val="2332"/>
              </a:lnSpc>
              <a:buFont typeface="Arial" panose="020B0604020202020204" pitchFamily="34" charset="0"/>
              <a:buChar char="•"/>
            </a:pPr>
            <a:r>
              <a:rPr lang="en-US" dirty="0" err="1">
                <a:solidFill>
                  <a:schemeClr val="bg1"/>
                </a:solidFill>
                <a:latin typeface="Pelicano"/>
                <a:ea typeface="Roboto" pitchFamily="34" charset="-122"/>
                <a:cs typeface="Roboto" pitchFamily="34" charset="-120"/>
              </a:rPr>
              <a:t>VSCode</a:t>
            </a:r>
            <a:r>
              <a:rPr lang="en-US" dirty="0">
                <a:solidFill>
                  <a:schemeClr val="bg1"/>
                </a:solidFill>
                <a:latin typeface="Pelicano"/>
                <a:ea typeface="Roboto" pitchFamily="34" charset="-122"/>
                <a:cs typeface="Roboto" pitchFamily="34" charset="-120"/>
              </a:rPr>
              <a:t> and Python, </a:t>
            </a:r>
          </a:p>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laptop with adequate processing power and memory. </a:t>
            </a:r>
          </a:p>
          <a:p>
            <a:pPr marL="285750" indent="-285750">
              <a:lnSpc>
                <a:spcPts val="2332"/>
              </a:lnSpc>
              <a:buFont typeface="Arial" panose="020B0604020202020204" pitchFamily="34" charset="0"/>
              <a:buChar char="•"/>
            </a:pPr>
            <a:r>
              <a:rPr lang="en-US" dirty="0" err="1">
                <a:solidFill>
                  <a:schemeClr val="bg1"/>
                </a:solidFill>
                <a:latin typeface="Pelicano"/>
                <a:ea typeface="Roboto" pitchFamily="34" charset="-122"/>
                <a:cs typeface="Roboto" pitchFamily="34" charset="-120"/>
              </a:rPr>
              <a:t>fuzzywuzzy</a:t>
            </a:r>
            <a:r>
              <a:rPr lang="en-US" dirty="0">
                <a:solidFill>
                  <a:schemeClr val="bg1"/>
                </a:solidFill>
                <a:latin typeface="Pelicano"/>
                <a:ea typeface="Roboto" pitchFamily="34" charset="-122"/>
                <a:cs typeface="Roboto" pitchFamily="34" charset="-120"/>
              </a:rPr>
              <a:t> module.</a:t>
            </a:r>
            <a:endParaRPr lang="en-US" dirty="0">
              <a:solidFill>
                <a:schemeClr val="bg1"/>
              </a:solidFill>
              <a:latin typeface="Pelicano"/>
            </a:endParaRPr>
          </a:p>
        </p:txBody>
      </p:sp>
      <p:sp>
        <p:nvSpPr>
          <p:cNvPr id="11" name="Shape 9"/>
          <p:cNvSpPr/>
          <p:nvPr/>
        </p:nvSpPr>
        <p:spPr>
          <a:xfrm>
            <a:off x="1489592" y="4382928"/>
            <a:ext cx="4371910" cy="2120952"/>
          </a:xfrm>
          <a:prstGeom prst="roundRect">
            <a:avLst>
              <a:gd name="adj" fmla="val 5682"/>
            </a:avLst>
          </a:prstGeom>
          <a:solidFill>
            <a:schemeClr val="tx1"/>
          </a:solidFill>
          <a:ln/>
        </p:spPr>
      </p:sp>
      <p:sp>
        <p:nvSpPr>
          <p:cNvPr id="12" name="Text 10"/>
          <p:cNvSpPr/>
          <p:nvPr/>
        </p:nvSpPr>
        <p:spPr>
          <a:xfrm>
            <a:off x="1705624" y="4568069"/>
            <a:ext cx="3970736" cy="400348"/>
          </a:xfrm>
          <a:prstGeom prst="rect">
            <a:avLst/>
          </a:prstGeom>
          <a:noFill/>
          <a:ln/>
        </p:spPr>
        <p:txBody>
          <a:bodyPr wrap="none" rtlCol="0" anchor="t"/>
          <a:lstStyle/>
          <a:p>
            <a:pPr algn="ctr">
              <a:lnSpc>
                <a:spcPts val="2278"/>
              </a:lnSpc>
            </a:pPr>
            <a:r>
              <a:rPr lang="en-US" dirty="0">
                <a:solidFill>
                  <a:schemeClr val="bg1"/>
                </a:solidFill>
                <a:latin typeface="Castellar" panose="020A0402060406010301" pitchFamily="18" charset="0"/>
                <a:ea typeface="Roboto Slab" pitchFamily="34" charset="-122"/>
                <a:cs typeface="Roboto Slab" pitchFamily="34" charset="-120"/>
              </a:rPr>
              <a:t>Actuators</a:t>
            </a:r>
          </a:p>
        </p:txBody>
      </p:sp>
      <p:sp>
        <p:nvSpPr>
          <p:cNvPr id="13" name="Text 11"/>
          <p:cNvSpPr/>
          <p:nvPr/>
        </p:nvSpPr>
        <p:spPr>
          <a:xfrm>
            <a:off x="1680480" y="4968417"/>
            <a:ext cx="3995880" cy="1285034"/>
          </a:xfrm>
          <a:prstGeom prst="rect">
            <a:avLst/>
          </a:prstGeom>
          <a:noFill/>
          <a:ln/>
        </p:spPr>
        <p:txBody>
          <a:bodyPr wrap="square" rtlCol="0" anchor="t"/>
          <a:lstStyle/>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monitor</a:t>
            </a:r>
          </a:p>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console</a:t>
            </a:r>
            <a:endParaRPr lang="en-US" dirty="0">
              <a:solidFill>
                <a:schemeClr val="bg1"/>
              </a:solidFill>
              <a:latin typeface="Pelicano"/>
            </a:endParaRPr>
          </a:p>
        </p:txBody>
      </p:sp>
      <p:sp>
        <p:nvSpPr>
          <p:cNvPr id="14" name="Shape 12"/>
          <p:cNvSpPr/>
          <p:nvPr/>
        </p:nvSpPr>
        <p:spPr>
          <a:xfrm>
            <a:off x="6141397" y="4385359"/>
            <a:ext cx="4371910" cy="2120952"/>
          </a:xfrm>
          <a:prstGeom prst="roundRect">
            <a:avLst>
              <a:gd name="adj" fmla="val 5682"/>
            </a:avLst>
          </a:prstGeom>
          <a:solidFill>
            <a:schemeClr val="tx1"/>
          </a:solidFill>
          <a:ln/>
        </p:spPr>
      </p:sp>
      <p:sp>
        <p:nvSpPr>
          <p:cNvPr id="15" name="Text 13"/>
          <p:cNvSpPr/>
          <p:nvPr/>
        </p:nvSpPr>
        <p:spPr>
          <a:xfrm>
            <a:off x="6357429" y="4570500"/>
            <a:ext cx="3995880" cy="400348"/>
          </a:xfrm>
          <a:prstGeom prst="rect">
            <a:avLst/>
          </a:prstGeom>
          <a:noFill/>
          <a:ln/>
        </p:spPr>
        <p:txBody>
          <a:bodyPr wrap="none" rtlCol="0" anchor="t"/>
          <a:lstStyle/>
          <a:p>
            <a:pPr algn="ctr">
              <a:lnSpc>
                <a:spcPts val="2278"/>
              </a:lnSpc>
            </a:pPr>
            <a:r>
              <a:rPr lang="en-US" dirty="0">
                <a:solidFill>
                  <a:schemeClr val="bg1"/>
                </a:solidFill>
                <a:latin typeface="Castellar" panose="020A0402060406010301" pitchFamily="18" charset="0"/>
                <a:ea typeface="Roboto Slab" pitchFamily="34" charset="-122"/>
                <a:cs typeface="Roboto Slab" pitchFamily="34" charset="-120"/>
              </a:rPr>
              <a:t>Sensors</a:t>
            </a:r>
          </a:p>
        </p:txBody>
      </p:sp>
      <p:sp>
        <p:nvSpPr>
          <p:cNvPr id="16" name="Text 14"/>
          <p:cNvSpPr/>
          <p:nvPr/>
        </p:nvSpPr>
        <p:spPr>
          <a:xfrm>
            <a:off x="6332286" y="4970849"/>
            <a:ext cx="3995880" cy="963776"/>
          </a:xfrm>
          <a:prstGeom prst="rect">
            <a:avLst/>
          </a:prstGeom>
          <a:noFill/>
          <a:ln/>
        </p:spPr>
        <p:txBody>
          <a:bodyPr wrap="square" rtlCol="0" anchor="t"/>
          <a:lstStyle/>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keyboard</a:t>
            </a:r>
          </a:p>
          <a:p>
            <a:pPr marL="285750" indent="-285750">
              <a:lnSpc>
                <a:spcPts val="2332"/>
              </a:lnSpc>
              <a:buFont typeface="Arial" panose="020B0604020202020204" pitchFamily="34" charset="0"/>
              <a:buChar char="•"/>
            </a:pPr>
            <a:r>
              <a:rPr lang="en-US" dirty="0">
                <a:solidFill>
                  <a:schemeClr val="bg1"/>
                </a:solidFill>
                <a:latin typeface="Pelicano"/>
                <a:ea typeface="Roboto" pitchFamily="34" charset="-122"/>
                <a:cs typeface="Roboto" pitchFamily="34" charset="-120"/>
              </a:rPr>
              <a:t>mouse</a:t>
            </a:r>
            <a:endParaRPr lang="en-US" dirty="0">
              <a:solidFill>
                <a:schemeClr val="bg1"/>
              </a:solidFill>
              <a:latin typeface="Pelicano"/>
            </a:endParaRPr>
          </a:p>
        </p:txBody>
      </p:sp>
      <p:cxnSp>
        <p:nvCxnSpPr>
          <p:cNvPr id="17" name="Straight Connector 16">
            <a:extLst>
              <a:ext uri="{FF2B5EF4-FFF2-40B4-BE49-F238E27FC236}">
                <a16:creationId xmlns:a16="http://schemas.microsoft.com/office/drawing/2014/main" id="{AD749B94-612B-D3E4-2DDA-2C336A625440}"/>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EDD1711A-B84F-B681-4EDA-BE4944EA1021}"/>
              </a:ext>
            </a:extLst>
          </p:cNvPr>
          <p:cNvSpPr txBox="1">
            <a:spLocks/>
          </p:cNvSpPr>
          <p:nvPr/>
        </p:nvSpPr>
        <p:spPr>
          <a:xfrm>
            <a:off x="1063690" y="304800"/>
            <a:ext cx="9875520" cy="135636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7300" dirty="0">
                <a:solidFill>
                  <a:schemeClr val="bg1"/>
                </a:solidFill>
                <a:latin typeface="Modern No. 20" panose="02070704070505020303" pitchFamily="18" charset="0"/>
              </a:rPr>
              <a:t>PEAS :</a:t>
            </a:r>
            <a:endParaRPr lang="en-IN" dirty="0">
              <a:solidFill>
                <a:schemeClr val="bg1"/>
              </a:solidFill>
            </a:endParaRPr>
          </a:p>
        </p:txBody>
      </p:sp>
    </p:spTree>
    <p:extLst>
      <p:ext uri="{BB962C8B-B14F-4D97-AF65-F5344CB8AC3E}">
        <p14:creationId xmlns:p14="http://schemas.microsoft.com/office/powerpoint/2010/main" val="2365230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583EF375-7BB9-FF21-0B1E-391E6A060693}"/>
              </a:ext>
            </a:extLst>
          </p:cNvPr>
          <p:cNvSpPr>
            <a:spLocks noGrp="1"/>
          </p:cNvSpPr>
          <p:nvPr>
            <p:ph type="title"/>
          </p:nvPr>
        </p:nvSpPr>
        <p:spPr>
          <a:xfrm>
            <a:off x="1140352" y="303064"/>
            <a:ext cx="9875520" cy="1356360"/>
          </a:xfrm>
        </p:spPr>
        <p:txBody>
          <a:bodyPr vert="horz" lIns="91440" tIns="45720" rIns="91440" bIns="45720" rtlCol="0" anchor="ctr">
            <a:normAutofit/>
          </a:bodyPr>
          <a:lstStyle/>
          <a:p>
            <a:r>
              <a:rPr lang="en-IN" sz="7300" dirty="0">
                <a:solidFill>
                  <a:schemeClr val="bg1"/>
                </a:solidFill>
                <a:latin typeface="Modern No. 20" panose="02070704070505020303" pitchFamily="18" charset="0"/>
              </a:rPr>
              <a:t>Expert Systems</a:t>
            </a:r>
            <a:r>
              <a:rPr lang="en-US" sz="7300" dirty="0">
                <a:solidFill>
                  <a:schemeClr val="bg1"/>
                </a:solidFill>
                <a:latin typeface="Modern No. 20" panose="02070704070505020303" pitchFamily="18" charset="0"/>
              </a:rPr>
              <a:t> :</a:t>
            </a:r>
            <a:endParaRPr lang="en-IN" sz="7300" dirty="0">
              <a:solidFill>
                <a:schemeClr val="bg1"/>
              </a:solidFill>
              <a:latin typeface="Modern No. 20" panose="02070704070505020303" pitchFamily="18" charset="0"/>
            </a:endParaRPr>
          </a:p>
        </p:txBody>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965960"/>
            <a:ext cx="10110802" cy="4130040"/>
          </a:xfrm>
        </p:spPr>
        <p:txBody>
          <a:bodyPr>
            <a:normAutofit/>
          </a:bodyPr>
          <a:lstStyle/>
          <a:p>
            <a:pPr marL="0" indent="0" algn="just">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REPRESENTATION :</a:t>
            </a:r>
          </a:p>
          <a:p>
            <a:pPr marL="0" indent="0" algn="just">
              <a:buNone/>
            </a:pPr>
            <a:endParaRPr lang="en-US" sz="3200" dirty="0">
              <a:solidFill>
                <a:schemeClr val="bg1"/>
              </a:solidFill>
              <a:latin typeface="Castellar" panose="020A0402060406010301" pitchFamily="18" charset="0"/>
              <a:cs typeface="Courier New" panose="02070309020205020404" pitchFamily="49" charset="0"/>
            </a:endParaRPr>
          </a:p>
          <a:p>
            <a:pPr marL="1337310" lvl="3" indent="-514350">
              <a:buClr>
                <a:schemeClr val="bg1"/>
              </a:buClr>
              <a:buFont typeface="+mj-lt"/>
              <a:buAutoNum type="arabicPeriod"/>
            </a:pPr>
            <a:r>
              <a:rPr lang="en-IN" sz="2800" dirty="0">
                <a:solidFill>
                  <a:schemeClr val="bg1"/>
                </a:solidFill>
                <a:latin typeface="Pelicano"/>
                <a:cs typeface="Courier New" panose="02070309020205020404" pitchFamily="49" charset="0"/>
              </a:rPr>
              <a:t>Rule-based representation</a:t>
            </a:r>
            <a:r>
              <a:rPr lang="en-IN" sz="3200" dirty="0"/>
              <a:t> </a:t>
            </a:r>
          </a:p>
          <a:p>
            <a:pPr marL="1337310" lvl="3" indent="-514350">
              <a:buClr>
                <a:schemeClr val="bg1"/>
              </a:buClr>
              <a:buFont typeface="+mj-lt"/>
              <a:buAutoNum type="arabicPeriod"/>
            </a:pPr>
            <a:r>
              <a:rPr lang="en-IN" sz="2800" dirty="0">
                <a:solidFill>
                  <a:schemeClr val="bg1"/>
                </a:solidFill>
                <a:latin typeface="Pelicano"/>
                <a:cs typeface="Courier New" panose="02070309020205020404" pitchFamily="49" charset="0"/>
              </a:rPr>
              <a:t>Fuzzy logic </a:t>
            </a:r>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57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583EF375-7BB9-FF21-0B1E-391E6A060693}"/>
              </a:ext>
            </a:extLst>
          </p:cNvPr>
          <p:cNvSpPr>
            <a:spLocks noGrp="1"/>
          </p:cNvSpPr>
          <p:nvPr>
            <p:ph type="title"/>
          </p:nvPr>
        </p:nvSpPr>
        <p:spPr>
          <a:xfrm>
            <a:off x="1140352" y="303064"/>
            <a:ext cx="9875520" cy="1356360"/>
          </a:xfrm>
        </p:spPr>
        <p:txBody>
          <a:bodyPr vert="horz" lIns="91440" tIns="45720" rIns="91440" bIns="45720" rtlCol="0" anchor="ctr">
            <a:normAutofit/>
          </a:bodyPr>
          <a:lstStyle/>
          <a:p>
            <a:r>
              <a:rPr lang="en-IN" sz="7300" dirty="0">
                <a:solidFill>
                  <a:schemeClr val="bg1"/>
                </a:solidFill>
                <a:latin typeface="Modern No. 20" panose="02070704070505020303" pitchFamily="18" charset="0"/>
              </a:rPr>
              <a:t>Expert Systems</a:t>
            </a:r>
            <a:r>
              <a:rPr lang="en-US" sz="7300" dirty="0">
                <a:solidFill>
                  <a:schemeClr val="bg1"/>
                </a:solidFill>
                <a:latin typeface="Modern No. 20" panose="02070704070505020303" pitchFamily="18" charset="0"/>
              </a:rPr>
              <a:t> :</a:t>
            </a:r>
            <a:endParaRPr lang="en-IN" sz="7300" dirty="0">
              <a:solidFill>
                <a:schemeClr val="bg1"/>
              </a:solidFill>
              <a:latin typeface="Modern No. 20" panose="02070704070505020303" pitchFamily="18" charset="0"/>
            </a:endParaRPr>
          </a:p>
        </p:txBody>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965960"/>
            <a:ext cx="10110802" cy="4130040"/>
          </a:xfrm>
        </p:spPr>
        <p:txBody>
          <a:bodyPr>
            <a:normAutofit/>
          </a:bodyPr>
          <a:lstStyle/>
          <a:p>
            <a:pPr marL="0" indent="0" algn="just">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Features :</a:t>
            </a:r>
          </a:p>
          <a:p>
            <a:pPr marL="0" indent="0" algn="just">
              <a:buNone/>
            </a:pPr>
            <a:endParaRPr lang="en-US" sz="3200" dirty="0">
              <a:solidFill>
                <a:schemeClr val="bg1"/>
              </a:solidFill>
              <a:latin typeface="Castellar" panose="020A0402060406010301" pitchFamily="18" charset="0"/>
              <a:cs typeface="Courier New" panose="02070309020205020404" pitchFamily="49" charset="0"/>
            </a:endParaRPr>
          </a:p>
          <a:p>
            <a:pPr marL="1337310" lvl="3" indent="-514350">
              <a:buClr>
                <a:schemeClr val="bg1"/>
              </a:buClr>
              <a:buFont typeface="+mj-lt"/>
              <a:buAutoNum type="arabicPeriod"/>
            </a:pPr>
            <a:r>
              <a:rPr lang="en-IN" sz="2800" dirty="0">
                <a:solidFill>
                  <a:schemeClr val="bg1"/>
                </a:solidFill>
                <a:latin typeface="Pelicano"/>
                <a:cs typeface="Courier New" panose="02070309020205020404" pitchFamily="49" charset="0"/>
              </a:rPr>
              <a:t>Knowledge Base</a:t>
            </a:r>
          </a:p>
          <a:p>
            <a:pPr marL="1337310" lvl="3" indent="-514350">
              <a:buClr>
                <a:schemeClr val="bg1"/>
              </a:buClr>
              <a:buFont typeface="+mj-lt"/>
              <a:buAutoNum type="arabicPeriod"/>
            </a:pPr>
            <a:r>
              <a:rPr lang="en-IN" sz="2800" dirty="0">
                <a:solidFill>
                  <a:schemeClr val="bg1"/>
                </a:solidFill>
                <a:latin typeface="Pelicano"/>
                <a:cs typeface="Courier New" panose="02070309020205020404" pitchFamily="49" charset="0"/>
              </a:rPr>
              <a:t>Inference Engine</a:t>
            </a:r>
          </a:p>
          <a:p>
            <a:pPr marL="1337310" lvl="3" indent="-514350">
              <a:buClr>
                <a:schemeClr val="bg1"/>
              </a:buClr>
              <a:buFont typeface="+mj-lt"/>
              <a:buAutoNum type="arabicPeriod"/>
            </a:pPr>
            <a:r>
              <a:rPr lang="en-IN" sz="2800" dirty="0">
                <a:solidFill>
                  <a:schemeClr val="bg1"/>
                </a:solidFill>
                <a:latin typeface="Pelicano"/>
                <a:cs typeface="Courier New" panose="02070309020205020404" pitchFamily="49" charset="0"/>
              </a:rPr>
              <a:t>User Interface</a:t>
            </a:r>
          </a:p>
          <a:p>
            <a:pPr marL="1337310" lvl="3" indent="-514350">
              <a:buClr>
                <a:schemeClr val="bg1"/>
              </a:buClr>
              <a:buFont typeface="+mj-lt"/>
              <a:buAutoNum type="arabicPeriod"/>
            </a:pPr>
            <a:r>
              <a:rPr lang="en-IN" sz="2800" dirty="0">
                <a:solidFill>
                  <a:schemeClr val="bg1"/>
                </a:solidFill>
                <a:latin typeface="Pelicano"/>
                <a:cs typeface="Courier New" panose="02070309020205020404" pitchFamily="49" charset="0"/>
              </a:rPr>
              <a:t>Explanation Facility</a:t>
            </a:r>
          </a:p>
          <a:p>
            <a:pPr marL="1337310" lvl="3" indent="-514350">
              <a:buClr>
                <a:schemeClr val="bg1"/>
              </a:buClr>
              <a:buFont typeface="+mj-lt"/>
              <a:buAutoNum type="arabicPeriod"/>
            </a:pPr>
            <a:r>
              <a:rPr lang="en-IN" sz="2800" dirty="0">
                <a:solidFill>
                  <a:schemeClr val="bg1"/>
                </a:solidFill>
                <a:latin typeface="Pelicano"/>
                <a:cs typeface="Courier New" panose="02070309020205020404" pitchFamily="49" charset="0"/>
              </a:rPr>
              <a:t>Learning and Update</a:t>
            </a:r>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678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a:extLst>
              <a:ext uri="{FF2B5EF4-FFF2-40B4-BE49-F238E27FC236}">
                <a16:creationId xmlns:a16="http://schemas.microsoft.com/office/drawing/2014/main" id="{B3F67818-2FBA-A461-8389-41A717254D7D}"/>
              </a:ext>
            </a:extLst>
          </p:cNvPr>
          <p:cNvSpPr/>
          <p:nvPr/>
        </p:nvSpPr>
        <p:spPr>
          <a:xfrm>
            <a:off x="0" y="0"/>
            <a:ext cx="12192000" cy="6858000"/>
          </a:xfrm>
          <a:prstGeom prst="rect">
            <a:avLst/>
          </a:prstGeom>
          <a:solidFill>
            <a:srgbClr val="202733"/>
          </a:solidFill>
          <a:ln w="76200">
            <a:solidFill>
              <a:schemeClr val="accent2"/>
            </a:solidFill>
          </a:ln>
        </p:spPr>
      </p:sp>
      <p:sp>
        <p:nvSpPr>
          <p:cNvPr id="2" name="Title 1">
            <a:extLst>
              <a:ext uri="{FF2B5EF4-FFF2-40B4-BE49-F238E27FC236}">
                <a16:creationId xmlns:a16="http://schemas.microsoft.com/office/drawing/2014/main" id="{583EF375-7BB9-FF21-0B1E-391E6A060693}"/>
              </a:ext>
            </a:extLst>
          </p:cNvPr>
          <p:cNvSpPr>
            <a:spLocks noGrp="1"/>
          </p:cNvSpPr>
          <p:nvPr>
            <p:ph type="title"/>
          </p:nvPr>
        </p:nvSpPr>
        <p:spPr>
          <a:xfrm>
            <a:off x="1140352" y="320233"/>
            <a:ext cx="9875520" cy="1356360"/>
          </a:xfrm>
        </p:spPr>
        <p:txBody>
          <a:bodyPr vert="horz" lIns="91440" tIns="45720" rIns="91440" bIns="45720" rtlCol="0" anchor="ctr">
            <a:normAutofit/>
          </a:bodyPr>
          <a:lstStyle/>
          <a:p>
            <a:r>
              <a:rPr lang="en-IN" sz="7300" dirty="0">
                <a:solidFill>
                  <a:schemeClr val="bg1"/>
                </a:solidFill>
                <a:latin typeface="Modern No. 20" panose="02070704070505020303" pitchFamily="18" charset="0"/>
              </a:rPr>
              <a:t>Features </a:t>
            </a:r>
            <a:r>
              <a:rPr lang="en-US" sz="7300" dirty="0">
                <a:solidFill>
                  <a:schemeClr val="bg1"/>
                </a:solidFill>
                <a:latin typeface="Modern No. 20" panose="02070704070505020303" pitchFamily="18" charset="0"/>
              </a:rPr>
              <a:t>:</a:t>
            </a:r>
            <a:endParaRPr lang="en-IN" sz="7300" dirty="0">
              <a:solidFill>
                <a:schemeClr val="bg1"/>
              </a:solidFill>
              <a:latin typeface="Modern No. 20" panose="02070704070505020303" pitchFamily="18" charset="0"/>
            </a:endParaRPr>
          </a:p>
        </p:txBody>
      </p:sp>
      <p:sp>
        <p:nvSpPr>
          <p:cNvPr id="3" name="Content Placeholder 2">
            <a:extLst>
              <a:ext uri="{FF2B5EF4-FFF2-40B4-BE49-F238E27FC236}">
                <a16:creationId xmlns:a16="http://schemas.microsoft.com/office/drawing/2014/main" id="{E13BBB79-DC82-9ECE-4D23-C2DD3C5CC6AF}"/>
              </a:ext>
            </a:extLst>
          </p:cNvPr>
          <p:cNvSpPr>
            <a:spLocks noGrp="1"/>
          </p:cNvSpPr>
          <p:nvPr>
            <p:ph idx="1"/>
          </p:nvPr>
        </p:nvSpPr>
        <p:spPr>
          <a:xfrm>
            <a:off x="905070" y="1436914"/>
            <a:ext cx="10110802" cy="4659086"/>
          </a:xfrm>
        </p:spPr>
        <p:txBody>
          <a:bodyPr>
            <a:normAutofit/>
          </a:bodyPr>
          <a:lstStyle/>
          <a:p>
            <a:endParaRPr lang="en-US" dirty="0"/>
          </a:p>
          <a:p>
            <a:pPr marL="45720" indent="0">
              <a:buNone/>
            </a:pP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KNOWLEDGE</a:t>
            </a:r>
            <a:r>
              <a:rPr lang="en-US" sz="5400" dirty="0">
                <a:solidFill>
                  <a:schemeClr val="bg1"/>
                </a:solidFill>
                <a:latin typeface="Castellar" panose="020A0402060406010301" pitchFamily="18" charset="0"/>
                <a:cs typeface="Courier New" panose="02070309020205020404" pitchFamily="49" charset="0"/>
              </a:rPr>
              <a:t> </a:t>
            </a:r>
            <a:r>
              <a:rPr lang="en-US" sz="3200" dirty="0">
                <a:solidFill>
                  <a:schemeClr val="bg1"/>
                </a:solidFill>
                <a:latin typeface="Castellar" panose="020A0402060406010301" pitchFamily="18" charset="0"/>
                <a:cs typeface="Courier New" panose="02070309020205020404" pitchFamily="49" charset="0"/>
              </a:rPr>
              <a:t>BASE : </a:t>
            </a:r>
            <a:endParaRPr lang="en-US" sz="5400" dirty="0">
              <a:solidFill>
                <a:schemeClr val="bg1"/>
              </a:solidFill>
              <a:latin typeface="Castellar" panose="020A0402060406010301" pitchFamily="18" charset="0"/>
              <a:cs typeface="Courier New" panose="02070309020205020404" pitchFamily="49" charset="0"/>
            </a:endParaRPr>
          </a:p>
          <a:p>
            <a:pPr marL="548640" lvl="2" indent="0">
              <a:buNone/>
            </a:pPr>
            <a:endParaRPr lang="en-US" sz="2000" dirty="0"/>
          </a:p>
          <a:p>
            <a:pPr lvl="3">
              <a:buClr>
                <a:schemeClr val="bg1"/>
              </a:buClr>
            </a:pPr>
            <a:r>
              <a:rPr lang="en-US" sz="2800" dirty="0">
                <a:solidFill>
                  <a:schemeClr val="bg1"/>
                </a:solidFill>
                <a:latin typeface="Pelicano"/>
                <a:cs typeface="Courier New" panose="02070309020205020404" pitchFamily="49" charset="0"/>
              </a:rPr>
              <a:t>Data Structures Used:</a:t>
            </a:r>
          </a:p>
          <a:p>
            <a:pPr lvl="5">
              <a:buClr>
                <a:schemeClr val="bg1"/>
              </a:buClr>
            </a:pPr>
            <a:r>
              <a:rPr lang="en-US" sz="2800" dirty="0">
                <a:solidFill>
                  <a:schemeClr val="bg1"/>
                </a:solidFill>
                <a:latin typeface="Pelicano"/>
                <a:cs typeface="Courier New" panose="02070309020205020404" pitchFamily="49" charset="0"/>
              </a:rPr>
              <a:t>List</a:t>
            </a:r>
          </a:p>
          <a:p>
            <a:pPr lvl="5">
              <a:buClr>
                <a:schemeClr val="bg1"/>
              </a:buClr>
            </a:pPr>
            <a:r>
              <a:rPr lang="en-US" sz="2800" dirty="0">
                <a:solidFill>
                  <a:schemeClr val="bg1"/>
                </a:solidFill>
                <a:latin typeface="Pelicano"/>
                <a:cs typeface="Courier New" panose="02070309020205020404" pitchFamily="49" charset="0"/>
              </a:rPr>
              <a:t>Dictionary</a:t>
            </a:r>
          </a:p>
          <a:p>
            <a:pPr marL="822960" lvl="3" indent="0">
              <a:buNone/>
            </a:pPr>
            <a:endParaRPr lang="en-IN" sz="2400" dirty="0">
              <a:solidFill>
                <a:schemeClr val="bg1"/>
              </a:solidFill>
              <a:latin typeface="Courier New" panose="02070309020205020404" pitchFamily="49" charset="0"/>
              <a:cs typeface="Courier New" panose="02070309020205020404" pitchFamily="49" charset="0"/>
            </a:endParaRPr>
          </a:p>
          <a:p>
            <a:endParaRPr lang="en-IN" dirty="0"/>
          </a:p>
        </p:txBody>
      </p:sp>
      <p:cxnSp>
        <p:nvCxnSpPr>
          <p:cNvPr id="7" name="Straight Connector 6">
            <a:extLst>
              <a:ext uri="{FF2B5EF4-FFF2-40B4-BE49-F238E27FC236}">
                <a16:creationId xmlns:a16="http://schemas.microsoft.com/office/drawing/2014/main" id="{AB3D7240-756D-EE55-BF35-000219078BA6}"/>
              </a:ext>
            </a:extLst>
          </p:cNvPr>
          <p:cNvCxnSpPr/>
          <p:nvPr/>
        </p:nvCxnSpPr>
        <p:spPr>
          <a:xfrm>
            <a:off x="1143000" y="1371600"/>
            <a:ext cx="7179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245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EB8505F-8B1F-43F1-8B87-C735B1E9142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TM03457444[[fn=Basis]]</Template>
  <TotalTime>829</TotalTime>
  <Words>663</Words>
  <Application>Microsoft Office PowerPoint</Application>
  <PresentationFormat>Widescreen</PresentationFormat>
  <Paragraphs>211</Paragraphs>
  <Slides>32</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Arial</vt:lpstr>
      <vt:lpstr>Broadway</vt:lpstr>
      <vt:lpstr>Calibri</vt:lpstr>
      <vt:lpstr>Castellar</vt:lpstr>
      <vt:lpstr>Corbel</vt:lpstr>
      <vt:lpstr>Courier New</vt:lpstr>
      <vt:lpstr>Modern No. 20</vt:lpstr>
      <vt:lpstr>Pelicano</vt:lpstr>
      <vt:lpstr>Roboto</vt:lpstr>
      <vt:lpstr>Basis</vt:lpstr>
      <vt:lpstr>Packager Shell Object</vt:lpstr>
      <vt:lpstr>MOVIE RECOMMENDATION SYSTEM</vt:lpstr>
      <vt:lpstr>Table of Contents :</vt:lpstr>
      <vt:lpstr>Introduction :</vt:lpstr>
      <vt:lpstr>Introduction :</vt:lpstr>
      <vt:lpstr>Introduction :</vt:lpstr>
      <vt:lpstr>PowerPoint Presentation</vt:lpstr>
      <vt:lpstr>Expert Systems :</vt:lpstr>
      <vt:lpstr>Expert Systems :</vt:lpstr>
      <vt:lpstr>Features :</vt:lpstr>
      <vt:lpstr>Features :</vt:lpstr>
      <vt:lpstr>Features :</vt:lpstr>
      <vt:lpstr>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Vedika Surve</dc:creator>
  <cp:lastModifiedBy>Vrishank Warrier</cp:lastModifiedBy>
  <cp:revision>21</cp:revision>
  <dcterms:created xsi:type="dcterms:W3CDTF">2024-04-01T14:26:19Z</dcterms:created>
  <dcterms:modified xsi:type="dcterms:W3CDTF">2024-04-15T04:31:36Z</dcterms:modified>
</cp:coreProperties>
</file>