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7" r:id="rId3"/>
    <p:sldId id="278" r:id="rId4"/>
    <p:sldId id="268" r:id="rId5"/>
    <p:sldId id="269" r:id="rId6"/>
    <p:sldId id="270" r:id="rId7"/>
    <p:sldId id="272" r:id="rId8"/>
    <p:sldId id="275" r:id="rId9"/>
    <p:sldId id="273" r:id="rId10"/>
    <p:sldId id="274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4EC1E-58E7-45A9-A8EC-1BF149CB17E2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30BE8-6EEE-461E-AEAF-9C6BF28D1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6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950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644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622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55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350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457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1889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80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9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2F88-7492-8C73-9FD7-7A71183CD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219AC-34B5-62DD-B9F6-28A13D899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41DA-F2F4-543B-495F-E37A0650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FC6-B26F-41DD-9A83-A1F84A582BC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3745-3DEB-D495-1DD5-843F8C78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68DD-4C6A-2AE1-1925-A33E2244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3D7D-3460-4BEB-977C-0C0EF9F82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2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FE54-EF6C-40CD-5982-D8B40C0E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A392B-CC9C-9ABA-19D5-07C1EB51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07AD-A61C-EE81-030E-372EB395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FC6-B26F-41DD-9A83-A1F84A582BC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FEC96-A360-91A3-D4C4-67D27B5C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E282-11D8-8D6C-C49E-5AFC0C9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3D7D-3460-4BEB-977C-0C0EF9F82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9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3DCB1-32B9-29F7-F801-5120F1492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E1F0D-588E-CC9F-6D9B-896B347E5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D848-475B-5009-F083-F4490FC5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FC6-B26F-41DD-9A83-A1F84A582BC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4022-7FB2-1BCA-5761-E3ACA19B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D0F2F-01FB-6FA4-CCC2-503C55A2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3D7D-3460-4BEB-977C-0C0EF9F82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6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D0E8-11A1-E734-2CAB-FC766067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D07C-B22D-35AD-B346-6562F3A9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DFB3-8908-AF12-681D-7288E25F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FC6-B26F-41DD-9A83-A1F84A582BC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E1BE8-0F92-A470-27AC-0EAB6ACD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A71D-0EA1-7C5E-62F1-E2504F80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3D7D-3460-4BEB-977C-0C0EF9F82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656E-711B-7E87-9D86-AE10F5E8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349E-0146-A982-3CDF-B2A0F0E48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49C8-DDEF-960F-384D-B48C9E27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FC6-B26F-41DD-9A83-A1F84A582BC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2E22F-7C4C-C9AB-7289-B4C7F985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1A64-42C3-8A88-481B-3C0B70D9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3D7D-3460-4BEB-977C-0C0EF9F82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167C-AA73-9B97-4032-D232CE07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38560-3414-84E6-2C2A-6E052B963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94106-F7F5-E76C-BDB5-3C11D6B8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4A768-E5F1-B397-D2F8-01F181E0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FC6-B26F-41DD-9A83-A1F84A582BC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C90A9-A70D-FE19-D4A0-79E60A26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EC26F-4CA1-7B38-BF82-513AF315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3D7D-3460-4BEB-977C-0C0EF9F82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95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64FC-DC28-D10F-A652-2BD24AAD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2FFDA-69A0-D70E-7AD8-2879C30B8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F9F48-CC88-A664-B638-8CDD817C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3BB89-581E-6741-3687-073E121F4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FC69F-02E7-7B13-2620-6D3539AD0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B5419-0C2E-DF6C-6A8F-E64C467E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FC6-B26F-41DD-9A83-A1F84A582BC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6F353-C55D-C3CD-2293-F9590D57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29927-A9F4-8AC1-3C7C-6C4265AC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3D7D-3460-4BEB-977C-0C0EF9F82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2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4A3F-11DC-CBB3-E229-3C03C713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E054E-DF16-A565-7879-4169BF26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FC6-B26F-41DD-9A83-A1F84A582BC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A1952-84BE-071F-6EAB-30052B35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64684-A22B-27FC-0285-8CE5674E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3D7D-3460-4BEB-977C-0C0EF9F82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2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76C17-11F4-C3C1-59CB-A533B31B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FC6-B26F-41DD-9A83-A1F84A582BC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50BC7-923F-EC79-019E-DB988124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3E8B3-C1E7-C0DE-3097-99144E0B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3D7D-3460-4BEB-977C-0C0EF9F82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70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FB93-3907-3EB1-BE45-5F456046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B991-9A1C-4D37-A303-719206F2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068F-4036-2DBC-911C-DA2CF28CA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A240E-2840-87C8-641F-1604857F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FC6-B26F-41DD-9A83-A1F84A582BC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20EB3-E721-CBF5-1B26-5AE81E82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E069A-3F28-3CC3-01D2-0DB612FE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3D7D-3460-4BEB-977C-0C0EF9F82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5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3E72-293E-886B-ED3C-33EDF6F4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DE562-C604-A2CA-9C4C-E5B5F0BC2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1393C-AB64-046A-1A79-0774A260C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434E-7A16-493B-136D-19A2D387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FC6-B26F-41DD-9A83-A1F84A582BC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AD8E5-10F8-1B65-00D0-39B5FCE3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438C6-7989-EBF9-B480-A212788E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3D7D-3460-4BEB-977C-0C0EF9F82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FC04C-2AB7-78C8-B303-7E18FC4E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35841-DD43-A4DD-9C5C-165B67DE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9BD7-606A-7362-865A-27EEFA275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CFC6-B26F-41DD-9A83-A1F84A582BC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C8D42-DA8C-E7AF-14AA-50452C1C0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1452C-24F2-C86C-9007-D87B34B8E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83D7D-3460-4BEB-977C-0C0EF9F82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3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cmu.edu/~fp/courses/atp/handouts/atp.pdf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ieeexplore.ieee.org/abstract/document/675861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lashdot.org/software/p/AIR-MATH/#:~:text=AIR%20MATH%20uses%20AI%20recognition,step%2Dby%2Dstep%20answers" TargetMode="External"/><Relationship Id="rId5" Type="http://schemas.openxmlformats.org/officeDocument/2006/relationships/hyperlink" Target="https://www.scientificamerican.com/article/ai-beats-humans-on-unsolved-math-problem/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www.geeksforgeeks.org/what-is-symbolic-computation-in-sympy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Artificial Intelligence (AI) and Why People Should Learn About it -  UCF Business Incubation Program - University of Central Florida">
            <a:extLst>
              <a:ext uri="{FF2B5EF4-FFF2-40B4-BE49-F238E27FC236}">
                <a16:creationId xmlns:a16="http://schemas.microsoft.com/office/drawing/2014/main" id="{17A51447-B665-183A-A047-B2CEBDE2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F103A-6BD8-3BDD-DDFA-FFB19A4D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B7F66E-B5B9-F47E-A000-6014141DBFC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A9D204-C772-F48B-6CE6-DA0A4F60F0BF}"/>
              </a:ext>
            </a:extLst>
          </p:cNvPr>
          <p:cNvSpPr/>
          <p:nvPr/>
        </p:nvSpPr>
        <p:spPr>
          <a:xfrm>
            <a:off x="354958" y="309647"/>
            <a:ext cx="11482086" cy="627347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9600" b="0" i="0" u="none" strike="noStrike" kern="1200" dirty="0">
                <a:solidFill>
                  <a:srgbClr val="FFFFFF"/>
                </a:solidFill>
                <a:effectLst/>
                <a:latin typeface="Cooper Black" panose="0208090404030B020404" pitchFamily="18" charset="0"/>
              </a:rPr>
              <a:t>Mat Bot</a:t>
            </a:r>
            <a:endParaRPr lang="en-IN" sz="9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4400" b="0" i="0" u="none" strike="noStrike" kern="1200" dirty="0">
                <a:solidFill>
                  <a:srgbClr val="FFFFFF"/>
                </a:solidFill>
                <a:effectLst/>
                <a:latin typeface="Cooper Black" panose="0208090404030B020404" pitchFamily="18" charset="0"/>
              </a:rPr>
              <a:t>Mathematical 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4400" b="0" i="0" u="none" strike="noStrike" kern="1200" dirty="0">
                <a:solidFill>
                  <a:srgbClr val="FFFFFF"/>
                </a:solidFill>
                <a:effectLst/>
                <a:latin typeface="Cooper Black" panose="0208090404030B020404" pitchFamily="18" charset="0"/>
              </a:rPr>
              <a:t>Problem-solving 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4400" b="0" i="0" u="none" strike="noStrike" kern="1200" dirty="0">
                <a:solidFill>
                  <a:srgbClr val="FFFFFF"/>
                </a:solidFill>
                <a:effectLst/>
                <a:latin typeface="Cooper Black" panose="0208090404030B020404" pitchFamily="18" charset="0"/>
              </a:rPr>
              <a:t>Intelligent Agent</a:t>
            </a:r>
            <a:endParaRPr lang="en-IN" sz="44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CE1E8B-D404-EB73-D2DC-390EB22D3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36618"/>
              </p:ext>
            </p:extLst>
          </p:nvPr>
        </p:nvGraphicFramePr>
        <p:xfrm>
          <a:off x="0" y="-1"/>
          <a:ext cx="12192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7258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6294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2713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97151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4946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7970160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141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7742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5247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r"/>
                      <a:endParaRPr lang="en-IN" sz="2800" dirty="0"/>
                    </a:p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VRISHANK WARRIER   </a:t>
                      </a:r>
                    </a:p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EXCP 16014022096     Honors - MAI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8834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14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B89F68F-BE20-D9D0-075F-B603D7C6FAFD}"/>
              </a:ext>
            </a:extLst>
          </p:cNvPr>
          <p:cNvSpPr/>
          <p:nvPr/>
        </p:nvSpPr>
        <p:spPr>
          <a:xfrm>
            <a:off x="354956" y="309647"/>
            <a:ext cx="11482086" cy="627347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oogle Shape;89;p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DC4454-34FC-0E90-56E6-C7EFFE5588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6928" y="463036"/>
            <a:ext cx="2655568" cy="663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8;p13" descr="A close up of a sign&#10;&#10;Description automatically generated">
            <a:extLst>
              <a:ext uri="{FF2B5EF4-FFF2-40B4-BE49-F238E27FC236}">
                <a16:creationId xmlns:a16="http://schemas.microsoft.com/office/drawing/2014/main" id="{78C2768F-5F59-8AD9-C5F0-ECAFAE08A1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81580" y="463036"/>
            <a:ext cx="868683" cy="647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34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9723" y="5783205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EDE47A6-F1C3-600D-3B82-BE9BF5C16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5106"/>
            <a:ext cx="6484776" cy="615553"/>
          </a:xfrm>
        </p:spPr>
        <p:txBody>
          <a:bodyPr>
            <a:noAutofit/>
          </a:bodyPr>
          <a:lstStyle/>
          <a:p>
            <a:pPr>
              <a:lnSpc>
                <a:spcPts val="4854"/>
              </a:lnSpc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REFERENCES</a:t>
            </a:r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  <a:sym typeface="Marcellus"/>
              </a:rPr>
              <a:t>:</a:t>
            </a:r>
            <a:endParaRPr lang="en-IN" sz="4400" b="1" dirty="0">
              <a:solidFill>
                <a:schemeClr val="accent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979F8-AF85-31B2-F9B5-9AD605CBEFEF}"/>
              </a:ext>
            </a:extLst>
          </p:cNvPr>
          <p:cNvSpPr/>
          <p:nvPr/>
        </p:nvSpPr>
        <p:spPr>
          <a:xfrm>
            <a:off x="231494" y="219919"/>
            <a:ext cx="11783028" cy="6423949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D6341-9CEF-C602-4C2D-F671941CB775}"/>
              </a:ext>
            </a:extLst>
          </p:cNvPr>
          <p:cNvSpPr txBox="1"/>
          <p:nvPr/>
        </p:nvSpPr>
        <p:spPr>
          <a:xfrm>
            <a:off x="746449" y="1315616"/>
            <a:ext cx="108421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hlinkClick r:id="rId5"/>
              </a:rPr>
              <a:t>https://www.scientificamerican.com/article/ai-beats-humans-on-unsolved-math-problem/</a:t>
            </a:r>
            <a:endParaRPr lang="en-IN" sz="2000" dirty="0"/>
          </a:p>
          <a:p>
            <a:r>
              <a:rPr lang="en-IN" sz="2000" dirty="0">
                <a:hlinkClick r:id="rId6"/>
              </a:rPr>
              <a:t>https://slashdot.org/software/p/AIR-MATH/#:~:text=AIR%20MATH%20uses%20AI%20recognition,step%2Dby%2Dstep%20answers</a:t>
            </a:r>
            <a:r>
              <a:rPr lang="en-IN" sz="2000" dirty="0"/>
              <a:t>.</a:t>
            </a:r>
          </a:p>
          <a:p>
            <a:r>
              <a:rPr lang="en-IN" sz="2000" dirty="0">
                <a:hlinkClick r:id="rId7"/>
              </a:rPr>
              <a:t>https://ieeexplore.ieee.org/abstract/document/6758619</a:t>
            </a:r>
            <a:endParaRPr lang="en-IN" sz="2000" dirty="0"/>
          </a:p>
          <a:p>
            <a:r>
              <a:rPr lang="en-IN" sz="2000" dirty="0">
                <a:hlinkClick r:id="rId8"/>
              </a:rPr>
              <a:t>https://www.cs.cmu.edu/~fp/courses/atp/handouts/atp.pdf</a:t>
            </a:r>
            <a:endParaRPr lang="en-IN" sz="2000" dirty="0"/>
          </a:p>
          <a:p>
            <a:r>
              <a:rPr lang="en-IN" sz="2000" dirty="0">
                <a:hlinkClick r:id="rId9"/>
              </a:rPr>
              <a:t>https://www.geeksforgeeks.org/what-is-symbolic-computation-in-sympy/</a:t>
            </a:r>
            <a:endParaRPr lang="en-IN" sz="2000" dirty="0"/>
          </a:p>
          <a:p>
            <a:endParaRPr lang="en-IN" sz="2000" dirty="0"/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1267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AI is Revolutionising Mathematical Problem Solving">
            <a:extLst>
              <a:ext uri="{FF2B5EF4-FFF2-40B4-BE49-F238E27FC236}">
                <a16:creationId xmlns:a16="http://schemas.microsoft.com/office/drawing/2014/main" id="{6D2FBE45-2202-0A11-FBF3-DE0057814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429"/>
            <a:ext cx="12192000" cy="69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AA61F1-1F99-3FA2-FB69-3ED3D584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37FC6E-29BF-3F71-7F81-7D6EDB70E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912141"/>
              </p:ext>
            </p:extLst>
          </p:nvPr>
        </p:nvGraphicFramePr>
        <p:xfrm>
          <a:off x="0" y="-54429"/>
          <a:ext cx="12192000" cy="7164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673266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44684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0366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5759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68273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1686893"/>
                    </a:ext>
                  </a:extLst>
                </a:gridCol>
              </a:tblGrid>
              <a:tr h="138248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94633"/>
                  </a:ext>
                </a:extLst>
              </a:tr>
              <a:tr h="1382486">
                <a:tc rowSpan="2" gridSpan="3">
                  <a:txBody>
                    <a:bodyPr/>
                    <a:lstStyle/>
                    <a:p>
                      <a:r>
                        <a:rPr lang="en-IN" sz="9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THANK </a:t>
                      </a:r>
                    </a:p>
                    <a:p>
                      <a:r>
                        <a:rPr lang="en-IN" sz="96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YOU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577796"/>
                  </a:ext>
                </a:extLst>
              </a:tr>
              <a:tr h="1382486"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5015"/>
                  </a:ext>
                </a:extLst>
              </a:tr>
              <a:tr h="138248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52480"/>
                  </a:ext>
                </a:extLst>
              </a:tr>
              <a:tr h="138248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5155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F87395-B0AB-525F-5028-5DDD13E001C0}"/>
              </a:ext>
            </a:extLst>
          </p:cNvPr>
          <p:cNvSpPr/>
          <p:nvPr/>
        </p:nvSpPr>
        <p:spPr>
          <a:xfrm>
            <a:off x="354956" y="309647"/>
            <a:ext cx="11482086" cy="627347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9723" y="5783205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EDE47A6-F1C3-600D-3B82-BE9BF5C16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693" y="505106"/>
            <a:ext cx="8476009" cy="615553"/>
          </a:xfrm>
        </p:spPr>
        <p:txBody>
          <a:bodyPr>
            <a:noAutofit/>
          </a:bodyPr>
          <a:lstStyle/>
          <a:p>
            <a:pPr>
              <a:lnSpc>
                <a:spcPts val="4854"/>
              </a:lnSpc>
            </a:pPr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  <a:sym typeface="Marcellus"/>
              </a:rPr>
              <a:t>PROJECT DESCRIPTION: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979F8-AF85-31B2-F9B5-9AD605CBEFEF}"/>
              </a:ext>
            </a:extLst>
          </p:cNvPr>
          <p:cNvSpPr/>
          <p:nvPr/>
        </p:nvSpPr>
        <p:spPr>
          <a:xfrm>
            <a:off x="231494" y="219919"/>
            <a:ext cx="11783028" cy="6423949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D6341-9CEF-C602-4C2D-F671941CB775}"/>
              </a:ext>
            </a:extLst>
          </p:cNvPr>
          <p:cNvSpPr txBox="1"/>
          <p:nvPr/>
        </p:nvSpPr>
        <p:spPr>
          <a:xfrm>
            <a:off x="746449" y="1315616"/>
            <a:ext cx="1084217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Mat bot will be powered by advanced AI algorithms which will adapts to various mathematical domains and provides efficient solutions.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It will use text recognition software to get the mathematical equations, word problems etc. which may ranges from basic arithmetic to complex calculus problems.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It then preform mathematical analysis on then given problem.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Machine learning will allow AI to improve and learn from experience, becoming more proficient over time to enhance efficiency, accuracy, and speed in tackling complex mathematical tasks.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Mat Bot will interact with users through a user-friendly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3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9723" y="5783205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EDE47A6-F1C3-600D-3B82-BE9BF5C16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693" y="505106"/>
            <a:ext cx="8476009" cy="615553"/>
          </a:xfrm>
        </p:spPr>
        <p:txBody>
          <a:bodyPr>
            <a:noAutofit/>
          </a:bodyPr>
          <a:lstStyle/>
          <a:p>
            <a:pPr>
              <a:lnSpc>
                <a:spcPts val="4854"/>
              </a:lnSpc>
            </a:pPr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  <a:sym typeface="Marcellus"/>
              </a:rPr>
              <a:t>PROJECT DESCRIPTION: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979F8-AF85-31B2-F9B5-9AD605CBEFEF}"/>
              </a:ext>
            </a:extLst>
          </p:cNvPr>
          <p:cNvSpPr/>
          <p:nvPr/>
        </p:nvSpPr>
        <p:spPr>
          <a:xfrm>
            <a:off x="231494" y="219919"/>
            <a:ext cx="11783028" cy="6423949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D6341-9CEF-C602-4C2D-F671941CB775}"/>
              </a:ext>
            </a:extLst>
          </p:cNvPr>
          <p:cNvSpPr txBox="1"/>
          <p:nvPr/>
        </p:nvSpPr>
        <p:spPr>
          <a:xfrm>
            <a:off x="746449" y="1315616"/>
            <a:ext cx="1084217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Real-world Applications: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Mathematical problem-solving is crucial for solving real-world problems 	in physics, economics, engineering,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Many industries rely on mathematical models for decision-making and 	optimization.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2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9723" y="5783205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EDE47A6-F1C3-600D-3B82-BE9BF5C16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693" y="505106"/>
            <a:ext cx="5549307" cy="615553"/>
          </a:xfrm>
        </p:spPr>
        <p:txBody>
          <a:bodyPr>
            <a:noAutofit/>
          </a:bodyPr>
          <a:lstStyle/>
          <a:p>
            <a:pPr>
              <a:lnSpc>
                <a:spcPts val="4854"/>
              </a:lnSpc>
            </a:pPr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  <a:sym typeface="Marcellus"/>
              </a:rPr>
              <a:t>OBJECTIVES: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979F8-AF85-31B2-F9B5-9AD605CBEFEF}"/>
              </a:ext>
            </a:extLst>
          </p:cNvPr>
          <p:cNvSpPr/>
          <p:nvPr/>
        </p:nvSpPr>
        <p:spPr>
          <a:xfrm>
            <a:off x="231494" y="219919"/>
            <a:ext cx="11783028" cy="6423949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D6341-9CEF-C602-4C2D-F671941CB775}"/>
              </a:ext>
            </a:extLst>
          </p:cNvPr>
          <p:cNvSpPr txBox="1"/>
          <p:nvPr/>
        </p:nvSpPr>
        <p:spPr>
          <a:xfrm>
            <a:off x="746449" y="1315616"/>
            <a:ext cx="108421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Develop a rule-based system capable of solving basic mathematical problems. </a:t>
            </a:r>
          </a:p>
          <a:p>
            <a:r>
              <a:rPr lang="en-US" sz="2800" dirty="0"/>
              <a:t>• Implement machine learning algorithms for adapting to new mathematical problem-solving challenges. </a:t>
            </a:r>
          </a:p>
          <a:p>
            <a:r>
              <a:rPr lang="en-US" sz="2800" dirty="0"/>
              <a:t>• Tune the agent’s algorithms based on experimental results to enhance efficiency and accuracy. </a:t>
            </a:r>
          </a:p>
          <a:p>
            <a:r>
              <a:rPr lang="en-US" sz="2800" dirty="0"/>
              <a:t>• Demonstrate adaptability and learning capabilities of </a:t>
            </a:r>
            <a:r>
              <a:rPr lang="en-US" sz="2800" dirty="0" err="1"/>
              <a:t>MatBot</a:t>
            </a:r>
            <a:r>
              <a:rPr lang="en-US" sz="2800" dirty="0"/>
              <a:t> through   mathematical problem scenarios.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5652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9723" y="5783205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EDE47A6-F1C3-600D-3B82-BE9BF5C16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693" y="505106"/>
            <a:ext cx="9918598" cy="615553"/>
          </a:xfrm>
        </p:spPr>
        <p:txBody>
          <a:bodyPr>
            <a:noAutofit/>
          </a:bodyPr>
          <a:lstStyle/>
          <a:p>
            <a:pPr>
              <a:lnSpc>
                <a:spcPts val="4854"/>
              </a:lnSpc>
            </a:pPr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  <a:sym typeface="Marcellus"/>
              </a:rPr>
              <a:t>HARDWARE REQUIREMENTS: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979F8-AF85-31B2-F9B5-9AD605CBEFEF}"/>
              </a:ext>
            </a:extLst>
          </p:cNvPr>
          <p:cNvSpPr/>
          <p:nvPr/>
        </p:nvSpPr>
        <p:spPr>
          <a:xfrm>
            <a:off x="231494" y="219919"/>
            <a:ext cx="11783028" cy="6423949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D6341-9CEF-C602-4C2D-F671941CB775}"/>
              </a:ext>
            </a:extLst>
          </p:cNvPr>
          <p:cNvSpPr txBox="1"/>
          <p:nvPr/>
        </p:nvSpPr>
        <p:spPr>
          <a:xfrm>
            <a:off x="746449" y="1315616"/>
            <a:ext cx="1084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b="1" i="0" dirty="0">
                <a:effectLst/>
                <a:latin typeface="Söhne"/>
              </a:rPr>
              <a:t>Processor Unit (CPU):</a:t>
            </a:r>
            <a:endParaRPr lang="en-US" sz="3600" b="1" i="0" dirty="0"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b="1" i="0" dirty="0">
                <a:effectLst/>
                <a:latin typeface="Söhne"/>
              </a:rPr>
              <a:t>Random Access Memory (RAM):</a:t>
            </a:r>
            <a:endParaRPr lang="en-US" sz="3600" b="1" dirty="0"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b="1" i="0" dirty="0">
                <a:effectLst/>
                <a:latin typeface="Söhne"/>
              </a:rPr>
              <a:t>Storage:</a:t>
            </a:r>
            <a:endParaRPr lang="en-US" sz="3600" b="1" i="0" dirty="0"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b="1" i="0" dirty="0">
                <a:effectLst/>
                <a:latin typeface="Söhne"/>
              </a:rPr>
              <a:t>Graphics Processing Unit (GPU):</a:t>
            </a:r>
            <a:endParaRPr lang="en-US" sz="3600" b="1" dirty="0"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b="1" i="0" dirty="0">
                <a:effectLst/>
                <a:latin typeface="Söhne"/>
              </a:rPr>
              <a:t>Network Interface:</a:t>
            </a:r>
            <a:endParaRPr lang="en-US" sz="3600" b="1" i="0" dirty="0"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b="1" i="0" dirty="0">
                <a:effectLst/>
                <a:latin typeface="Söhne"/>
              </a:rPr>
              <a:t>Input Devices: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376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9723" y="5783205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EDE47A6-F1C3-600D-3B82-BE9BF5C16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693" y="505106"/>
            <a:ext cx="9918598" cy="615553"/>
          </a:xfrm>
        </p:spPr>
        <p:txBody>
          <a:bodyPr>
            <a:noAutofit/>
          </a:bodyPr>
          <a:lstStyle/>
          <a:p>
            <a:pPr>
              <a:lnSpc>
                <a:spcPts val="4854"/>
              </a:lnSpc>
            </a:pPr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  <a:sym typeface="Marcellus"/>
              </a:rPr>
              <a:t>SOFTWARE REQUIREMENTS: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979F8-AF85-31B2-F9B5-9AD605CBEFEF}"/>
              </a:ext>
            </a:extLst>
          </p:cNvPr>
          <p:cNvSpPr/>
          <p:nvPr/>
        </p:nvSpPr>
        <p:spPr>
          <a:xfrm>
            <a:off x="231494" y="219919"/>
            <a:ext cx="11783028" cy="6423949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D6341-9CEF-C602-4C2D-F671941CB775}"/>
              </a:ext>
            </a:extLst>
          </p:cNvPr>
          <p:cNvSpPr txBox="1"/>
          <p:nvPr/>
        </p:nvSpPr>
        <p:spPr>
          <a:xfrm>
            <a:off x="746449" y="1315616"/>
            <a:ext cx="10842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b="1" i="0" dirty="0">
                <a:effectLst/>
                <a:latin typeface="Söhne"/>
              </a:rPr>
              <a:t>Operating System: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b="1" i="0" dirty="0">
                <a:effectLst/>
                <a:latin typeface="Söhne"/>
              </a:rPr>
              <a:t>Development Environment:</a:t>
            </a:r>
            <a:endParaRPr lang="en-IN" sz="3600" b="1" dirty="0"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b="1" i="0" dirty="0">
                <a:effectLst/>
                <a:latin typeface="Söhne"/>
              </a:rPr>
              <a:t>Mathematical Libraries: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i="0" dirty="0">
                <a:effectLst/>
                <a:latin typeface="Söhne"/>
              </a:rPr>
              <a:t>Machine Learning Libraries (if applicable):</a:t>
            </a:r>
            <a:endParaRPr lang="en-IN" sz="3600" b="1" dirty="0"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b="1" i="0" dirty="0">
                <a:effectLst/>
                <a:latin typeface="Söhne"/>
              </a:rPr>
              <a:t>User Interface (UI):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b="1" i="0" dirty="0">
                <a:effectLst/>
                <a:latin typeface="Söhne"/>
              </a:rPr>
              <a:t>Communication Protocols:</a:t>
            </a:r>
            <a:endParaRPr lang="en-IN" sz="3600" b="1" dirty="0"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b="1" i="0" dirty="0">
                <a:effectLst/>
                <a:latin typeface="Söhne"/>
              </a:rPr>
              <a:t>Version Control: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600" b="1" i="0" dirty="0">
                <a:effectLst/>
                <a:latin typeface="Söhne"/>
              </a:rPr>
              <a:t>Database (if applicable):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2342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9723" y="5783205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EDE47A6-F1C3-600D-3B82-BE9BF5C16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5106"/>
            <a:ext cx="12192000" cy="615553"/>
          </a:xfrm>
        </p:spPr>
        <p:txBody>
          <a:bodyPr>
            <a:noAutofit/>
          </a:bodyPr>
          <a:lstStyle/>
          <a:p>
            <a:pPr>
              <a:lnSpc>
                <a:spcPts val="4854"/>
              </a:lnSpc>
            </a:pPr>
            <a:r>
              <a:rPr lang="en-US" sz="2800" b="0" i="0" dirty="0">
                <a:solidFill>
                  <a:srgbClr val="374151"/>
                </a:solidFill>
                <a:effectLst/>
                <a:latin typeface="Cooper Black" panose="0208090404030B020404" pitchFamily="18" charset="0"/>
              </a:rPr>
              <a:t>Performance Measure, Environment, Actuators, and Sensors. </a:t>
            </a:r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  <a:sym typeface="Marcellus"/>
              </a:rPr>
              <a:t>:</a:t>
            </a:r>
            <a:endParaRPr lang="en-IN" sz="4400" b="1" dirty="0">
              <a:solidFill>
                <a:schemeClr val="accent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979F8-AF85-31B2-F9B5-9AD605CBEFEF}"/>
              </a:ext>
            </a:extLst>
          </p:cNvPr>
          <p:cNvSpPr/>
          <p:nvPr/>
        </p:nvSpPr>
        <p:spPr>
          <a:xfrm>
            <a:off x="231494" y="219919"/>
            <a:ext cx="11783028" cy="6423949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D6341-9CEF-C602-4C2D-F671941CB775}"/>
              </a:ext>
            </a:extLst>
          </p:cNvPr>
          <p:cNvSpPr txBox="1"/>
          <p:nvPr/>
        </p:nvSpPr>
        <p:spPr>
          <a:xfrm>
            <a:off x="746449" y="1315616"/>
            <a:ext cx="108421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/>
              <a:t>P:</a:t>
            </a:r>
            <a:r>
              <a:rPr lang="en-US" sz="4000" dirty="0"/>
              <a:t> accuracy and efficiency of its solutions to    	mathematical problems.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/>
              <a:t>E: </a:t>
            </a:r>
            <a:r>
              <a:rPr lang="en-IN" sz="4000" dirty="0"/>
              <a:t>digital environment</a:t>
            </a:r>
            <a:r>
              <a:rPr lang="en-US" sz="4000" dirty="0"/>
              <a:t> varying in complexity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/>
              <a:t>A: </a:t>
            </a:r>
            <a:r>
              <a:rPr lang="en-IN" sz="4000" dirty="0"/>
              <a:t>graphical user interface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4000" dirty="0"/>
              <a:t>S: </a:t>
            </a:r>
            <a:r>
              <a:rPr lang="en-US" sz="4000" dirty="0"/>
              <a:t>gather information from the environment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3215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9723" y="5783205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EDE47A6-F1C3-600D-3B82-BE9BF5C16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5106"/>
            <a:ext cx="9386596" cy="615553"/>
          </a:xfrm>
        </p:spPr>
        <p:txBody>
          <a:bodyPr>
            <a:noAutofit/>
          </a:bodyPr>
          <a:lstStyle/>
          <a:p>
            <a:pPr>
              <a:lnSpc>
                <a:spcPts val="4854"/>
              </a:lnSpc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LITERATURE SURVEY </a:t>
            </a:r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  <a:sym typeface="Marcellus"/>
              </a:rPr>
              <a:t>:</a:t>
            </a:r>
            <a:endParaRPr lang="en-IN" sz="4400" b="1" dirty="0">
              <a:solidFill>
                <a:schemeClr val="accent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979F8-AF85-31B2-F9B5-9AD605CBEFEF}"/>
              </a:ext>
            </a:extLst>
          </p:cNvPr>
          <p:cNvSpPr/>
          <p:nvPr/>
        </p:nvSpPr>
        <p:spPr>
          <a:xfrm>
            <a:off x="231494" y="219919"/>
            <a:ext cx="11783028" cy="6423949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D6341-9CEF-C602-4C2D-F671941CB775}"/>
              </a:ext>
            </a:extLst>
          </p:cNvPr>
          <p:cNvSpPr txBox="1"/>
          <p:nvPr/>
        </p:nvSpPr>
        <p:spPr>
          <a:xfrm>
            <a:off x="600269" y="1374439"/>
            <a:ext cx="108421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i="0" dirty="0">
                <a:effectLst/>
                <a:latin typeface="Söhne"/>
              </a:rPr>
              <a:t>Automated Theorem Proving (ATP):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i="0" dirty="0">
                <a:effectLst/>
                <a:latin typeface="Söhne"/>
              </a:rPr>
              <a:t>Symbolic Computation: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i="0" dirty="0">
                <a:effectLst/>
                <a:latin typeface="Söhne"/>
              </a:rPr>
              <a:t>Constraint Satisfaction: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Machine Learning for Pattern Recognition: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i="0" dirty="0">
                <a:effectLst/>
                <a:latin typeface="Söhne"/>
              </a:rPr>
              <a:t>Natural Language Processing (NLP):</a:t>
            </a:r>
          </a:p>
          <a:p>
            <a:endParaRPr lang="en-IN" sz="2800" b="1" i="0" dirty="0"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953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5239" y="5830821"/>
            <a:ext cx="868683" cy="64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9723" y="5783205"/>
            <a:ext cx="2655568" cy="6638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EDE47A6-F1C3-600D-3B82-BE9BF5C16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5106"/>
            <a:ext cx="9386596" cy="615553"/>
          </a:xfrm>
        </p:spPr>
        <p:txBody>
          <a:bodyPr>
            <a:noAutofit/>
          </a:bodyPr>
          <a:lstStyle/>
          <a:p>
            <a:pPr>
              <a:lnSpc>
                <a:spcPts val="4854"/>
              </a:lnSpc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LITERATURE SURVEY </a:t>
            </a:r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  <a:sym typeface="Marcellus"/>
              </a:rPr>
              <a:t>:</a:t>
            </a:r>
            <a:endParaRPr lang="en-IN" sz="4400" b="1" dirty="0">
              <a:solidFill>
                <a:schemeClr val="accent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979F8-AF85-31B2-F9B5-9AD605CBEFEF}"/>
              </a:ext>
            </a:extLst>
          </p:cNvPr>
          <p:cNvSpPr/>
          <p:nvPr/>
        </p:nvSpPr>
        <p:spPr>
          <a:xfrm>
            <a:off x="231494" y="219919"/>
            <a:ext cx="11783028" cy="6423949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D6341-9CEF-C602-4C2D-F671941CB775}"/>
              </a:ext>
            </a:extLst>
          </p:cNvPr>
          <p:cNvSpPr txBox="1"/>
          <p:nvPr/>
        </p:nvSpPr>
        <p:spPr>
          <a:xfrm>
            <a:off x="600269" y="1374439"/>
            <a:ext cx="10842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Fun Search – set-inspired problem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AI:R Math – homework helper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Socratic – educational tech company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181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456</Words>
  <Application>Microsoft Office PowerPoint</Application>
  <PresentationFormat>Widescreen</PresentationFormat>
  <Paragraphs>61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Cooper Black</vt:lpstr>
      <vt:lpstr>Courier New</vt:lpstr>
      <vt:lpstr>Söhne</vt:lpstr>
      <vt:lpstr>Wingdings</vt:lpstr>
      <vt:lpstr>Office Theme</vt:lpstr>
      <vt:lpstr>PowerPoint Presentation</vt:lpstr>
      <vt:lpstr>PROJECT DESCRIPTION:</vt:lpstr>
      <vt:lpstr>PROJECT DESCRIPTION:</vt:lpstr>
      <vt:lpstr>OBJECTIVES:</vt:lpstr>
      <vt:lpstr>HARDWARE REQUIREMENTS:</vt:lpstr>
      <vt:lpstr>SOFTWARE REQUIREMENTS:</vt:lpstr>
      <vt:lpstr>Performance Measure, Environment, Actuators, and Sensors. :</vt:lpstr>
      <vt:lpstr>LITERATURE SURVEY :</vt:lpstr>
      <vt:lpstr>LITERATURE SURVEY 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Vrishank Warrier</dc:creator>
  <cp:lastModifiedBy>Vrishank Warrier</cp:lastModifiedBy>
  <cp:revision>1</cp:revision>
  <dcterms:created xsi:type="dcterms:W3CDTF">2024-01-15T16:44:08Z</dcterms:created>
  <dcterms:modified xsi:type="dcterms:W3CDTF">2024-01-15T18:29:09Z</dcterms:modified>
</cp:coreProperties>
</file>