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Team36 – Stock Market CRC</a:t>
            </a:r>
          </a:p>
        </p:txBody>
      </p:sp>
      <p:graphicFrame>
        <p:nvGraphicFramePr>
          <p:cNvPr id="95" name="Table 5"/>
          <p:cNvGraphicFramePr/>
          <p:nvPr>
            <p:extLst>
              <p:ext uri="{D42A27DB-BD31-4B8C-83A1-F6EECF244321}">
                <p14:modId xmlns:p14="http://schemas.microsoft.com/office/powerpoint/2010/main" val="2837802994"/>
              </p:ext>
            </p:extLst>
          </p:nvPr>
        </p:nvGraphicFramePr>
        <p:xfrm>
          <a:off x="405447" y="2220238"/>
          <a:ext cx="3971234" cy="61580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Responsibilities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Collaborators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Run program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/>
                        <a:t>ProgramDashboard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6"/>
          <p:cNvSpPr txBox="1"/>
          <p:nvPr/>
        </p:nvSpPr>
        <p:spPr>
          <a:xfrm>
            <a:off x="405447" y="1856976"/>
            <a:ext cx="36266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/>
              <a:t>Name:  </a:t>
            </a:r>
            <a:r>
              <a:rPr dirty="0" err="1"/>
              <a:t>StockMarketRunner</a:t>
            </a:r>
            <a:endParaRPr dirty="0"/>
          </a:p>
        </p:txBody>
      </p:sp>
      <p:graphicFrame>
        <p:nvGraphicFramePr>
          <p:cNvPr id="97" name="Table 5"/>
          <p:cNvGraphicFramePr/>
          <p:nvPr>
            <p:extLst>
              <p:ext uri="{D42A27DB-BD31-4B8C-83A1-F6EECF244321}">
                <p14:modId xmlns:p14="http://schemas.microsoft.com/office/powerpoint/2010/main" val="2762036982"/>
              </p:ext>
            </p:extLst>
          </p:nvPr>
        </p:nvGraphicFramePr>
        <p:xfrm>
          <a:off x="405447" y="3760388"/>
          <a:ext cx="3971234" cy="1645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8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Responsibilities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Collaborators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Launch Program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/>
                        <a:t>Predictor</a:t>
                      </a:r>
                      <a:r>
                        <a:rPr lang="en-US" sz="1200" dirty="0" err="1"/>
                        <a:t>Runner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Display StockView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StockView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Provide user options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StockDataAnalysis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Take user input for options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StockMarketRunner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4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Launch user selected options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" name="TextBox 8"/>
          <p:cNvSpPr txBox="1"/>
          <p:nvPr/>
        </p:nvSpPr>
        <p:spPr>
          <a:xfrm>
            <a:off x="405446" y="3332118"/>
            <a:ext cx="36266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/>
              <a:t>Name:  </a:t>
            </a:r>
            <a:r>
              <a:rPr dirty="0" err="1"/>
              <a:t>ProgramDashboard</a:t>
            </a:r>
            <a:endParaRPr dirty="0"/>
          </a:p>
        </p:txBody>
      </p:sp>
      <p:graphicFrame>
        <p:nvGraphicFramePr>
          <p:cNvPr id="99" name="Table 5"/>
          <p:cNvGraphicFramePr/>
          <p:nvPr>
            <p:extLst>
              <p:ext uri="{D42A27DB-BD31-4B8C-83A1-F6EECF244321}">
                <p14:modId xmlns:p14="http://schemas.microsoft.com/office/powerpoint/2010/main" val="3132763275"/>
              </p:ext>
            </p:extLst>
          </p:nvPr>
        </p:nvGraphicFramePr>
        <p:xfrm>
          <a:off x="4593813" y="1841443"/>
          <a:ext cx="3434522" cy="20116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1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3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Responsibilities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Collaborators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Display Stock 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StockData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Provide user options for individual stock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StockDataAnalysis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Take user input for options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ProgramDashboard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Exit to Dashboard view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TextBox 10"/>
          <p:cNvSpPr txBox="1"/>
          <p:nvPr/>
        </p:nvSpPr>
        <p:spPr>
          <a:xfrm>
            <a:off x="4593813" y="1567082"/>
            <a:ext cx="36266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/>
              <a:t>Name:  </a:t>
            </a:r>
            <a:r>
              <a:rPr dirty="0" err="1"/>
              <a:t>StockView</a:t>
            </a:r>
            <a:endParaRPr dirty="0"/>
          </a:p>
        </p:txBody>
      </p:sp>
      <p:graphicFrame>
        <p:nvGraphicFramePr>
          <p:cNvPr id="101" name="Table 5"/>
          <p:cNvGraphicFramePr/>
          <p:nvPr>
            <p:extLst>
              <p:ext uri="{D42A27DB-BD31-4B8C-83A1-F6EECF244321}">
                <p14:modId xmlns:p14="http://schemas.microsoft.com/office/powerpoint/2010/main" val="663994655"/>
              </p:ext>
            </p:extLst>
          </p:nvPr>
        </p:nvGraphicFramePr>
        <p:xfrm>
          <a:off x="4593813" y="4182723"/>
          <a:ext cx="3434522" cy="15544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7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3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Responsibilities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Collaborators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Calculate stock performance – user input dates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StockData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Calculate 3 month performance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Calculate 6 month performance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Calculate 12 month performance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TextBox 12"/>
          <p:cNvSpPr txBox="1"/>
          <p:nvPr/>
        </p:nvSpPr>
        <p:spPr>
          <a:xfrm>
            <a:off x="4593813" y="3891099"/>
            <a:ext cx="36266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t>Name:  StockDataAnalysis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A166DC6-CCBE-44B1-87B2-7272818E4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906176"/>
              </p:ext>
            </p:extLst>
          </p:nvPr>
        </p:nvGraphicFramePr>
        <p:xfrm>
          <a:off x="8215800" y="2714080"/>
          <a:ext cx="3971234" cy="1371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8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Responsibilities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Collaborators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Pull Historical Data from API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/>
                        <a:t>Predicto</a:t>
                      </a:r>
                      <a:r>
                        <a:rPr lang="en-US" sz="1200" dirty="0" err="1"/>
                        <a:t>rRunner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Display Stock Data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/>
                        <a:t>StockView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Grab real-time Data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 err="1"/>
                        <a:t>Progra</a:t>
                      </a:r>
                      <a:r>
                        <a:rPr lang="en-US" sz="1200" dirty="0" err="1"/>
                        <a:t>m</a:t>
                      </a:r>
                      <a:r>
                        <a:rPr sz="1200" dirty="0" err="1"/>
                        <a:t>Dashboard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200" dirty="0" err="1"/>
                        <a:t>StockDataAnalysis</a:t>
                      </a:r>
                      <a:endParaRPr sz="1200"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641454407"/>
                  </a:ext>
                </a:extLst>
              </a:tr>
            </a:tbl>
          </a:graphicData>
        </a:graphic>
      </p:graphicFrame>
      <p:sp>
        <p:nvSpPr>
          <p:cNvPr id="12" name="Shape 109">
            <a:extLst>
              <a:ext uri="{FF2B5EF4-FFF2-40B4-BE49-F238E27FC236}">
                <a16:creationId xmlns:a16="http://schemas.microsoft.com/office/drawing/2014/main" id="{4353B707-0F8B-497E-9AA5-F2858B25E394}"/>
              </a:ext>
            </a:extLst>
          </p:cNvPr>
          <p:cNvSpPr txBox="1"/>
          <p:nvPr/>
        </p:nvSpPr>
        <p:spPr>
          <a:xfrm>
            <a:off x="8215800" y="2261255"/>
            <a:ext cx="17145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Name: </a:t>
            </a:r>
            <a:r>
              <a:rPr dirty="0" err="1"/>
              <a:t>StockData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FBF3E8E-56D8-E640-9668-A8521A3A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30602"/>
              </p:ext>
            </p:extLst>
          </p:nvPr>
        </p:nvGraphicFramePr>
        <p:xfrm>
          <a:off x="1047400" y="1690688"/>
          <a:ext cx="4146900" cy="92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50">
                  <a:extLst>
                    <a:ext uri="{9D8B030D-6E8A-4147-A177-3AD203B41FA5}">
                      <a16:colId xmlns:a16="http://schemas.microsoft.com/office/drawing/2014/main" val="1830520784"/>
                    </a:ext>
                  </a:extLst>
                </a:gridCol>
                <a:gridCol w="2073450">
                  <a:extLst>
                    <a:ext uri="{9D8B030D-6E8A-4147-A177-3AD203B41FA5}">
                      <a16:colId xmlns:a16="http://schemas.microsoft.com/office/drawing/2014/main" val="2833134970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PredictorRunner.java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138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Responsibilities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085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100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DataController.java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359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5051BE-F238-974D-9EEA-FB596A72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35159"/>
              </p:ext>
            </p:extLst>
          </p:nvPr>
        </p:nvGraphicFramePr>
        <p:xfrm>
          <a:off x="5895368" y="1690688"/>
          <a:ext cx="3971234" cy="18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17">
                  <a:extLst>
                    <a:ext uri="{9D8B030D-6E8A-4147-A177-3AD203B41FA5}">
                      <a16:colId xmlns:a16="http://schemas.microsoft.com/office/drawing/2014/main" val="1830520784"/>
                    </a:ext>
                  </a:extLst>
                </a:gridCol>
                <a:gridCol w="1985617">
                  <a:extLst>
                    <a:ext uri="{9D8B030D-6E8A-4147-A177-3AD203B41FA5}">
                      <a16:colId xmlns:a16="http://schemas.microsoft.com/office/drawing/2014/main" val="2833134970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DataController.java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138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085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Collect data of stocks ready for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DataReader.java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3594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Combine the result into string for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ArimaForecaster.java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49072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Send the result to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PredictorRunner.java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148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6262E8-0314-D849-A884-317C300F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605"/>
              </p:ext>
            </p:extLst>
          </p:nvPr>
        </p:nvGraphicFramePr>
        <p:xfrm>
          <a:off x="5895368" y="4042508"/>
          <a:ext cx="3971234" cy="171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17">
                  <a:extLst>
                    <a:ext uri="{9D8B030D-6E8A-4147-A177-3AD203B41FA5}">
                      <a16:colId xmlns:a16="http://schemas.microsoft.com/office/drawing/2014/main" val="1830520784"/>
                    </a:ext>
                  </a:extLst>
                </a:gridCol>
                <a:gridCol w="1985617">
                  <a:extLst>
                    <a:ext uri="{9D8B030D-6E8A-4147-A177-3AD203B41FA5}">
                      <a16:colId xmlns:a16="http://schemas.microsoft.com/office/drawing/2014/main" val="2833134970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ArimaForecaster.java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138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085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Run </a:t>
                      </a:r>
                      <a:r>
                        <a:rPr lang="en-US" sz="1200" dirty="0" err="1"/>
                        <a:t>arima</a:t>
                      </a:r>
                      <a:r>
                        <a:rPr lang="en-US" sz="1200" dirty="0"/>
                        <a:t> forecasting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forecastResult.java</a:t>
                      </a:r>
                      <a:r>
                        <a:rPr lang="en-US" sz="1200" dirty="0"/>
                        <a:t> (to communicate with </a:t>
                      </a:r>
                      <a:r>
                        <a:rPr lang="en-US" sz="1200" dirty="0" err="1"/>
                        <a:t>arima</a:t>
                      </a:r>
                      <a:r>
                        <a:rPr lang="en-US" sz="1200" dirty="0"/>
                        <a:t> forecast library)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3594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Provide the forecasting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DataController.java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1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7871DD-2161-EA4C-B282-9417C553A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83831"/>
              </p:ext>
            </p:extLst>
          </p:nvPr>
        </p:nvGraphicFramePr>
        <p:xfrm>
          <a:off x="1047400" y="2941246"/>
          <a:ext cx="4146900" cy="156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50">
                  <a:extLst>
                    <a:ext uri="{9D8B030D-6E8A-4147-A177-3AD203B41FA5}">
                      <a16:colId xmlns:a16="http://schemas.microsoft.com/office/drawing/2014/main" val="1830520784"/>
                    </a:ext>
                  </a:extLst>
                </a:gridCol>
                <a:gridCol w="2073450">
                  <a:extLst>
                    <a:ext uri="{9D8B030D-6E8A-4147-A177-3AD203B41FA5}">
                      <a16:colId xmlns:a16="http://schemas.microsoft.com/office/drawing/2014/main" val="2833134970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DataReader.java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138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085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Read data from 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ClosePriceDailyData.java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3594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Read data and provide to </a:t>
                      </a:r>
                      <a:r>
                        <a:rPr lang="en-US" sz="1200" dirty="0" err="1"/>
                        <a:t>DataController</a:t>
                      </a:r>
                      <a:r>
                        <a:rPr lang="en-US" sz="1200" dirty="0"/>
                        <a:t> to prepare for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DataController.java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69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1A01F-4D6E-7647-A40B-C37C280B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50068"/>
              </p:ext>
            </p:extLst>
          </p:nvPr>
        </p:nvGraphicFramePr>
        <p:xfrm>
          <a:off x="1047400" y="4831884"/>
          <a:ext cx="4146900" cy="107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50">
                  <a:extLst>
                    <a:ext uri="{9D8B030D-6E8A-4147-A177-3AD203B41FA5}">
                      <a16:colId xmlns:a16="http://schemas.microsoft.com/office/drawing/2014/main" val="1830520784"/>
                    </a:ext>
                  </a:extLst>
                </a:gridCol>
                <a:gridCol w="2073450">
                  <a:extLst>
                    <a:ext uri="{9D8B030D-6E8A-4147-A177-3AD203B41FA5}">
                      <a16:colId xmlns:a16="http://schemas.microsoft.com/office/drawing/2014/main" val="2833134970"/>
                    </a:ext>
                  </a:extLst>
                </a:gridCol>
              </a:tblGrid>
              <a:tr h="30790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ClosePriceDailyData.java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138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90850"/>
                  </a:ext>
                </a:extLst>
              </a:tr>
              <a:tr h="307904">
                <a:tc>
                  <a:txBody>
                    <a:bodyPr/>
                    <a:lstStyle/>
                    <a:p>
                      <a:r>
                        <a:rPr lang="en-US" sz="1200" dirty="0"/>
                        <a:t>Define class for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DataReader.java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3594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BDB9C4D9-FD0A-FA48-8776-C50DBB07C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Team36 – Stock Market CRC</a:t>
            </a:r>
          </a:p>
        </p:txBody>
      </p:sp>
    </p:spTree>
    <p:extLst>
      <p:ext uri="{BB962C8B-B14F-4D97-AF65-F5344CB8AC3E}">
        <p14:creationId xmlns:p14="http://schemas.microsoft.com/office/powerpoint/2010/main" val="3721657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226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Team36 – Stock Market CRC</vt:lpstr>
      <vt:lpstr>Team36 – Stock Market CRC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Team36 – Stock Market CRC</dc:title>
  <cp:lastModifiedBy>DONGCHAO XU</cp:lastModifiedBy>
  <cp:revision>8</cp:revision>
  <dcterms:modified xsi:type="dcterms:W3CDTF">2020-04-07T02:05:11Z</dcterms:modified>
</cp:coreProperties>
</file>