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76"/>
  </p:notesMasterIdLst>
  <p:handoutMasterIdLst>
    <p:handoutMasterId r:id="rId77"/>
  </p:handoutMasterIdLst>
  <p:sldIdLst>
    <p:sldId id="384" r:id="rId2"/>
    <p:sldId id="539" r:id="rId3"/>
    <p:sldId id="540" r:id="rId4"/>
    <p:sldId id="541" r:id="rId5"/>
    <p:sldId id="538" r:id="rId6"/>
    <p:sldId id="385" r:id="rId7"/>
    <p:sldId id="394" r:id="rId8"/>
    <p:sldId id="380" r:id="rId9"/>
    <p:sldId id="395" r:id="rId10"/>
    <p:sldId id="397" r:id="rId11"/>
    <p:sldId id="396" r:id="rId12"/>
    <p:sldId id="502" r:id="rId13"/>
    <p:sldId id="420" r:id="rId14"/>
    <p:sldId id="399" r:id="rId15"/>
    <p:sldId id="400" r:id="rId16"/>
    <p:sldId id="401" r:id="rId17"/>
    <p:sldId id="4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426" r:id="rId37"/>
    <p:sldId id="522" r:id="rId38"/>
    <p:sldId id="523" r:id="rId39"/>
    <p:sldId id="525" r:id="rId40"/>
    <p:sldId id="497" r:id="rId41"/>
    <p:sldId id="524" r:id="rId42"/>
    <p:sldId id="526" r:id="rId43"/>
    <p:sldId id="404" r:id="rId44"/>
    <p:sldId id="405" r:id="rId45"/>
    <p:sldId id="406" r:id="rId46"/>
    <p:sldId id="527" r:id="rId47"/>
    <p:sldId id="528" r:id="rId48"/>
    <p:sldId id="529" r:id="rId49"/>
    <p:sldId id="530" r:id="rId50"/>
    <p:sldId id="531" r:id="rId51"/>
    <p:sldId id="532" r:id="rId52"/>
    <p:sldId id="533" r:id="rId53"/>
    <p:sldId id="521" r:id="rId54"/>
    <p:sldId id="498" r:id="rId55"/>
    <p:sldId id="408" r:id="rId56"/>
    <p:sldId id="407" r:id="rId57"/>
    <p:sldId id="409" r:id="rId58"/>
    <p:sldId id="411" r:id="rId59"/>
    <p:sldId id="534" r:id="rId60"/>
    <p:sldId id="412" r:id="rId61"/>
    <p:sldId id="499" r:id="rId62"/>
    <p:sldId id="535" r:id="rId63"/>
    <p:sldId id="413" r:id="rId64"/>
    <p:sldId id="414" r:id="rId65"/>
    <p:sldId id="415" r:id="rId66"/>
    <p:sldId id="452" r:id="rId67"/>
    <p:sldId id="453" r:id="rId68"/>
    <p:sldId id="476" r:id="rId69"/>
    <p:sldId id="536" r:id="rId70"/>
    <p:sldId id="501" r:id="rId71"/>
    <p:sldId id="537" r:id="rId72"/>
    <p:sldId id="542" r:id="rId73"/>
    <p:sldId id="543" r:id="rId74"/>
    <p:sldId id="628" r:id="rId75"/>
  </p:sldIdLst>
  <p:sldSz cx="12192000" cy="6858000"/>
  <p:notesSz cx="6858000" cy="9144000"/>
  <p:embeddedFontLst>
    <p:embeddedFont>
      <p:font typeface="HY견고딕" panose="02030600000101010101" pitchFamily="18" charset="-127"/>
      <p:regular r:id="rId78"/>
    </p:embeddedFont>
    <p:embeddedFont>
      <p:font typeface="Tahoma" panose="020B0604030504040204" pitchFamily="34" charset="0"/>
      <p:regular r:id="rId79"/>
      <p:bold r:id="rId80"/>
    </p:embeddedFont>
    <p:embeddedFont>
      <p:font typeface="Verdana" panose="020B0604030504040204" pitchFamily="34" charset="0"/>
      <p:regular r:id="rId81"/>
      <p:bold r:id="rId82"/>
      <p:italic r:id="rId83"/>
      <p:boldItalic r:id="rId84"/>
    </p:embeddedFont>
    <p:embeddedFont>
      <p:font typeface="맑은 고딕" panose="020B0503020000020004" pitchFamily="50" charset="-127"/>
      <p:regular r:id="rId85"/>
      <p:bold r:id="rId86"/>
    </p:embeddedFont>
    <p:embeddedFont>
      <p:font typeface="함초롬바탕" panose="02030604000101010101" pitchFamily="18" charset="-127"/>
      <p:regular r:id="rId87"/>
      <p:bold r:id="rId8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이재욱" initials="UK" lastIdx="8" clrIdx="0">
    <p:extLst>
      <p:ext uri="{19B8F6BF-5375-455C-9EA6-DF929625EA0E}">
        <p15:presenceInfo xmlns:p15="http://schemas.microsoft.com/office/powerpoint/2012/main" userId="ee1105785d402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877AC"/>
    <a:srgbClr val="61B8E9"/>
    <a:srgbClr val="E46C0A"/>
    <a:srgbClr val="FFFFFF"/>
    <a:srgbClr val="FEEFEC"/>
    <a:srgbClr val="E5E4F2"/>
    <a:srgbClr val="F2DCDB"/>
    <a:srgbClr val="1798AA"/>
    <a:srgbClr val="B93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7.fntdata"/><Relationship Id="rId89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2.fntdata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0.fntdata"/><Relationship Id="rId61" Type="http://schemas.openxmlformats.org/officeDocument/2006/relationships/slide" Target="slides/slide60.xml"/><Relationship Id="rId82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C7F7F-68C2-405F-873B-5AAA20E84D40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450AE-2FE7-4A7A-8E47-205D6859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6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009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chemeClr val="bg1"/>
          </a:solidFill>
          <a:ln w="539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60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 hasCustomPrompt="1"/>
          </p:nvPr>
        </p:nvSpPr>
        <p:spPr>
          <a:xfrm>
            <a:off x="0" y="2489393"/>
            <a:ext cx="12192000" cy="112585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algn="ctr">
              <a:defRPr sz="4800" b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절 제목 추가</a:t>
            </a:r>
          </a:p>
        </p:txBody>
      </p:sp>
    </p:spTree>
    <p:extLst>
      <p:ext uri="{BB962C8B-B14F-4D97-AF65-F5344CB8AC3E}">
        <p14:creationId xmlns:p14="http://schemas.microsoft.com/office/powerpoint/2010/main" val="242299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6341" y="3633909"/>
            <a:ext cx="11395382" cy="2737648"/>
          </a:xfrm>
        </p:spPr>
        <p:txBody>
          <a:bodyPr/>
          <a:lstStyle>
            <a:lvl1pPr marL="176213" indent="-1762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lang="ko-KR" altLang="en-US" sz="20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학습목표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52" y="1348823"/>
            <a:ext cx="2095761" cy="18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1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개요 내용 삽입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6" y="1079008"/>
            <a:ext cx="5414276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chemeClr val="accent6">
                  <a:lumMod val="20000"/>
                  <a:lumOff val="80000"/>
                </a:schemeClr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720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403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 baseline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본문 삽입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chemeClr val="accent6">
                  <a:lumMod val="20000"/>
                  <a:lumOff val="80000"/>
                </a:schemeClr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0" y="908720"/>
            <a:ext cx="12192000" cy="0"/>
            <a:chOff x="0" y="908051"/>
            <a:chExt cx="12192000" cy="0"/>
          </a:xfrm>
        </p:grpSpPr>
        <p:cxnSp>
          <p:nvCxnSpPr>
            <p:cNvPr id="23" name="직선 연결선 22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241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 baseline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err="1"/>
              <a:t>따라해보기</a:t>
            </a:r>
            <a:r>
              <a:rPr lang="en-US" altLang="ko-KR" dirty="0"/>
              <a:t>, </a:t>
            </a:r>
            <a:r>
              <a:rPr lang="ko-KR" altLang="en-US" dirty="0" err="1"/>
              <a:t>혼자해보기</a:t>
            </a:r>
            <a:r>
              <a:rPr lang="ko-KR" altLang="en-US" dirty="0"/>
              <a:t> 삽입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+mj-ea"/>
              <a:buAutoNum type="circleNumDbPlai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23900" indent="-45720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+mj-ea"/>
              <a:buAutoNum type="circleNumDbPlain"/>
              <a:defRPr sz="2000" b="0"/>
            </a:lvl2pPr>
            <a:lvl3pPr marL="790575" indent="-342900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Font typeface="+mj-ea"/>
              <a:buAutoNum type="circleNumDbPlain"/>
              <a:defRPr sz="1800"/>
            </a:lvl3pPr>
            <a:lvl4pPr marL="971550" indent="-342900">
              <a:spcAft>
                <a:spcPts val="600"/>
              </a:spcAft>
              <a:buClr>
                <a:schemeClr val="accent6">
                  <a:lumMod val="20000"/>
                  <a:lumOff val="80000"/>
                </a:schemeClr>
              </a:buClr>
              <a:buSzPct val="96000"/>
              <a:buFont typeface="+mj-ea"/>
              <a:buAutoNum type="circleNumDbPlain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0" y="908720"/>
            <a:ext cx="12192000" cy="0"/>
            <a:chOff x="0" y="908051"/>
            <a:chExt cx="12192000" cy="0"/>
          </a:xfrm>
        </p:grpSpPr>
        <p:cxnSp>
          <p:nvCxnSpPr>
            <p:cNvPr id="23" name="직선 연결선 22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32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106374" y="6309321"/>
            <a:ext cx="17908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yhwsoon@naver.com</a:t>
            </a:r>
            <a:endParaRPr lang="ko-KR" altLang="ko-KR" sz="11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5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2024-01-07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1" r:id="rId2"/>
    <p:sldLayoutId id="2147483708" r:id="rId3"/>
    <p:sldLayoutId id="2147483715" r:id="rId4"/>
    <p:sldLayoutId id="2147483695" r:id="rId5"/>
    <p:sldLayoutId id="2147483714" r:id="rId6"/>
    <p:sldLayoutId id="2147483716" r:id="rId7"/>
    <p:sldLayoutId id="2147483699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-14537" y="19168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연습문제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799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125853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프로세스의 개념</a:t>
            </a:r>
          </a:p>
        </p:txBody>
      </p:sp>
    </p:spTree>
    <p:extLst>
      <p:ext uri="{BB962C8B-B14F-4D97-AF65-F5344CB8AC3E}">
        <p14:creationId xmlns:p14="http://schemas.microsoft.com/office/powerpoint/2010/main" val="190908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  <a:endParaRPr lang="en-US" altLang="ko-KR" dirty="0"/>
          </a:p>
          <a:p>
            <a:pPr lvl="1"/>
            <a:r>
              <a:rPr lang="ko-KR" altLang="en-US" dirty="0"/>
              <a:t>현재 시스템에서 실행 중인 프로그램</a:t>
            </a:r>
            <a:endParaRPr lang="en-US" altLang="ko-KR" dirty="0"/>
          </a:p>
          <a:p>
            <a:pPr lvl="1"/>
            <a:r>
              <a:rPr lang="ko-KR" altLang="en-US" dirty="0"/>
              <a:t>리눅스는 다중 프로세스 시스템으로 동시에 여러 프로세스 실행</a:t>
            </a:r>
            <a:endParaRPr lang="en-US" altLang="ko-KR" dirty="0"/>
          </a:p>
          <a:p>
            <a:r>
              <a:rPr lang="ko-KR" altLang="en-US" dirty="0"/>
              <a:t>프로세스의 부모</a:t>
            </a:r>
            <a:r>
              <a:rPr lang="en-US" altLang="ko-KR" dirty="0"/>
              <a:t>-</a:t>
            </a:r>
            <a:r>
              <a:rPr lang="ko-KR" altLang="en-US" dirty="0"/>
              <a:t>자식 관계</a:t>
            </a:r>
            <a:endParaRPr lang="en-US" altLang="ko-KR" dirty="0"/>
          </a:p>
          <a:p>
            <a:pPr lvl="1"/>
            <a:r>
              <a:rPr lang="ko-KR" altLang="en-US" dirty="0"/>
              <a:t>리눅스에서 모든 프로세스는 부모</a:t>
            </a:r>
            <a:r>
              <a:rPr lang="en-US" altLang="ko-KR" dirty="0"/>
              <a:t>-</a:t>
            </a:r>
            <a:r>
              <a:rPr lang="ko-KR" altLang="en-US" dirty="0"/>
              <a:t>자식 관계가 있음</a:t>
            </a:r>
            <a:endParaRPr lang="en-US" altLang="ko-KR" dirty="0"/>
          </a:p>
          <a:p>
            <a:pPr lvl="1"/>
            <a:r>
              <a:rPr lang="ko-KR" altLang="en-US" dirty="0"/>
              <a:t>부모프로세스가 자식프로세스 생성</a:t>
            </a:r>
            <a:endParaRPr lang="en-US" altLang="ko-KR" dirty="0"/>
          </a:p>
          <a:p>
            <a:pPr lvl="1"/>
            <a:r>
              <a:rPr lang="en-US" altLang="ko-KR" dirty="0"/>
              <a:t>PID : </a:t>
            </a:r>
            <a:r>
              <a:rPr lang="ko-KR" altLang="en-US" dirty="0"/>
              <a:t>프로세스가 </a:t>
            </a:r>
            <a:r>
              <a:rPr lang="ko-KR" altLang="en-US" dirty="0" err="1"/>
              <a:t>할당받는</a:t>
            </a:r>
            <a:r>
              <a:rPr lang="ko-KR" altLang="en-US" dirty="0"/>
              <a:t> 유일한 프로세스 식별 번호</a:t>
            </a:r>
            <a:endParaRPr lang="en-US" altLang="ko-KR" dirty="0"/>
          </a:p>
          <a:p>
            <a:pPr lvl="1"/>
            <a:r>
              <a:rPr lang="en-US" altLang="ko-KR" dirty="0"/>
              <a:t>UID : </a:t>
            </a:r>
            <a:r>
              <a:rPr lang="ko-KR" altLang="en-US" dirty="0"/>
              <a:t>프로세스를 소유하는 사용자 계정을 식별 번호</a:t>
            </a:r>
            <a:endParaRPr lang="en-US" altLang="ko-KR" dirty="0"/>
          </a:p>
          <a:p>
            <a:pPr lvl="1"/>
            <a:r>
              <a:rPr lang="en-US" altLang="ko-KR" dirty="0"/>
              <a:t>PPID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부모프로세스의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F2D0DF-F53C-9E72-9C73-1B687E481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05"/>
          <a:stretch/>
        </p:blipFill>
        <p:spPr>
          <a:xfrm>
            <a:off x="7320136" y="2661842"/>
            <a:ext cx="4432321" cy="2495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086F3F-0AC2-4CC2-8A5A-EDEBACE2ECF2}"/>
              </a:ext>
            </a:extLst>
          </p:cNvPr>
          <p:cNvSpPr txBox="1"/>
          <p:nvPr/>
        </p:nvSpPr>
        <p:spPr>
          <a:xfrm>
            <a:off x="5663952" y="5301208"/>
            <a:ext cx="5773639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dirty="0"/>
              <a:t>Vi </a:t>
            </a:r>
            <a:r>
              <a:rPr lang="ko-KR" altLang="en-US" sz="1400" dirty="0"/>
              <a:t>실행 셀이 </a:t>
            </a:r>
            <a:r>
              <a:rPr lang="en-US" altLang="ko-KR" sz="1400" dirty="0"/>
              <a:t>vi </a:t>
            </a:r>
            <a:r>
              <a:rPr lang="ko-KR" altLang="en-US" sz="1400" dirty="0"/>
              <a:t>프로세서 생성</a:t>
            </a:r>
            <a:r>
              <a:rPr lang="en-US" altLang="ko-KR" sz="1400" dirty="0"/>
              <a:t>, </a:t>
            </a:r>
            <a:r>
              <a:rPr lang="ko-KR" altLang="en-US" sz="1400" dirty="0"/>
              <a:t>셀은 부모 프로세스</a:t>
            </a:r>
            <a:r>
              <a:rPr lang="en-US" altLang="ko-KR" sz="1400" dirty="0"/>
              <a:t>, vi</a:t>
            </a:r>
            <a:r>
              <a:rPr lang="ko-KR" altLang="en-US" sz="1400" dirty="0"/>
              <a:t>는 자식프로세스 </a:t>
            </a:r>
            <a:endParaRPr lang="en-US" altLang="ko-KR" sz="1400" dirty="0"/>
          </a:p>
          <a:p>
            <a:r>
              <a:rPr lang="en-US" altLang="ko-KR" sz="1400" dirty="0"/>
              <a:t>Vi </a:t>
            </a:r>
            <a:r>
              <a:rPr lang="ko-KR" altLang="en-US" sz="1400" dirty="0"/>
              <a:t>종료하면 </a:t>
            </a:r>
            <a:r>
              <a:rPr lang="en-US" altLang="ko-KR" sz="1400" dirty="0"/>
              <a:t>vi</a:t>
            </a:r>
            <a:r>
              <a:rPr lang="ko-KR" altLang="en-US" sz="1400" dirty="0"/>
              <a:t>는 부모 프로세스인 셸로 복귀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231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84863-4E66-C377-F58D-F34DD709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B5DE4-10FB-4323-63E3-90FE6020F7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프로세스 번호</a:t>
            </a:r>
            <a:endParaRPr lang="en-US" altLang="ko-KR" dirty="0"/>
          </a:p>
          <a:p>
            <a:pPr lvl="1"/>
            <a:r>
              <a:rPr lang="ko-KR" altLang="en-US" dirty="0"/>
              <a:t>각 프로세스는 고유한 번호를 가짐</a:t>
            </a:r>
            <a:r>
              <a:rPr lang="en-US" altLang="ko-KR" dirty="0"/>
              <a:t>: PID(process identification number)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번 프로세스는 </a:t>
            </a:r>
            <a:r>
              <a:rPr lang="en-US" altLang="ko-KR" dirty="0"/>
              <a:t>system, 2</a:t>
            </a:r>
            <a:r>
              <a:rPr lang="ko-KR" altLang="en-US" dirty="0"/>
              <a:t>번 프로세스는 </a:t>
            </a:r>
            <a:r>
              <a:rPr lang="en-US" altLang="ko-KR" dirty="0" err="1"/>
              <a:t>kthreadd</a:t>
            </a:r>
            <a:r>
              <a:rPr lang="en-US" altLang="ko-KR" dirty="0"/>
              <a:t>(</a:t>
            </a:r>
            <a:r>
              <a:rPr lang="ko-KR" altLang="en-US" dirty="0"/>
              <a:t>커널 레벨 프로세스 생성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프로세스의 종류</a:t>
            </a:r>
            <a:endParaRPr lang="en-US" altLang="ko-KR" dirty="0"/>
          </a:p>
          <a:p>
            <a:pPr lvl="1"/>
            <a:r>
              <a:rPr lang="ko-KR" altLang="en-US" dirty="0"/>
              <a:t>데몬 프로세스</a:t>
            </a:r>
            <a:r>
              <a:rPr lang="en-US" altLang="ko-KR" dirty="0"/>
              <a:t>: </a:t>
            </a:r>
            <a:r>
              <a:rPr lang="ko-KR" altLang="en-US" dirty="0"/>
              <a:t>특정 서비스를 제공하기 위해 존재하며 리눅스 커널에 의해 실행</a:t>
            </a:r>
            <a:r>
              <a:rPr lang="en-US" altLang="ko-KR" dirty="0"/>
              <a:t>(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데몬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고아 프로세스</a:t>
            </a:r>
            <a:r>
              <a:rPr lang="en-US" altLang="ko-KR" dirty="0"/>
              <a:t>: </a:t>
            </a:r>
            <a:r>
              <a:rPr lang="ko-KR" altLang="en-US" dirty="0"/>
              <a:t>자식 프로세스가 아직 실행 중인데 부모 프로세스가 먼저 종료되면 자식 프로세스는 고아</a:t>
            </a:r>
            <a:r>
              <a:rPr lang="en-US" altLang="ko-KR" dirty="0"/>
              <a:t> </a:t>
            </a:r>
            <a:r>
              <a:rPr lang="ko-KR" altLang="en-US" dirty="0"/>
              <a:t>프로세스가 됨</a:t>
            </a:r>
            <a:endParaRPr lang="en-US" altLang="ko-KR" dirty="0"/>
          </a:p>
          <a:p>
            <a:pPr lvl="1"/>
            <a:r>
              <a:rPr lang="ko-KR" altLang="en-US" dirty="0"/>
              <a:t>좀비 프로세스</a:t>
            </a:r>
            <a:endParaRPr lang="en-US" altLang="ko-KR" dirty="0"/>
          </a:p>
          <a:p>
            <a:pPr lvl="2"/>
            <a:r>
              <a:rPr lang="ko-KR" altLang="en-US" dirty="0"/>
              <a:t>자식 프로세스가 실행을 종료했는데도 프로세스 테이블 목록에 남아 있는 경우가 있는데 이러한 자식 프로세스를 좀비 프로세스라고 함</a:t>
            </a:r>
            <a:endParaRPr lang="en-US" altLang="ko-KR" dirty="0"/>
          </a:p>
          <a:p>
            <a:pPr lvl="2"/>
            <a:r>
              <a:rPr lang="ko-KR" altLang="en-US" dirty="0"/>
              <a:t>좀비 프로세스는 프로세스 목록에 </a:t>
            </a:r>
            <a:r>
              <a:rPr lang="en-US" altLang="ko-KR" dirty="0"/>
              <a:t>defunct </a:t>
            </a:r>
            <a:r>
              <a:rPr lang="ko-KR" altLang="en-US" dirty="0"/>
              <a:t>프로세스라고 나오기도 함</a:t>
            </a:r>
            <a:endParaRPr lang="en-US" altLang="ko-KR" dirty="0"/>
          </a:p>
          <a:p>
            <a:pPr lvl="2"/>
            <a:r>
              <a:rPr lang="ko-KR" altLang="en-US" dirty="0"/>
              <a:t>좀비 프로세스가 증가하면 프로세스 테이블의 용량이 부족해서 정상적인 프로세스가 실행되지 않을 수도 있음</a:t>
            </a:r>
          </a:p>
        </p:txBody>
      </p:sp>
    </p:spTree>
    <p:extLst>
      <p:ext uri="{BB962C8B-B14F-4D97-AF65-F5344CB8AC3E}">
        <p14:creationId xmlns:p14="http://schemas.microsoft.com/office/powerpoint/2010/main" val="301286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125853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프로세스 관리 명령</a:t>
            </a:r>
          </a:p>
        </p:txBody>
      </p:sp>
    </p:spTree>
    <p:extLst>
      <p:ext uri="{BB962C8B-B14F-4D97-AF65-F5344CB8AC3E}">
        <p14:creationId xmlns:p14="http://schemas.microsoft.com/office/powerpoint/2010/main" val="222687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C5709-DDFE-50A6-FAA3-64F94C3F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D8FB5-6831-55DC-4F30-5F5586AE72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프로세스 목록 확인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BD6D16D-99D3-3981-F7D5-BF67A353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079008"/>
            <a:ext cx="7983666" cy="52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6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49AA3-5A68-7BAF-895D-AE3E876D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E10E-574E-5955-8DD3-988575907C9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6" cy="5518344"/>
          </a:xfrm>
        </p:spPr>
        <p:txBody>
          <a:bodyPr/>
          <a:lstStyle/>
          <a:p>
            <a:r>
              <a:rPr lang="en-US" altLang="ko-KR" dirty="0" err="1"/>
              <a:t>ps</a:t>
            </a:r>
            <a:r>
              <a:rPr lang="ko-KR" altLang="en-US" dirty="0"/>
              <a:t> 명령의 옵션 유형</a:t>
            </a:r>
            <a:endParaRPr lang="en-US" altLang="ko-KR" dirty="0"/>
          </a:p>
          <a:p>
            <a:pPr lvl="1"/>
            <a:r>
              <a:rPr lang="ko-KR" altLang="en-US" dirty="0"/>
              <a:t>유닉스</a:t>
            </a:r>
            <a:r>
              <a:rPr lang="en-US" altLang="ko-KR" dirty="0"/>
              <a:t>(SVR4)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묶어서 사용할 수 있고</a:t>
            </a:r>
            <a:r>
              <a:rPr lang="en-US" altLang="ko-KR" dirty="0"/>
              <a:t>, -</a:t>
            </a:r>
            <a:r>
              <a:rPr lang="ko-KR" altLang="en-US" dirty="0"/>
              <a:t>으로 시작한다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-</a:t>
            </a:r>
            <a:r>
              <a:rPr lang="en-US" altLang="ko-KR" dirty="0" err="1"/>
              <a:t>ef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BSD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묶어서 사용할 수 있고</a:t>
            </a:r>
            <a:r>
              <a:rPr lang="en-US" altLang="ko-KR" dirty="0"/>
              <a:t>, -</a:t>
            </a:r>
            <a:r>
              <a:rPr lang="ko-KR" altLang="en-US" dirty="0"/>
              <a:t>으로 시작하지 않는다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 aux).</a:t>
            </a:r>
          </a:p>
          <a:p>
            <a:pPr lvl="1"/>
            <a:r>
              <a:rPr lang="en-US" altLang="ko-KR" dirty="0"/>
              <a:t>GNU </a:t>
            </a:r>
            <a:r>
              <a:rPr lang="ko-KR" altLang="en-US" dirty="0"/>
              <a:t>옵션</a:t>
            </a:r>
            <a:r>
              <a:rPr lang="en-US" altLang="ko-KR" dirty="0"/>
              <a:t>: - </a:t>
            </a:r>
            <a:r>
              <a:rPr lang="ko-KR" altLang="en-US" dirty="0"/>
              <a:t>두 개로 시작한다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 --</a:t>
            </a:r>
            <a:r>
              <a:rPr lang="en-US" altLang="ko-KR" dirty="0" err="1"/>
              <a:t>pid</a:t>
            </a:r>
            <a:r>
              <a:rPr lang="en-US" altLang="ko-KR" dirty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080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8386-5E2A-BA28-A328-50723600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6F49E93-C292-B282-BB58-F4E5A920DB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6" cy="5518344"/>
          </a:xfrm>
        </p:spPr>
        <p:txBody>
          <a:bodyPr/>
          <a:lstStyle/>
          <a:p>
            <a:r>
              <a:rPr lang="ko-KR" altLang="en-US" dirty="0"/>
              <a:t>현재 단말기의 프로세스 목록 출력하기</a:t>
            </a:r>
            <a:r>
              <a:rPr lang="en-US" altLang="ko-KR" dirty="0"/>
              <a:t>: </a:t>
            </a:r>
            <a:r>
              <a:rPr lang="en-US" altLang="ko-KR" dirty="0" err="1"/>
              <a:t>ps</a:t>
            </a:r>
            <a:endParaRPr lang="en-US" altLang="ko-KR" dirty="0"/>
          </a:p>
          <a:p>
            <a:pPr lvl="1"/>
            <a:r>
              <a:rPr lang="ko-KR" altLang="en-US" dirty="0"/>
              <a:t>현재 셸이나 터미널에서 실행한 사용자 프로세스의 정보를 출력</a:t>
            </a:r>
          </a:p>
        </p:txBody>
      </p:sp>
    </p:spTree>
    <p:extLst>
      <p:ext uri="{BB962C8B-B14F-4D97-AF65-F5344CB8AC3E}">
        <p14:creationId xmlns:p14="http://schemas.microsoft.com/office/powerpoint/2010/main" val="849015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2D232-4DB9-D743-24CD-784C37CA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9869D-9CF1-51C1-6193-065E1B0AD7D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프로세스 상세 정보 출력하기</a:t>
            </a:r>
            <a:r>
              <a:rPr lang="en-US" altLang="ko-KR" dirty="0"/>
              <a:t>: -f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PPID</a:t>
            </a:r>
            <a:r>
              <a:rPr lang="ko-KR" altLang="en-US" dirty="0"/>
              <a:t>와 </a:t>
            </a:r>
            <a:r>
              <a:rPr lang="en-US" altLang="ko-KR" dirty="0"/>
              <a:t>C(CPU </a:t>
            </a:r>
            <a:r>
              <a:rPr lang="ko-KR" altLang="en-US" dirty="0"/>
              <a:t>사용량</a:t>
            </a:r>
            <a:r>
              <a:rPr lang="en-US" altLang="ko-KR" dirty="0"/>
              <a:t>), </a:t>
            </a:r>
            <a:r>
              <a:rPr lang="ko-KR" altLang="en-US" dirty="0"/>
              <a:t>시작 시간 등의 정보가 추가로 출력</a:t>
            </a:r>
            <a:endParaRPr lang="en-US" altLang="ko-KR" dirty="0"/>
          </a:p>
        </p:txBody>
      </p:sp>
      <p:pic>
        <p:nvPicPr>
          <p:cNvPr id="23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6FCDDA6A-DCD5-A2EB-91EF-7549A501D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5"/>
          <a:stretch/>
        </p:blipFill>
        <p:spPr>
          <a:xfrm>
            <a:off x="2711624" y="4418367"/>
            <a:ext cx="8172450" cy="212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8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0D9BCD33-FBA1-3E77-1196-CBBA2516E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289" y="4969351"/>
            <a:ext cx="5248850" cy="18307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411116-38BA-E998-5035-1D105C73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FEC37-5B50-73A3-B70F-90F842500B8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터미널에서 실행시킨 프로세스 정보 출력하기</a:t>
            </a:r>
            <a:r>
              <a:rPr lang="en-US" altLang="ko-KR" dirty="0"/>
              <a:t>: a </a:t>
            </a:r>
            <a:r>
              <a:rPr lang="ko-KR" altLang="en-US" dirty="0"/>
              <a:t>옵션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A023C968-C533-8D2B-EAEA-7E664C517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6"/>
          <a:stretch/>
        </p:blipFill>
        <p:spPr>
          <a:xfrm>
            <a:off x="6096000" y="3601351"/>
            <a:ext cx="5248849" cy="1830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38862A-96AC-40FA-BD61-5649D56B3F8A}"/>
              </a:ext>
            </a:extLst>
          </p:cNvPr>
          <p:cNvSpPr txBox="1"/>
          <p:nvPr/>
        </p:nvSpPr>
        <p:spPr>
          <a:xfrm>
            <a:off x="2227188" y="5240903"/>
            <a:ext cx="3240360" cy="517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en-US" altLang="ko-KR" sz="3600" dirty="0"/>
              <a:t>Stat : </a:t>
            </a:r>
            <a:r>
              <a:rPr lang="ko-KR" altLang="en-US" sz="3600" dirty="0"/>
              <a:t>프로세스 상태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FCB770E-EE32-4E09-9A71-CDCEB20D7EAC}"/>
              </a:ext>
            </a:extLst>
          </p:cNvPr>
          <p:cNvSpPr/>
          <p:nvPr/>
        </p:nvSpPr>
        <p:spPr>
          <a:xfrm>
            <a:off x="5375920" y="5240903"/>
            <a:ext cx="687790" cy="42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1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65DC-15DC-C366-4B5C-5DD21CCF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8A72A-A6E0-C31D-A94E-62EA7B53FC8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터미널에서 실행시킨 프로세스 상세 정보 출력하기</a:t>
            </a:r>
            <a:r>
              <a:rPr lang="en-US" altLang="ko-KR" dirty="0"/>
              <a:t>: a </a:t>
            </a:r>
            <a:r>
              <a:rPr lang="ko-KR" altLang="en-US" dirty="0"/>
              <a:t>옵션과 </a:t>
            </a:r>
            <a:r>
              <a:rPr lang="en-US" altLang="ko-KR" dirty="0"/>
              <a:t>u </a:t>
            </a:r>
            <a:r>
              <a:rPr lang="ko-KR" altLang="en-US" dirty="0"/>
              <a:t>옵션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626C4BA-6D6E-86E8-7B3A-17E97AB8E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0"/>
          <a:stretch/>
        </p:blipFill>
        <p:spPr>
          <a:xfrm>
            <a:off x="6888088" y="3933056"/>
            <a:ext cx="4648200" cy="280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0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C1A4868-8AEC-41CC-9C90-751260454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145649"/>
            <a:ext cx="10657184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1. text.txt 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파일의 현재 접근 권한이 다음과 같다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latinLnBrk="0"/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2000" b="1" kern="0" dirty="0">
                <a:solidFill>
                  <a:srgbClr val="000000"/>
                </a:solidFill>
                <a:latin typeface="+mn-ea"/>
              </a:rPr>
              <a:t>-r--r--r-- 1 user1 </a:t>
            </a:r>
            <a:r>
              <a:rPr lang="en-US" altLang="ko-KR" sz="2000" b="1" kern="0" dirty="0" err="1">
                <a:solidFill>
                  <a:srgbClr val="000000"/>
                </a:solidFill>
                <a:latin typeface="+mn-ea"/>
              </a:rPr>
              <a:t>user1</a:t>
            </a:r>
            <a:r>
              <a:rPr lang="en-US" altLang="ko-KR" sz="2000" b="1" kern="0" dirty="0">
                <a:solidFill>
                  <a:srgbClr val="000000"/>
                </a:solidFill>
                <a:latin typeface="+mn-ea"/>
              </a:rPr>
              <a:t> 223 7</a:t>
            </a:r>
            <a:r>
              <a:rPr lang="ko-KR" altLang="en-US" sz="2000" b="1" kern="0" dirty="0">
                <a:solidFill>
                  <a:srgbClr val="000000"/>
                </a:solidFill>
                <a:latin typeface="+mn-ea"/>
              </a:rPr>
              <a:t>월 </a:t>
            </a:r>
            <a:r>
              <a:rPr lang="en-US" altLang="ko-KR" sz="2000" b="1" kern="0" dirty="0">
                <a:solidFill>
                  <a:srgbClr val="000000"/>
                </a:solidFill>
                <a:latin typeface="+mn-ea"/>
              </a:rPr>
              <a:t>10 17:41 test.txt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여기서 사용자와 그룹에 실행 권한을 부여하기 위한 명령으로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맞지 않은 것은 무엇인가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?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chmod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u+x,g+x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test.txt ②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chmod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554 test.txt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③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chmod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ug+x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test.txt    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④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chmod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664 test.txt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1D37C43-4401-46EE-A985-5DEEA9C29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3423196"/>
            <a:ext cx="10035362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2.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text.txt 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파일의 현재 접근 권한이 다음과 같다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pPr latinLnBrk="0"/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b="1" kern="0" dirty="0">
                <a:solidFill>
                  <a:srgbClr val="000000"/>
                </a:solidFill>
                <a:latin typeface="+mn-ea"/>
              </a:rPr>
              <a:t>-r--r--r-- 1 user1 </a:t>
            </a:r>
            <a:r>
              <a:rPr lang="en-US" altLang="ko-KR" sz="2000" b="1" kern="0" dirty="0" err="1">
                <a:solidFill>
                  <a:srgbClr val="000000"/>
                </a:solidFill>
                <a:latin typeface="+mn-ea"/>
              </a:rPr>
              <a:t>user1</a:t>
            </a:r>
            <a:r>
              <a:rPr lang="en-US" altLang="ko-KR" sz="2000" b="1" kern="0" dirty="0">
                <a:solidFill>
                  <a:srgbClr val="000000"/>
                </a:solidFill>
                <a:latin typeface="+mn-ea"/>
              </a:rPr>
              <a:t> 223 7</a:t>
            </a:r>
            <a:r>
              <a:rPr lang="ko-KR" altLang="en-US" sz="2000" b="1" kern="0" dirty="0">
                <a:solidFill>
                  <a:srgbClr val="000000"/>
                </a:solidFill>
                <a:latin typeface="+mn-ea"/>
              </a:rPr>
              <a:t>월 </a:t>
            </a:r>
            <a:r>
              <a:rPr lang="en-US" altLang="ko-KR" sz="2000" b="1" kern="0" dirty="0">
                <a:solidFill>
                  <a:srgbClr val="000000"/>
                </a:solidFill>
                <a:latin typeface="+mn-ea"/>
              </a:rPr>
              <a:t>10 17:41 test.txt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여기서 사용자와 그룹에 쓰기 권한을 부여하고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기타 사용자에게는 아무 권한도 주지 않으려 한다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이를 기호 모드로 바르게 수행한 것은 무엇인가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chmod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a+w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test.txt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②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chmod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ug+w,o-r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test.txt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chmod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660 test.txt  ④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chmod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ugo+w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test.txt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4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58FB2-AE38-4ED1-ECCF-0080DDA7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314F1-3F5E-4483-C9B5-5F7D600426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전체 프로세스 목록 출력하기</a:t>
            </a:r>
            <a:r>
              <a:rPr lang="en-US" altLang="ko-KR" dirty="0"/>
              <a:t>(</a:t>
            </a:r>
            <a:r>
              <a:rPr lang="ko-KR" altLang="en-US" dirty="0"/>
              <a:t>유닉스 옵션</a:t>
            </a:r>
            <a:r>
              <a:rPr lang="en-US" altLang="ko-KR" dirty="0"/>
              <a:t>): - e </a:t>
            </a:r>
            <a:r>
              <a:rPr lang="ko-KR" altLang="en-US" dirty="0"/>
              <a:t>옵션과 </a:t>
            </a:r>
            <a:r>
              <a:rPr lang="en-US" altLang="ko-KR" dirty="0"/>
              <a:t>- f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-e </a:t>
            </a:r>
            <a:r>
              <a:rPr lang="ko-KR" altLang="en-US" dirty="0"/>
              <a:t>옵션은 시스템에서 실행 중인 모든 프로세스를 출력</a:t>
            </a:r>
          </a:p>
        </p:txBody>
      </p:sp>
    </p:spTree>
    <p:extLst>
      <p:ext uri="{BB962C8B-B14F-4D97-AF65-F5344CB8AC3E}">
        <p14:creationId xmlns:p14="http://schemas.microsoft.com/office/powerpoint/2010/main" val="270366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ED778-16B8-B8CF-DEDF-12D37A0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31C77-2F4A-FCC9-D3D3-C2CCE1DB385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전체 프로세스 목록 출력하기</a:t>
            </a:r>
            <a:r>
              <a:rPr lang="en-US" altLang="ko-KR" dirty="0"/>
              <a:t>(</a:t>
            </a:r>
            <a:r>
              <a:rPr lang="ko-KR" altLang="en-US" dirty="0"/>
              <a:t>유닉스 옵션</a:t>
            </a:r>
            <a:r>
              <a:rPr lang="en-US" altLang="ko-KR" dirty="0"/>
              <a:t>): - e </a:t>
            </a:r>
            <a:r>
              <a:rPr lang="ko-KR" altLang="en-US" dirty="0"/>
              <a:t>옵션과 </a:t>
            </a:r>
            <a:r>
              <a:rPr lang="en-US" altLang="ko-KR" dirty="0"/>
              <a:t>- f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ko-KR" altLang="en-US" dirty="0"/>
              <a:t>전체 프로세스의 더 자세한 정보를 확인하려면 </a:t>
            </a:r>
            <a:r>
              <a:rPr lang="en-US" altLang="ko-KR" dirty="0"/>
              <a:t>-e </a:t>
            </a:r>
            <a:r>
              <a:rPr lang="ko-KR" altLang="en-US" dirty="0"/>
              <a:t>옵션과 </a:t>
            </a:r>
            <a:r>
              <a:rPr lang="en-US" altLang="ko-KR" dirty="0"/>
              <a:t>-f </a:t>
            </a:r>
            <a:r>
              <a:rPr lang="ko-KR" altLang="en-US" dirty="0"/>
              <a:t>옵션을 함께 사용</a:t>
            </a:r>
          </a:p>
        </p:txBody>
      </p:sp>
    </p:spTree>
    <p:extLst>
      <p:ext uri="{BB962C8B-B14F-4D97-AF65-F5344CB8AC3E}">
        <p14:creationId xmlns:p14="http://schemas.microsoft.com/office/powerpoint/2010/main" val="11970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A7C90-2585-8E63-5511-6322275D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1131E-EDDB-2ED9-A52C-975FD18C18A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전체 프로세스 목록 출력하기</a:t>
            </a:r>
            <a:r>
              <a:rPr lang="en-US" altLang="ko-KR" dirty="0"/>
              <a:t>(BSD </a:t>
            </a:r>
            <a:r>
              <a:rPr lang="ko-KR" altLang="en-US" dirty="0"/>
              <a:t>옵션</a:t>
            </a:r>
            <a:r>
              <a:rPr lang="en-US" altLang="ko-KR" dirty="0"/>
              <a:t>): ax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ko-KR" altLang="en-US" dirty="0"/>
              <a:t>시스템에서 실행 중인 모든 프로세스를 출력</a:t>
            </a:r>
          </a:p>
        </p:txBody>
      </p:sp>
    </p:spTree>
    <p:extLst>
      <p:ext uri="{BB962C8B-B14F-4D97-AF65-F5344CB8AC3E}">
        <p14:creationId xmlns:p14="http://schemas.microsoft.com/office/powerpoint/2010/main" val="806660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39F92-00A9-1EF4-4532-0B32A199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1D848-F624-FD56-BAF7-AF7907BB93A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전체 프로세스 목록 출력하기</a:t>
            </a:r>
            <a:r>
              <a:rPr lang="en-US" altLang="ko-KR" dirty="0"/>
              <a:t>(BSD </a:t>
            </a:r>
            <a:r>
              <a:rPr lang="ko-KR" altLang="en-US" dirty="0"/>
              <a:t>옵션</a:t>
            </a:r>
            <a:r>
              <a:rPr lang="en-US" altLang="ko-KR" dirty="0"/>
              <a:t>): aux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aux </a:t>
            </a:r>
            <a:r>
              <a:rPr lang="ko-KR" altLang="en-US" dirty="0"/>
              <a:t>옵션은 </a:t>
            </a:r>
            <a:r>
              <a:rPr lang="en-US" altLang="ko-KR" dirty="0"/>
              <a:t>–</a:t>
            </a:r>
            <a:r>
              <a:rPr lang="en-US" altLang="ko-KR" dirty="0" err="1"/>
              <a:t>ef</a:t>
            </a:r>
            <a:r>
              <a:rPr lang="en-US" altLang="ko-KR" dirty="0"/>
              <a:t> </a:t>
            </a:r>
            <a:r>
              <a:rPr lang="ko-KR" altLang="en-US" dirty="0"/>
              <a:t>옵션처럼 시스템에서 실행 중인 모든 프로세스에 대한 자세한 정보를 출력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288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2E75F-98FC-EC02-FE84-C7AD975A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443BB-981B-76B3-9B82-9D999ED8B65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특정 사용자의 프로세스 목록 출력하기</a:t>
            </a:r>
            <a:r>
              <a:rPr lang="en-US" altLang="ko-KR" dirty="0"/>
              <a:t>: -u </a:t>
            </a:r>
            <a:r>
              <a:rPr lang="ko-KR" altLang="en-US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1314246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C37F-D18D-FD97-45BB-D5AFCFC9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5EFFF-167F-97E8-0CDD-547E06C0B96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특정 사용자의 프로세스 목록 출력하기</a:t>
            </a:r>
            <a:r>
              <a:rPr lang="en-US" altLang="ko-KR" dirty="0"/>
              <a:t>: -u, -f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ko-KR" altLang="en-US" dirty="0"/>
              <a:t>더욱 상세한 정보를 보고 싶으면 </a:t>
            </a:r>
            <a:r>
              <a:rPr lang="en-US" altLang="ko-KR" dirty="0"/>
              <a:t>-f </a:t>
            </a:r>
            <a:r>
              <a:rPr lang="ko-KR" altLang="en-US" dirty="0"/>
              <a:t>옵션을 함께 사용</a:t>
            </a:r>
            <a:r>
              <a:rPr lang="en-US" altLang="ko-KR" dirty="0">
                <a:solidFill>
                  <a:srgbClr val="FF0000"/>
                </a:solidFill>
              </a:rPr>
              <a:t>(-u </a:t>
            </a:r>
            <a:r>
              <a:rPr lang="ko-KR" altLang="en-US" dirty="0">
                <a:solidFill>
                  <a:srgbClr val="FF0000"/>
                </a:solidFill>
              </a:rPr>
              <a:t>옵션이 </a:t>
            </a:r>
            <a:r>
              <a:rPr lang="en-US" altLang="ko-KR" dirty="0">
                <a:solidFill>
                  <a:srgbClr val="FF0000"/>
                </a:solidFill>
              </a:rPr>
              <a:t>-f </a:t>
            </a:r>
            <a:r>
              <a:rPr lang="ko-KR" altLang="en-US" dirty="0">
                <a:solidFill>
                  <a:srgbClr val="FF0000"/>
                </a:solidFill>
              </a:rPr>
              <a:t>뒤에 </a:t>
            </a:r>
            <a:r>
              <a:rPr lang="ko-KR" altLang="en-US" dirty="0" err="1">
                <a:solidFill>
                  <a:srgbClr val="FF0000"/>
                </a:solidFill>
              </a:rPr>
              <a:t>와야함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36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4136-A738-F568-07A5-D1090BE9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720EE-E926-16A8-ED48-B413C7B547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특정 프로세스 정보 출력하기</a:t>
            </a:r>
            <a:r>
              <a:rPr lang="en-US" altLang="ko-KR" dirty="0"/>
              <a:t>: -p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-p </a:t>
            </a:r>
            <a:r>
              <a:rPr lang="ko-KR" altLang="en-US" dirty="0"/>
              <a:t>옵션과 함께 특정 </a:t>
            </a:r>
            <a:r>
              <a:rPr lang="en-US" altLang="ko-KR" dirty="0"/>
              <a:t>PID</a:t>
            </a:r>
            <a:r>
              <a:rPr lang="ko-KR" altLang="en-US" dirty="0"/>
              <a:t>를 지정하면 해당 프로세스의 정보를 출력</a:t>
            </a:r>
          </a:p>
        </p:txBody>
      </p:sp>
    </p:spTree>
    <p:extLst>
      <p:ext uri="{BB962C8B-B14F-4D97-AF65-F5344CB8AC3E}">
        <p14:creationId xmlns:p14="http://schemas.microsoft.com/office/powerpoint/2010/main" val="2886580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FF09F-5E45-5462-BFCA-E81E7848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D13A7-6BBE-22C0-6AD7-1394499FB3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특정 프로세스 정보 검색하기</a:t>
            </a:r>
            <a:r>
              <a:rPr lang="en-US" altLang="ko-KR" dirty="0"/>
              <a:t>: </a:t>
            </a:r>
            <a:r>
              <a:rPr lang="en-US" altLang="ko-KR" dirty="0" err="1"/>
              <a:t>ps</a:t>
            </a:r>
            <a:r>
              <a:rPr lang="ko-KR" altLang="en-US" dirty="0"/>
              <a:t>와  </a:t>
            </a:r>
            <a:r>
              <a:rPr lang="en-US" altLang="ko-KR" dirty="0"/>
              <a:t>grep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en-US" altLang="ko-KR" dirty="0" err="1"/>
              <a:t>ps</a:t>
            </a:r>
            <a:r>
              <a:rPr lang="en-US" altLang="ko-KR" dirty="0"/>
              <a:t> -</a:t>
            </a:r>
            <a:r>
              <a:rPr lang="en-US" altLang="ko-KR" dirty="0" err="1"/>
              <a:t>ef</a:t>
            </a:r>
            <a:r>
              <a:rPr lang="en-US" altLang="ko-KR" dirty="0"/>
              <a:t> | grep </a:t>
            </a:r>
            <a:r>
              <a:rPr lang="ko-KR" altLang="en-US" dirty="0" err="1"/>
              <a:t>명령’의</a:t>
            </a:r>
            <a:r>
              <a:rPr lang="ko-KR" altLang="en-US" dirty="0"/>
              <a:t> 형태로 연결해서 사용</a:t>
            </a:r>
          </a:p>
        </p:txBody>
      </p:sp>
    </p:spTree>
    <p:extLst>
      <p:ext uri="{BB962C8B-B14F-4D97-AF65-F5344CB8AC3E}">
        <p14:creationId xmlns:p14="http://schemas.microsoft.com/office/powerpoint/2010/main" val="1991772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1663-3F9E-7EED-E9B5-7682684D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29F91-CB68-95D4-CB61-B83EB8D805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특정 프로세스 정보 검색하기</a:t>
            </a:r>
            <a:r>
              <a:rPr lang="en-US" altLang="ko-KR" dirty="0"/>
              <a:t>: </a:t>
            </a:r>
            <a:r>
              <a:rPr lang="en-US" altLang="ko-KR" dirty="0" err="1"/>
              <a:t>pgrep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24E43-66A9-A574-292A-CC96CC52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645526"/>
            <a:ext cx="10772759" cy="39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30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A2640-34A0-4332-9DD0-B0E60B41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49F5B-7EE1-9391-ED72-F44FD14F084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pgrep</a:t>
            </a:r>
            <a:r>
              <a:rPr lang="en-US" altLang="ko-KR" dirty="0"/>
              <a:t> </a:t>
            </a:r>
            <a:r>
              <a:rPr lang="ko-KR" altLang="en-US" dirty="0"/>
              <a:t>사용 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FCB427-BE00-A1D1-F74B-56546D20BC3F}"/>
              </a:ext>
            </a:extLst>
          </p:cNvPr>
          <p:cNvSpPr txBox="1"/>
          <p:nvPr/>
        </p:nvSpPr>
        <p:spPr>
          <a:xfrm>
            <a:off x="7847284" y="1762263"/>
            <a:ext cx="3649316" cy="86409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2000" dirty="0"/>
              <a:t>bash </a:t>
            </a:r>
            <a:r>
              <a:rPr lang="ko-KR" altLang="en-US" sz="2000" dirty="0"/>
              <a:t>패턴을 지정하여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73ECF-CE71-7BCA-0E85-6AA3AD2F733C}"/>
              </a:ext>
            </a:extLst>
          </p:cNvPr>
          <p:cNvSpPr txBox="1"/>
          <p:nvPr/>
        </p:nvSpPr>
        <p:spPr>
          <a:xfrm>
            <a:off x="7841265" y="2877566"/>
            <a:ext cx="3649316" cy="86409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2000" dirty="0"/>
              <a:t>-l </a:t>
            </a:r>
            <a:r>
              <a:rPr lang="ko-KR" altLang="en-US" sz="2000" dirty="0"/>
              <a:t>옵션은 </a:t>
            </a:r>
            <a:r>
              <a:rPr lang="en-US" altLang="ko-KR" sz="2000" dirty="0"/>
              <a:t>PID</a:t>
            </a:r>
            <a:r>
              <a:rPr lang="ko-KR" altLang="en-US" sz="2000" dirty="0"/>
              <a:t>와 명령 이름을 출력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A75B3-E0F1-FA12-C530-0B0E1224D4EF}"/>
              </a:ext>
            </a:extLst>
          </p:cNvPr>
          <p:cNvSpPr txBox="1"/>
          <p:nvPr/>
        </p:nvSpPr>
        <p:spPr>
          <a:xfrm>
            <a:off x="7800306" y="3992869"/>
            <a:ext cx="3649316" cy="86409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2000" dirty="0" err="1"/>
              <a:t>pgrep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ps</a:t>
            </a:r>
            <a:r>
              <a:rPr lang="en-US" altLang="ko-KR" sz="2000" dirty="0"/>
              <a:t> </a:t>
            </a:r>
            <a:r>
              <a:rPr lang="ko-KR" altLang="en-US" sz="2000" dirty="0"/>
              <a:t>명령을 연결하면 자세한 정보 검색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FAAA21-A729-7CC1-743B-F2D06D4E4F89}"/>
              </a:ext>
            </a:extLst>
          </p:cNvPr>
          <p:cNvSpPr txBox="1"/>
          <p:nvPr/>
        </p:nvSpPr>
        <p:spPr>
          <a:xfrm>
            <a:off x="7798176" y="5173466"/>
            <a:ext cx="3649316" cy="113585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2000" dirty="0"/>
              <a:t>-u </a:t>
            </a:r>
            <a:r>
              <a:rPr lang="ko-KR" altLang="en-US" sz="2000" dirty="0"/>
              <a:t>옵션으로 사용자명을 지정하면 해당 사용자의 프로세스 정보만 검색</a:t>
            </a:r>
          </a:p>
        </p:txBody>
      </p:sp>
    </p:spTree>
    <p:extLst>
      <p:ext uri="{BB962C8B-B14F-4D97-AF65-F5344CB8AC3E}">
        <p14:creationId xmlns:p14="http://schemas.microsoft.com/office/powerpoint/2010/main" val="62591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C1A4868-8AEC-41CC-9C90-751260454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2099756"/>
            <a:ext cx="106571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1D37C43-4401-46EE-A985-5DEEA9C29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3961807"/>
            <a:ext cx="100353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4.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다음 접근 권한을 숫자로 </a:t>
            </a:r>
            <a:r>
              <a:rPr lang="ko-KR" altLang="en-US" sz="2000" b="1" dirty="0" err="1">
                <a:latin typeface="+mn-ea"/>
              </a:rPr>
              <a:t>표기하시오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endParaRPr lang="ko-KR" altLang="en-US" dirty="0"/>
          </a:p>
          <a:p>
            <a:r>
              <a:rPr lang="ko-KR" altLang="en-US" sz="2000" dirty="0">
                <a:latin typeface="+mn-ea"/>
              </a:rPr>
              <a:t>① </a:t>
            </a:r>
            <a:r>
              <a:rPr lang="en-US" altLang="ko-KR" sz="2000" dirty="0" err="1">
                <a:latin typeface="+mn-ea"/>
              </a:rPr>
              <a:t>rwxr</a:t>
            </a:r>
            <a:r>
              <a:rPr lang="en-US" altLang="ko-KR" sz="2000" dirty="0">
                <a:latin typeface="+mn-ea"/>
              </a:rPr>
              <a:t>-</a:t>
            </a:r>
            <a:r>
              <a:rPr lang="en-US" altLang="ko-KR" sz="2000" dirty="0" err="1">
                <a:latin typeface="+mn-ea"/>
              </a:rPr>
              <a:t>xr</a:t>
            </a:r>
            <a:r>
              <a:rPr lang="en-US" altLang="ko-KR" sz="2000" dirty="0">
                <a:latin typeface="+mn-ea"/>
              </a:rPr>
              <a:t>-x ② </a:t>
            </a:r>
            <a:r>
              <a:rPr lang="en-US" altLang="ko-KR" sz="2000" dirty="0" err="1">
                <a:latin typeface="+mn-ea"/>
              </a:rPr>
              <a:t>rw</a:t>
            </a:r>
            <a:r>
              <a:rPr lang="en-US" altLang="ko-KR" sz="2000" dirty="0">
                <a:latin typeface="+mn-ea"/>
              </a:rPr>
              <a:t>-r--r-- ③ </a:t>
            </a:r>
            <a:r>
              <a:rPr lang="en-US" altLang="ko-KR" sz="2000" dirty="0" err="1">
                <a:latin typeface="+mn-ea"/>
              </a:rPr>
              <a:t>rw</a:t>
            </a:r>
            <a:r>
              <a:rPr lang="en-US" altLang="ko-KR" sz="2000" dirty="0">
                <a:latin typeface="+mn-ea"/>
              </a:rPr>
              <a:t>-r----- ④ r--r--r-- ⑤ r-</a:t>
            </a:r>
            <a:r>
              <a:rPr lang="en-US" altLang="ko-KR" sz="2000" dirty="0" err="1">
                <a:latin typeface="+mn-ea"/>
              </a:rPr>
              <a:t>xr</a:t>
            </a:r>
            <a:r>
              <a:rPr lang="en-US" altLang="ko-KR" sz="2000" dirty="0">
                <a:latin typeface="+mn-ea"/>
              </a:rPr>
              <a:t>-</a:t>
            </a:r>
            <a:r>
              <a:rPr lang="en-US" altLang="ko-KR" sz="2000" dirty="0" err="1">
                <a:latin typeface="+mn-ea"/>
              </a:rPr>
              <a:t>xr</a:t>
            </a:r>
            <a:r>
              <a:rPr lang="en-US" altLang="ko-KR" sz="2000" dirty="0">
                <a:latin typeface="+mn-ea"/>
              </a:rPr>
              <a:t>-x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DB724A-A2E5-44AB-B688-B147C43AD167}"/>
              </a:ext>
            </a:extLst>
          </p:cNvPr>
          <p:cNvSpPr/>
          <p:nvPr/>
        </p:nvSpPr>
        <p:spPr>
          <a:xfrm>
            <a:off x="623392" y="1052736"/>
            <a:ext cx="10225136" cy="1994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+mn-ea"/>
              </a:rPr>
              <a:t>3. text.txt </a:t>
            </a:r>
            <a:r>
              <a:rPr lang="ko-KR" altLang="en-US" sz="2000" b="1" kern="0" dirty="0">
                <a:solidFill>
                  <a:srgbClr val="000000"/>
                </a:solidFill>
                <a:latin typeface="+mn-ea"/>
              </a:rPr>
              <a:t>파일의 접근 권한을 </a:t>
            </a:r>
            <a:r>
              <a:rPr lang="ko-KR" altLang="en-US" sz="2000" b="1" kern="0" dirty="0">
                <a:solidFill>
                  <a:srgbClr val="C75252"/>
                </a:solidFill>
                <a:latin typeface="+mn-ea"/>
              </a:rPr>
              <a:t>소유자는 읽을 수만 있고</a:t>
            </a:r>
            <a:r>
              <a:rPr lang="en-US" altLang="ko-KR" sz="2000" b="1" kern="0" dirty="0">
                <a:solidFill>
                  <a:srgbClr val="C75252"/>
                </a:solidFill>
                <a:latin typeface="+mn-ea"/>
              </a:rPr>
              <a:t>,</a:t>
            </a:r>
            <a:r>
              <a:rPr lang="ko-KR" altLang="en-US" sz="2000" b="1" kern="0" dirty="0">
                <a:solidFill>
                  <a:srgbClr val="000000"/>
                </a:solidFill>
                <a:latin typeface="+mn-ea"/>
              </a:rPr>
              <a:t> 그룹과 기타 사용자에게는 아무 권한도 주지 않으려 한다</a:t>
            </a:r>
            <a:r>
              <a:rPr lang="en-US" altLang="ko-KR" sz="2000" b="1" kern="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2000" b="1" kern="0" dirty="0">
                <a:solidFill>
                  <a:srgbClr val="000000"/>
                </a:solidFill>
                <a:latin typeface="+mn-ea"/>
              </a:rPr>
              <a:t>이를 숫자 모드로 바르게 수행한 것은 무엇인가</a:t>
            </a:r>
            <a:r>
              <a:rPr lang="en-US" altLang="ko-KR" sz="2000" b="1" kern="0" dirty="0">
                <a:solidFill>
                  <a:srgbClr val="000000"/>
                </a:solidFill>
                <a:latin typeface="+mn-ea"/>
              </a:rPr>
              <a:t>?</a:t>
            </a:r>
            <a:endParaRPr lang="ko-KR" altLang="en-US" sz="2000" b="1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① </a:t>
            </a:r>
            <a:r>
              <a:rPr lang="en-US" altLang="ko-KR" sz="2000" kern="0" dirty="0" err="1">
                <a:solidFill>
                  <a:srgbClr val="000000"/>
                </a:solidFill>
                <a:latin typeface="+mn-ea"/>
              </a:rPr>
              <a:t>chmod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 700 test.txt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② </a:t>
            </a:r>
            <a:r>
              <a:rPr lang="en-US" altLang="ko-KR" sz="2000" kern="0" dirty="0" err="1">
                <a:solidFill>
                  <a:srgbClr val="000000"/>
                </a:solidFill>
                <a:latin typeface="+mn-ea"/>
              </a:rPr>
              <a:t>chmod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 500 test.txt</a:t>
            </a:r>
            <a:endParaRPr lang="ko-KR" altLang="en-US" sz="20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2000" kern="0" dirty="0">
                <a:latin typeface="+mn-ea"/>
              </a:rPr>
              <a:t>③ </a:t>
            </a:r>
            <a:r>
              <a:rPr lang="en-US" altLang="ko-KR" sz="2000" kern="0" dirty="0" err="1">
                <a:latin typeface="+mn-ea"/>
              </a:rPr>
              <a:t>chmod</a:t>
            </a:r>
            <a:r>
              <a:rPr lang="en-US" altLang="ko-KR" sz="2000" kern="0" dirty="0">
                <a:latin typeface="+mn-ea"/>
              </a:rPr>
              <a:t> 400 test.txt</a:t>
            </a:r>
            <a:r>
              <a:rPr lang="ko-KR" altLang="en-US" sz="2000" kern="0" dirty="0">
                <a:latin typeface="+mn-ea"/>
              </a:rPr>
              <a:t>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④ </a:t>
            </a:r>
            <a:r>
              <a:rPr lang="en-US" altLang="ko-KR" sz="2000" kern="0" dirty="0" err="1">
                <a:solidFill>
                  <a:srgbClr val="000000"/>
                </a:solidFill>
                <a:latin typeface="+mn-ea"/>
              </a:rPr>
              <a:t>chmod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 100 test.txt</a:t>
            </a:r>
            <a:endParaRPr lang="ko-KR" altLang="en-US" sz="2000" kern="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5993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D3D54-6571-8490-F4E5-03F55A04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D0FF1-57D2-AAA7-807A-5F0DC3151D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4261471" cy="5518344"/>
          </a:xfrm>
        </p:spPr>
        <p:txBody>
          <a:bodyPr/>
          <a:lstStyle/>
          <a:p>
            <a:r>
              <a:rPr lang="ko-KR" altLang="en-US" dirty="0"/>
              <a:t>시그널</a:t>
            </a:r>
            <a:endParaRPr lang="en-US" altLang="ko-KR" dirty="0"/>
          </a:p>
          <a:p>
            <a:pPr lvl="1"/>
            <a:r>
              <a:rPr lang="ko-KR" altLang="en-US" dirty="0"/>
              <a:t>프로세스에 무언가 발생했음을 알리는 간단한 메시지</a:t>
            </a:r>
            <a:endParaRPr lang="en-US" altLang="ko-KR" dirty="0"/>
          </a:p>
          <a:p>
            <a:pPr lvl="1"/>
            <a:r>
              <a:rPr lang="ko-KR" altLang="en-US" dirty="0"/>
              <a:t>무엇이 발생했는지를 나타내는</a:t>
            </a:r>
            <a:r>
              <a:rPr lang="en-US" altLang="ko-KR" dirty="0"/>
              <a:t>, </a:t>
            </a:r>
            <a:r>
              <a:rPr lang="ko-KR" altLang="en-US" dirty="0"/>
              <a:t>미리 정의된 상수를 사용</a:t>
            </a:r>
            <a:endParaRPr lang="en-US" altLang="ko-KR" dirty="0"/>
          </a:p>
          <a:p>
            <a:pPr lvl="1"/>
            <a:r>
              <a:rPr lang="ko-KR" altLang="en-US" dirty="0"/>
              <a:t>시그널은 번호로 구분되며 이름을 가지고 있음</a:t>
            </a:r>
            <a:endParaRPr lang="en-US" altLang="ko-KR" dirty="0"/>
          </a:p>
          <a:p>
            <a:pPr lvl="1"/>
            <a:r>
              <a:rPr lang="ko-KR" altLang="en-US" dirty="0"/>
              <a:t>시그널을 받은 프로세스는 기본적으로 종료</a:t>
            </a:r>
          </a:p>
        </p:txBody>
      </p:sp>
    </p:spTree>
    <p:extLst>
      <p:ext uri="{BB962C8B-B14F-4D97-AF65-F5344CB8AC3E}">
        <p14:creationId xmlns:p14="http://schemas.microsoft.com/office/powerpoint/2010/main" val="2815931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F56A-1695-6FC8-815B-3D7B570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91E4C-32F5-B66F-8FE1-069BAC7585C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시그널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9557595-B09E-0AF1-E4BF-04DDD76F83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5"/>
          <a:stretch/>
        </p:blipFill>
        <p:spPr>
          <a:xfrm>
            <a:off x="540683" y="1700808"/>
            <a:ext cx="1088671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3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0280E-2642-FECF-8793-4FAAA26E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906BE-82EF-75C3-FA24-B9752AB23A2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프로세스 종료하기</a:t>
            </a:r>
            <a:r>
              <a:rPr lang="en-US" altLang="ko-KR" dirty="0"/>
              <a:t>: kill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A5FE4B-7312-B4D2-934C-3F281275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0" y="1700808"/>
            <a:ext cx="1069319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92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BC80E-398F-439C-F993-7064A027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A732A-E71E-1E05-0138-BAC9FE0F79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프로세스 종료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3A9F84-8540-5737-86EB-995826953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522234"/>
            <a:ext cx="7670466" cy="1944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660BF-E06C-B8A1-8071-B61E4E9E6DE7}"/>
              </a:ext>
            </a:extLst>
          </p:cNvPr>
          <p:cNvSpPr txBox="1"/>
          <p:nvPr/>
        </p:nvSpPr>
        <p:spPr>
          <a:xfrm>
            <a:off x="5879976" y="1630246"/>
            <a:ext cx="1440160" cy="86409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터미널 </a:t>
            </a:r>
            <a:r>
              <a:rPr lang="en-US" altLang="ko-KR" sz="2000" dirty="0"/>
              <a:t>1</a:t>
            </a:r>
            <a:r>
              <a:rPr lang="ko-KR" altLang="en-US" sz="2000" dirty="0"/>
              <a:t>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9E8F66-AFD1-4977-FDDD-CED2A005C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3513502"/>
            <a:ext cx="7740831" cy="14276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6755B7-C713-00FB-9F9C-7ECA0660B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4979661"/>
            <a:ext cx="7740831" cy="7129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E081E5-295C-2E7D-349C-C7F3D53E2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50" y="5900944"/>
            <a:ext cx="7632851" cy="8640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806B30-2344-F78E-7692-95036AF69618}"/>
              </a:ext>
            </a:extLst>
          </p:cNvPr>
          <p:cNvSpPr txBox="1"/>
          <p:nvPr/>
        </p:nvSpPr>
        <p:spPr>
          <a:xfrm>
            <a:off x="8161518" y="5900944"/>
            <a:ext cx="3335081" cy="86409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터미널 </a:t>
            </a:r>
            <a:r>
              <a:rPr lang="en-US" altLang="ko-KR" sz="2000" dirty="0"/>
              <a:t>1</a:t>
            </a:r>
            <a:r>
              <a:rPr lang="ko-KR" altLang="en-US" sz="2000" dirty="0"/>
              <a:t>번</a:t>
            </a:r>
            <a:r>
              <a:rPr lang="en-US" altLang="ko-KR" sz="2000" dirty="0"/>
              <a:t>: man </a:t>
            </a:r>
            <a:r>
              <a:rPr lang="ko-KR" altLang="en-US" sz="2000" dirty="0"/>
              <a:t>프로세스 종료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90EDB-15A3-FE27-E5B0-F5073F6482B4}"/>
              </a:ext>
            </a:extLst>
          </p:cNvPr>
          <p:cNvSpPr txBox="1"/>
          <p:nvPr/>
        </p:nvSpPr>
        <p:spPr>
          <a:xfrm>
            <a:off x="9829058" y="3838180"/>
            <a:ext cx="2111971" cy="172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ko-KR" altLang="en-US" sz="2000" dirty="0"/>
              <a:t>터미널 </a:t>
            </a:r>
            <a:r>
              <a:rPr lang="en-US" altLang="ko-KR" sz="2000" dirty="0"/>
              <a:t>2</a:t>
            </a:r>
            <a:r>
              <a:rPr lang="ko-KR" altLang="en-US" sz="2000" dirty="0"/>
              <a:t>번</a:t>
            </a:r>
            <a:r>
              <a:rPr lang="en-US" altLang="ko-KR" sz="2000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man </a:t>
            </a:r>
            <a:r>
              <a:rPr lang="ko-KR" altLang="en-US" sz="2000" dirty="0"/>
              <a:t>프로세스 검색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kill </a:t>
            </a:r>
            <a:r>
              <a:rPr lang="ko-KR" altLang="en-US" sz="2000" dirty="0"/>
              <a:t>명령으로 프로세스 강제 종료</a:t>
            </a:r>
          </a:p>
        </p:txBody>
      </p:sp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82A2D895-2C71-3F97-561D-F50048B7F04A}"/>
              </a:ext>
            </a:extLst>
          </p:cNvPr>
          <p:cNvSpPr/>
          <p:nvPr/>
        </p:nvSpPr>
        <p:spPr>
          <a:xfrm>
            <a:off x="9396545" y="3838180"/>
            <a:ext cx="356449" cy="1720851"/>
          </a:xfrm>
          <a:prstGeom prst="rightBracket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D7458-ECDC-4300-9B54-664CBA5F1022}"/>
              </a:ext>
            </a:extLst>
          </p:cNvPr>
          <p:cNvSpPr txBox="1"/>
          <p:nvPr/>
        </p:nvSpPr>
        <p:spPr>
          <a:xfrm>
            <a:off x="8688288" y="1268760"/>
            <a:ext cx="2592288" cy="16647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600" dirty="0"/>
              <a:t>터미널 </a:t>
            </a:r>
            <a:r>
              <a:rPr lang="en-US" altLang="ko-KR" sz="1600" dirty="0"/>
              <a:t>3</a:t>
            </a:r>
            <a:r>
              <a:rPr lang="ko-KR" altLang="en-US" sz="1600" dirty="0"/>
              <a:t>개를 띄워 동작 여부 판단</a:t>
            </a:r>
          </a:p>
        </p:txBody>
      </p:sp>
    </p:spTree>
    <p:extLst>
      <p:ext uri="{BB962C8B-B14F-4D97-AF65-F5344CB8AC3E}">
        <p14:creationId xmlns:p14="http://schemas.microsoft.com/office/powerpoint/2010/main" val="2807712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D66B0-C715-1E51-D3E8-60D23716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4B94F-E2FD-0D61-3F14-CF4E4EC3736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프로세스 종료하기</a:t>
            </a:r>
            <a:r>
              <a:rPr lang="en-US" altLang="ko-KR" dirty="0"/>
              <a:t>: </a:t>
            </a:r>
            <a:r>
              <a:rPr lang="en-US" altLang="ko-KR" dirty="0" err="1"/>
              <a:t>pkill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PID</a:t>
            </a:r>
            <a:r>
              <a:rPr lang="ko-KR" altLang="en-US" dirty="0"/>
              <a:t>가 아니라 프로세스의 명령 이름</a:t>
            </a:r>
            <a:r>
              <a:rPr lang="en-US" altLang="ko-KR" dirty="0"/>
              <a:t>(CMD)</a:t>
            </a:r>
            <a:r>
              <a:rPr lang="ko-KR" altLang="en-US" dirty="0"/>
              <a:t>으로 프로세스를 찾아 종료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9A473A-93B2-7BE3-5C64-E0B8FD6F6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9" y="2204864"/>
            <a:ext cx="9937105" cy="19596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CAB2A6-CC02-F393-3F94-366604016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76" y="4285402"/>
            <a:ext cx="9967728" cy="1130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ACE058-2CA5-4DED-8E26-BCCCF68BD0A6}"/>
              </a:ext>
            </a:extLst>
          </p:cNvPr>
          <p:cNvSpPr txBox="1"/>
          <p:nvPr/>
        </p:nvSpPr>
        <p:spPr>
          <a:xfrm>
            <a:off x="9170505" y="2250157"/>
            <a:ext cx="1440160" cy="86409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터미널 </a:t>
            </a:r>
            <a:r>
              <a:rPr lang="en-US" altLang="ko-KR" sz="2000" dirty="0"/>
              <a:t>1</a:t>
            </a:r>
            <a:r>
              <a:rPr lang="ko-KR" altLang="en-US" sz="2000" dirty="0"/>
              <a:t>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EDB17-7D55-4949-AF86-4905A25FC1E5}"/>
              </a:ext>
            </a:extLst>
          </p:cNvPr>
          <p:cNvSpPr txBox="1"/>
          <p:nvPr/>
        </p:nvSpPr>
        <p:spPr>
          <a:xfrm>
            <a:off x="9226489" y="4285402"/>
            <a:ext cx="1440160" cy="86409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터미널 </a:t>
            </a:r>
            <a:r>
              <a:rPr lang="en-US" altLang="ko-KR" sz="2000" dirty="0"/>
              <a:t>2</a:t>
            </a:r>
            <a:r>
              <a:rPr lang="ko-KR" altLang="en-US" sz="2000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1583880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828A0-1FA6-A336-3BD2-2A06124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833A1-5B3F-4E3D-F381-53EE199BBF9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프로세스 종료하기</a:t>
            </a:r>
            <a:r>
              <a:rPr lang="en-US" altLang="ko-KR" dirty="0"/>
              <a:t>: </a:t>
            </a:r>
            <a:r>
              <a:rPr lang="en-US" altLang="ko-KR" dirty="0" err="1"/>
              <a:t>killall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pkill</a:t>
            </a:r>
            <a:r>
              <a:rPr lang="en-US" altLang="ko-KR" dirty="0"/>
              <a:t> </a:t>
            </a:r>
            <a:r>
              <a:rPr lang="ko-KR" altLang="en-US" dirty="0"/>
              <a:t>명령처럼 프로세스의 명령 이름</a:t>
            </a:r>
            <a:r>
              <a:rPr lang="en-US" altLang="ko-KR" dirty="0"/>
              <a:t>(CMD)</a:t>
            </a:r>
            <a:r>
              <a:rPr lang="ko-KR" altLang="en-US" dirty="0"/>
              <a:t>으로 프로세스를 찾아 종료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해당 이름으로 실행 중인 모든 프로세스를 한 번에 종료</a:t>
            </a:r>
            <a:endParaRPr lang="en-US" altLang="ko-KR" dirty="0"/>
          </a:p>
          <a:p>
            <a:pPr lvl="1"/>
            <a:r>
              <a:rPr lang="ko-KR" altLang="en-US" dirty="0"/>
              <a:t>해당 프로세스를 소유하고 있어야 함</a:t>
            </a:r>
          </a:p>
        </p:txBody>
      </p:sp>
    </p:spTree>
    <p:extLst>
      <p:ext uri="{BB962C8B-B14F-4D97-AF65-F5344CB8AC3E}">
        <p14:creationId xmlns:p14="http://schemas.microsoft.com/office/powerpoint/2010/main" val="1984079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9008-2955-832E-4DA5-F417110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찾아서 </a:t>
            </a:r>
            <a:r>
              <a:rPr lang="ko-KR" altLang="en-US" dirty="0" err="1"/>
              <a:t>종료시키기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9BA9-B13C-1BFF-48A5-0047373F23D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027" y="1052736"/>
            <a:ext cx="11161946" cy="5518344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터미널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ko-KR" altLang="en-US" dirty="0"/>
              <a:t>프로세스를 실행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터미널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more </a:t>
            </a:r>
            <a:r>
              <a:rPr lang="ko-KR" altLang="en-US" dirty="0"/>
              <a:t>명령을 실행</a:t>
            </a:r>
            <a:r>
              <a:rPr lang="en-US" altLang="ko-KR" dirty="0"/>
              <a:t>(more /</a:t>
            </a:r>
            <a:r>
              <a:rPr lang="en-US" altLang="ko-KR" dirty="0" err="1"/>
              <a:t>etc</a:t>
            </a:r>
            <a:r>
              <a:rPr lang="en-US" altLang="ko-KR" dirty="0"/>
              <a:t>/services)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터미널 </a:t>
            </a:r>
            <a:r>
              <a:rPr lang="en-US" altLang="ko-KR" dirty="0"/>
              <a:t>1</a:t>
            </a:r>
            <a:r>
              <a:rPr lang="ko-KR" altLang="en-US" dirty="0"/>
              <a:t>에서 실행한 프로세스를 다른 터미널 </a:t>
            </a:r>
            <a:r>
              <a:rPr lang="en-US" altLang="ko-KR" dirty="0"/>
              <a:t>2</a:t>
            </a:r>
            <a:r>
              <a:rPr lang="ko-KR" altLang="en-US" dirty="0"/>
              <a:t>에서 검색</a:t>
            </a:r>
            <a:r>
              <a:rPr lang="en-US" altLang="ko-KR" dirty="0"/>
              <a:t>: -t </a:t>
            </a:r>
            <a:r>
              <a:rPr lang="ko-KR" altLang="en-US" dirty="0"/>
              <a:t>옵션이나 </a:t>
            </a:r>
            <a:r>
              <a:rPr lang="en-US" altLang="ko-KR" dirty="0"/>
              <a:t>a </a:t>
            </a:r>
            <a:r>
              <a:rPr lang="ko-KR" altLang="en-US" dirty="0"/>
              <a:t>옵션을 사용 </a:t>
            </a:r>
            <a:r>
              <a:rPr lang="en-US" altLang="ko-KR" dirty="0"/>
              <a:t>(</a:t>
            </a:r>
            <a:r>
              <a:rPr lang="ko-KR" altLang="en-US" dirty="0"/>
              <a:t>터미널 </a:t>
            </a: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 err="1"/>
              <a:t>ps</a:t>
            </a:r>
            <a:r>
              <a:rPr lang="en-US" altLang="ko-KR" dirty="0"/>
              <a:t> –ft pts/1 </a:t>
            </a:r>
            <a:r>
              <a:rPr lang="ko-KR" altLang="en-US" dirty="0"/>
              <a:t>실행 </a:t>
            </a:r>
            <a:r>
              <a:rPr lang="en-US" altLang="ko-KR" dirty="0"/>
              <a:t>) =&gt; </a:t>
            </a:r>
            <a:r>
              <a:rPr lang="en-US" altLang="ko-KR" dirty="0" err="1"/>
              <a:t>ps</a:t>
            </a:r>
            <a:r>
              <a:rPr lang="en-US" altLang="ko-KR" dirty="0"/>
              <a:t> a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터미널 </a:t>
            </a:r>
            <a:r>
              <a:rPr lang="en-US" altLang="ko-KR" dirty="0"/>
              <a:t>1</a:t>
            </a:r>
            <a:r>
              <a:rPr lang="ko-KR" altLang="en-US" dirty="0"/>
              <a:t>에서 실행한 </a:t>
            </a:r>
            <a:r>
              <a:rPr lang="en-US" altLang="ko-KR" dirty="0"/>
              <a:t>more </a:t>
            </a:r>
            <a:r>
              <a:rPr lang="ko-KR" altLang="en-US" dirty="0"/>
              <a:t>명령을 종료</a:t>
            </a:r>
            <a:endParaRPr lang="en-US" altLang="ko-KR" dirty="0"/>
          </a:p>
          <a:p>
            <a:pPr marL="104775" lvl="1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터미널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more </a:t>
            </a:r>
            <a:r>
              <a:rPr lang="ko-KR" altLang="en-US" dirty="0"/>
              <a:t>종료를 확인 </a:t>
            </a:r>
            <a:r>
              <a:rPr lang="en-US" altLang="ko-KR" dirty="0"/>
              <a:t>=&gt; kill </a:t>
            </a:r>
            <a:r>
              <a:rPr lang="ko-KR" altLang="en-US" dirty="0"/>
              <a:t>명령 이용 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/>
              <a:t>-9 </a:t>
            </a:r>
            <a:r>
              <a:rPr lang="ko-KR" altLang="en-US" dirty="0"/>
              <a:t>시그널로 터미널 </a:t>
            </a:r>
            <a:r>
              <a:rPr lang="en-US" altLang="ko-KR" dirty="0"/>
              <a:t>1</a:t>
            </a:r>
            <a:r>
              <a:rPr lang="ko-KR" altLang="en-US" dirty="0"/>
              <a:t>에서 실행한 </a:t>
            </a:r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ko-KR" altLang="en-US" dirty="0"/>
              <a:t>프로세스를 종료</a:t>
            </a:r>
            <a:endParaRPr lang="en-US" altLang="ko-KR" dirty="0"/>
          </a:p>
          <a:p>
            <a:pPr marL="104775" lvl="1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터미널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 err="1"/>
              <a:t>sh</a:t>
            </a:r>
            <a:r>
              <a:rPr lang="ko-KR" altLang="en-US" dirty="0"/>
              <a:t>의 종료를 확인</a:t>
            </a:r>
            <a:endParaRPr lang="en-US" altLang="ko-KR" dirty="0"/>
          </a:p>
          <a:p>
            <a:pPr marL="104775" lvl="1" indent="0">
              <a:buNone/>
            </a:pPr>
            <a:r>
              <a:rPr lang="en-US" altLang="ko-KR" dirty="0"/>
              <a:t>     kill -9 </a:t>
            </a:r>
            <a:r>
              <a:rPr lang="en-US" altLang="ko-KR" dirty="0" err="1"/>
              <a:t>pid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136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10A24-DED4-731B-3EDE-21B7006F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0E3B9-3092-5E87-211F-588603C7B17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프로세스 관리 도구</a:t>
            </a:r>
            <a:r>
              <a:rPr lang="en-US" altLang="ko-KR" dirty="0"/>
              <a:t>: top </a:t>
            </a:r>
            <a:r>
              <a:rPr lang="ko-KR" altLang="en-US" dirty="0"/>
              <a:t>명령</a:t>
            </a:r>
            <a:endParaRPr lang="en-US" altLang="ko-KR" dirty="0"/>
          </a:p>
          <a:p>
            <a:pPr lvl="1"/>
            <a:r>
              <a:rPr lang="ko-KR" altLang="en-US" dirty="0"/>
              <a:t>현재 실행 중인 프로세스의 정보를 주기적으로 출력</a:t>
            </a:r>
            <a:endParaRPr lang="en-US" altLang="ko-KR" dirty="0"/>
          </a:p>
          <a:p>
            <a:pPr lvl="1"/>
            <a:r>
              <a:rPr lang="ko-KR" altLang="en-US" dirty="0"/>
              <a:t>프로세스의 자세한 요약 정보를 상단에 출력하고 각 프로세스의 정보를 하단에 출력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0A7727D-1306-9A97-7FBB-E85C871CF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9"/>
          <a:stretch/>
        </p:blipFill>
        <p:spPr>
          <a:xfrm>
            <a:off x="848110" y="2636912"/>
            <a:ext cx="1049577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28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B1076-0A88-AAD5-66F5-AE99A214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3F8786FC-7CAE-F77B-3750-77BD556BC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7"/>
          <a:stretch/>
        </p:blipFill>
        <p:spPr>
          <a:xfrm>
            <a:off x="7120611" y="3429000"/>
            <a:ext cx="5019303" cy="31790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C364E7-87D8-4F3E-A07B-9EFD042CB725}"/>
              </a:ext>
            </a:extLst>
          </p:cNvPr>
          <p:cNvSpPr txBox="1"/>
          <p:nvPr/>
        </p:nvSpPr>
        <p:spPr>
          <a:xfrm>
            <a:off x="4592082" y="5832872"/>
            <a:ext cx="1944216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r>
              <a:rPr lang="en-US" altLang="ko-KR" sz="3600" dirty="0"/>
              <a:t>Top </a:t>
            </a:r>
            <a:r>
              <a:rPr lang="ko-KR" altLang="en-US" sz="3600" dirty="0"/>
              <a:t>내부명령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31960E0-8AC0-4C6F-AFD4-2CA26FD0B426}"/>
              </a:ext>
            </a:extLst>
          </p:cNvPr>
          <p:cNvSpPr/>
          <p:nvPr/>
        </p:nvSpPr>
        <p:spPr>
          <a:xfrm>
            <a:off x="6536298" y="5954689"/>
            <a:ext cx="360040" cy="332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95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A9AB0-7AF8-9C41-9BA1-FEA2329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관리 명령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70826-9894-DF86-A526-6E57BCF48C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3613399" cy="5518344"/>
          </a:xfrm>
        </p:spPr>
        <p:txBody>
          <a:bodyPr/>
          <a:lstStyle/>
          <a:p>
            <a:r>
              <a:rPr lang="ko-KR" altLang="en-US" dirty="0"/>
              <a:t>프로세스 관리 도구</a:t>
            </a:r>
            <a:r>
              <a:rPr lang="en-US" altLang="ko-KR" dirty="0"/>
              <a:t>: </a:t>
            </a:r>
            <a:r>
              <a:rPr lang="ko-KR" altLang="en-US" dirty="0"/>
              <a:t>시스템 감시</a:t>
            </a:r>
            <a:r>
              <a:rPr lang="en-US" altLang="ko-KR" dirty="0"/>
              <a:t>(GUI)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프로그램 표시</a:t>
            </a:r>
            <a:r>
              <a:rPr lang="en-US" altLang="ko-KR" dirty="0"/>
              <a:t>]-[</a:t>
            </a:r>
            <a:r>
              <a:rPr lang="ko-KR" altLang="en-US" dirty="0"/>
              <a:t>시스템 감시</a:t>
            </a:r>
            <a:r>
              <a:rPr lang="en-US" altLang="ko-KR" dirty="0"/>
              <a:t>]</a:t>
            </a:r>
            <a:r>
              <a:rPr lang="ko-KR" altLang="en-US" dirty="0"/>
              <a:t>와 같은 순서로 동작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2132AEE-BBE0-E9D3-EADB-17ABA9BF6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"/>
          <a:stretch/>
        </p:blipFill>
        <p:spPr>
          <a:xfrm>
            <a:off x="4295800" y="844736"/>
            <a:ext cx="7632848" cy="53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2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C1A4868-8AEC-41CC-9C90-751260454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2099756"/>
            <a:ext cx="106571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DB724A-A2E5-44AB-B688-B147C43AD167}"/>
              </a:ext>
            </a:extLst>
          </p:cNvPr>
          <p:cNvSpPr/>
          <p:nvPr/>
        </p:nvSpPr>
        <p:spPr>
          <a:xfrm>
            <a:off x="623392" y="1052736"/>
            <a:ext cx="10225136" cy="4513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+mn-ea"/>
              </a:rPr>
              <a:t>5. </a:t>
            </a:r>
            <a:r>
              <a:rPr lang="en-US" altLang="ko-KR" dirty="0">
                <a:latin typeface="+mn-ea"/>
              </a:rPr>
              <a:t>exmod.txt </a:t>
            </a:r>
            <a:r>
              <a:rPr lang="ko-KR" altLang="en-US" dirty="0">
                <a:latin typeface="+mn-ea"/>
              </a:rPr>
              <a:t>파일의 현재 권한을 변경된 권한처럼 바꾸는 명령을 빈칸에 쓰시오</a:t>
            </a:r>
            <a:r>
              <a:rPr lang="en-US" altLang="ko-KR" dirty="0">
                <a:latin typeface="+mn-ea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기호모드</a:t>
            </a:r>
            <a:endParaRPr lang="en-US" altLang="ko-KR" dirty="0">
              <a:latin typeface="+mn-ea"/>
            </a:endParaRPr>
          </a:p>
          <a:p>
            <a:pPr marL="342900" indent="-342900" algn="just" fontAlgn="base">
              <a:lnSpc>
                <a:spcPct val="160000"/>
              </a:lnSpc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342900" indent="-342900" algn="just" fontAlgn="base">
              <a:lnSpc>
                <a:spcPct val="160000"/>
              </a:lnSpc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endParaRPr lang="en-US" altLang="ko-KR" dirty="0"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endParaRPr lang="en-US" altLang="ko-KR" dirty="0"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나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숫자모드</a:t>
            </a:r>
            <a:endParaRPr lang="en-US" altLang="ko-KR" dirty="0"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endParaRPr lang="en-US" altLang="ko-KR" dirty="0"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endParaRPr lang="en-US" altLang="ko-KR" dirty="0"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endParaRPr lang="en-US" altLang="ko-KR" dirty="0"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B101E51-77E4-478D-A2EA-88C4FC61C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76800"/>
              </p:ext>
            </p:extLst>
          </p:nvPr>
        </p:nvGraphicFramePr>
        <p:xfrm>
          <a:off x="1199456" y="2099756"/>
          <a:ext cx="8136904" cy="1370076"/>
        </p:xfrm>
        <a:graphic>
          <a:graphicData uri="http://schemas.openxmlformats.org/drawingml/2006/table">
            <a:tbl>
              <a:tblPr/>
              <a:tblGrid>
                <a:gridCol w="2037814">
                  <a:extLst>
                    <a:ext uri="{9D8B030D-6E8A-4147-A177-3AD203B41FA5}">
                      <a16:colId xmlns:a16="http://schemas.microsoft.com/office/drawing/2014/main" val="3039479110"/>
                    </a:ext>
                  </a:extLst>
                </a:gridCol>
                <a:gridCol w="2361071">
                  <a:extLst>
                    <a:ext uri="{9D8B030D-6E8A-4147-A177-3AD203B41FA5}">
                      <a16:colId xmlns:a16="http://schemas.microsoft.com/office/drawing/2014/main" val="2920012555"/>
                    </a:ext>
                  </a:extLst>
                </a:gridCol>
                <a:gridCol w="3738019">
                  <a:extLst>
                    <a:ext uri="{9D8B030D-6E8A-4147-A177-3AD203B41FA5}">
                      <a16:colId xmlns:a16="http://schemas.microsoft.com/office/drawing/2014/main" val="2638783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권한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변경된 권한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46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rwxr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xr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-x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r-x------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33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rw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-r--r--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r--r--r--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1183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258038-7545-4314-9D07-8E3BCABC5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60662"/>
              </p:ext>
            </p:extLst>
          </p:nvPr>
        </p:nvGraphicFramePr>
        <p:xfrm>
          <a:off x="1199456" y="4435188"/>
          <a:ext cx="8064896" cy="1370076"/>
        </p:xfrm>
        <a:graphic>
          <a:graphicData uri="http://schemas.openxmlformats.org/drawingml/2006/table">
            <a:tbl>
              <a:tblPr/>
              <a:tblGrid>
                <a:gridCol w="2019780">
                  <a:extLst>
                    <a:ext uri="{9D8B030D-6E8A-4147-A177-3AD203B41FA5}">
                      <a16:colId xmlns:a16="http://schemas.microsoft.com/office/drawing/2014/main" val="2022248347"/>
                    </a:ext>
                  </a:extLst>
                </a:gridCol>
                <a:gridCol w="2340177">
                  <a:extLst>
                    <a:ext uri="{9D8B030D-6E8A-4147-A177-3AD203B41FA5}">
                      <a16:colId xmlns:a16="http://schemas.microsoft.com/office/drawing/2014/main" val="305324393"/>
                    </a:ext>
                  </a:extLst>
                </a:gridCol>
                <a:gridCol w="3704939">
                  <a:extLst>
                    <a:ext uri="{9D8B030D-6E8A-4147-A177-3AD203B41FA5}">
                      <a16:colId xmlns:a16="http://schemas.microsoft.com/office/drawing/2014/main" val="3420345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권한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변경된 권한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941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rw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-------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rw-rw-rw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90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r--r--r--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xr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xr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-x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408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174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773925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포그라운드</a:t>
            </a:r>
            <a:r>
              <a:rPr lang="en-US" altLang="ko-KR" dirty="0"/>
              <a:t>,</a:t>
            </a:r>
            <a:r>
              <a:rPr lang="ko-KR" altLang="en-US" dirty="0"/>
              <a:t>백그라운드 프로세스와 </a:t>
            </a:r>
            <a:br>
              <a:rPr lang="en-US" altLang="ko-KR" dirty="0"/>
            </a:br>
            <a:r>
              <a:rPr lang="ko-KR" altLang="en-US" dirty="0"/>
              <a:t>작업제어</a:t>
            </a:r>
          </a:p>
        </p:txBody>
      </p:sp>
    </p:spTree>
    <p:extLst>
      <p:ext uri="{BB962C8B-B14F-4D97-AF65-F5344CB8AC3E}">
        <p14:creationId xmlns:p14="http://schemas.microsoft.com/office/powerpoint/2010/main" val="3940259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06AA5-177D-0315-A3D7-6B685B2D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포그라운드</a:t>
            </a:r>
            <a:r>
              <a:rPr lang="en-US" altLang="ko-KR" dirty="0"/>
              <a:t>,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CC065-E018-3F48-89B8-A6CAA66912E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작업 제어</a:t>
            </a:r>
            <a:endParaRPr lang="en-US" altLang="ko-KR" dirty="0"/>
          </a:p>
          <a:p>
            <a:pPr lvl="1"/>
            <a:r>
              <a:rPr lang="ko-KR" altLang="en-US" dirty="0"/>
              <a:t>한 터미널에서 동시에 여러 프로세스를 실행하고 관리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셸에서 처음 개발되었고 </a:t>
            </a:r>
            <a:r>
              <a:rPr lang="en-US" altLang="ko-KR" dirty="0"/>
              <a:t>4.1BSD </a:t>
            </a:r>
            <a:r>
              <a:rPr lang="ko-KR" altLang="en-US" dirty="0"/>
              <a:t>커널에 포함</a:t>
            </a:r>
            <a:endParaRPr lang="en-US" altLang="ko-KR" dirty="0"/>
          </a:p>
          <a:p>
            <a:pPr lvl="1"/>
            <a:r>
              <a:rPr lang="ko-KR" altLang="en-US" dirty="0" err="1"/>
              <a:t>본셸에도</a:t>
            </a:r>
            <a:r>
              <a:rPr lang="ko-KR" altLang="en-US" dirty="0"/>
              <a:t> 도입되어 대부분의 유닉스 셸과 리눅스 셸에 포함하여 제공</a:t>
            </a:r>
            <a:endParaRPr lang="en-US" altLang="ko-KR" dirty="0"/>
          </a:p>
          <a:p>
            <a:pPr lvl="1"/>
            <a:r>
              <a:rPr lang="ko-KR" altLang="en-US" dirty="0"/>
              <a:t>작업 제어 도구가 관리하는 프로세스를 작업이라고 함</a:t>
            </a:r>
          </a:p>
        </p:txBody>
      </p:sp>
    </p:spTree>
    <p:extLst>
      <p:ext uri="{BB962C8B-B14F-4D97-AF65-F5344CB8AC3E}">
        <p14:creationId xmlns:p14="http://schemas.microsoft.com/office/powerpoint/2010/main" val="3858045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A4603-C057-E934-AFC1-BD691C51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포그라운드</a:t>
            </a:r>
            <a:r>
              <a:rPr lang="en-US" altLang="ko-KR" dirty="0"/>
              <a:t>,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46D02-E7D5-0CA5-14BE-5F1714CCB6E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포그라운드 작업</a:t>
            </a:r>
            <a:endParaRPr lang="en-US" altLang="ko-KR" dirty="0"/>
          </a:p>
          <a:p>
            <a:pPr lvl="1"/>
            <a:r>
              <a:rPr lang="ko-KR" altLang="en-US" dirty="0"/>
              <a:t>사용자가 입력한 명령이 실행되어 결과가 출력될 때까지 기다리는 방식으로 처리되는 프로세스를 포그라운드 프로세스</a:t>
            </a:r>
            <a:endParaRPr lang="en-US" altLang="ko-KR" dirty="0"/>
          </a:p>
          <a:p>
            <a:pPr lvl="1"/>
            <a:r>
              <a:rPr lang="ko-KR" altLang="en-US" dirty="0"/>
              <a:t>작업 제어에서는 이를 포그라운드 작업이라고 함</a:t>
            </a:r>
          </a:p>
        </p:txBody>
      </p:sp>
    </p:spTree>
    <p:extLst>
      <p:ext uri="{BB962C8B-B14F-4D97-AF65-F5344CB8AC3E}">
        <p14:creationId xmlns:p14="http://schemas.microsoft.com/office/powerpoint/2010/main" val="2147744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EF871-070F-17BB-88F7-9B2393CF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포그라운드</a:t>
            </a:r>
            <a:r>
              <a:rPr lang="en-US" altLang="ko-KR" dirty="0"/>
              <a:t>,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2C57BC95-FDC2-B33E-A3D9-8A4A35D6199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3515334"/>
          </a:xfrm>
        </p:spPr>
        <p:txBody>
          <a:bodyPr/>
          <a:lstStyle/>
          <a:p>
            <a:r>
              <a:rPr lang="ko-KR" altLang="en-US" dirty="0"/>
              <a:t>백그라운드 작업</a:t>
            </a:r>
            <a:endParaRPr lang="en-US" altLang="ko-KR" dirty="0"/>
          </a:p>
          <a:p>
            <a:pPr lvl="1"/>
            <a:r>
              <a:rPr lang="ko-KR" altLang="en-US" dirty="0"/>
              <a:t>백그라운드 방식으로 명령을 실행하면 명령의 처리가 끝나는 것과 관계없이 곧바로 프롬프트가 출력되어 사용자가 다른 작업을 계속할 수 있음</a:t>
            </a:r>
            <a:endParaRPr lang="en-US" altLang="ko-KR" dirty="0"/>
          </a:p>
          <a:p>
            <a:pPr lvl="1"/>
            <a:r>
              <a:rPr lang="ko-KR" altLang="en-US" dirty="0"/>
              <a:t>한 터미널에서 여러 개의 프로세스를 동시에 실행 가능</a:t>
            </a:r>
            <a:endParaRPr lang="en-US" altLang="ko-KR" dirty="0"/>
          </a:p>
          <a:p>
            <a:pPr lvl="1"/>
            <a:r>
              <a:rPr lang="ko-KR" altLang="en-US" dirty="0"/>
              <a:t>백그라운드 방식으로 처리되는 프로세스를 백그라운드 프로세스라고 함</a:t>
            </a:r>
            <a:endParaRPr lang="en-US" altLang="ko-KR" dirty="0"/>
          </a:p>
          <a:p>
            <a:pPr lvl="1"/>
            <a:r>
              <a:rPr lang="ko-KR" altLang="en-US" dirty="0"/>
              <a:t>작업 제어에서는 이를 백그라운드 작업이라고 함</a:t>
            </a:r>
            <a:endParaRPr lang="en-US" altLang="ko-KR" dirty="0"/>
          </a:p>
          <a:p>
            <a:pPr lvl="1"/>
            <a:r>
              <a:rPr lang="ko-KR" altLang="en-US" dirty="0"/>
              <a:t>명령을 백그라운드로 실행하려면 명령의 마지막에 </a:t>
            </a:r>
            <a:r>
              <a:rPr lang="en-US" altLang="ko-KR" dirty="0"/>
              <a:t>&amp;(</a:t>
            </a:r>
            <a:r>
              <a:rPr lang="ko-KR" altLang="en-US" dirty="0" err="1"/>
              <a:t>앰퍼샌드</a:t>
            </a:r>
            <a:r>
              <a:rPr lang="en-US" altLang="ko-KR" dirty="0"/>
              <a:t>) </a:t>
            </a:r>
            <a:r>
              <a:rPr lang="ko-KR" altLang="en-US" dirty="0"/>
              <a:t>기호를 추가</a:t>
            </a:r>
          </a:p>
          <a:p>
            <a:pPr lvl="1"/>
            <a:r>
              <a:rPr lang="ko-KR" altLang="en-US" dirty="0"/>
              <a:t>백그라운드로 작업을 실행하면 프롬프트가 바로 나옴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41D1B8B-7193-4B1F-93D4-E465E25ACD12}"/>
              </a:ext>
            </a:extLst>
          </p:cNvPr>
          <p:cNvSpPr/>
          <p:nvPr/>
        </p:nvSpPr>
        <p:spPr>
          <a:xfrm>
            <a:off x="10481726" y="4471948"/>
            <a:ext cx="864096" cy="1483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E2280-04C7-43FB-9167-1CA9B418F5B9}"/>
              </a:ext>
            </a:extLst>
          </p:cNvPr>
          <p:cNvSpPr txBox="1"/>
          <p:nvPr/>
        </p:nvSpPr>
        <p:spPr>
          <a:xfrm>
            <a:off x="9984432" y="3645024"/>
            <a:ext cx="2207568" cy="22322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기존 작업화면과 백그라운드 작업 결과가 </a:t>
            </a:r>
            <a:r>
              <a:rPr lang="ko-KR" altLang="en-US" sz="1600" dirty="0" err="1">
                <a:solidFill>
                  <a:srgbClr val="FF0000"/>
                </a:solidFill>
              </a:rPr>
              <a:t>뒤썩여</a:t>
            </a:r>
            <a:r>
              <a:rPr lang="ko-KR" altLang="en-US" sz="1600" dirty="0">
                <a:solidFill>
                  <a:srgbClr val="FF0000"/>
                </a:solidFill>
              </a:rPr>
              <a:t> 터미널 출력 방지</a:t>
            </a:r>
          </a:p>
        </p:txBody>
      </p:sp>
    </p:spTree>
    <p:extLst>
      <p:ext uri="{BB962C8B-B14F-4D97-AF65-F5344CB8AC3E}">
        <p14:creationId xmlns:p14="http://schemas.microsoft.com/office/powerpoint/2010/main" val="3721360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5D9B6-ECD8-81B2-177A-AAB523D7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포그라운드</a:t>
            </a:r>
            <a:r>
              <a:rPr lang="en-US" altLang="ko-KR" dirty="0"/>
              <a:t>,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AF6F0BEE-DA41-3333-16B6-58A48D54F55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dirty="0"/>
              <a:t>작업 제어</a:t>
            </a:r>
            <a:endParaRPr lang="en-US" altLang="ko-KR" dirty="0"/>
          </a:p>
          <a:p>
            <a:pPr lvl="1"/>
            <a:r>
              <a:rPr lang="ko-KR" altLang="en-US" dirty="0"/>
              <a:t>작업 전환</a:t>
            </a:r>
            <a:r>
              <a:rPr lang="en-US" altLang="ko-KR" dirty="0"/>
              <a:t>, </a:t>
            </a:r>
            <a:r>
              <a:rPr lang="ko-KR" altLang="en-US" dirty="0"/>
              <a:t>작업 일시 중지</a:t>
            </a:r>
            <a:r>
              <a:rPr lang="en-US" altLang="ko-KR" dirty="0"/>
              <a:t>, </a:t>
            </a:r>
            <a:r>
              <a:rPr lang="ko-KR" altLang="en-US" dirty="0"/>
              <a:t>작업 종료를</a:t>
            </a:r>
            <a:r>
              <a:rPr lang="en-US" altLang="ko-KR" dirty="0"/>
              <a:t> </a:t>
            </a:r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작업 전환</a:t>
            </a:r>
            <a:r>
              <a:rPr lang="en-US" altLang="ko-KR" dirty="0"/>
              <a:t>: </a:t>
            </a:r>
            <a:r>
              <a:rPr lang="ko-KR" altLang="en-US" dirty="0"/>
              <a:t>포그라운드 작업 </a:t>
            </a:r>
            <a:r>
              <a:rPr lang="en-US" altLang="ko-KR" dirty="0"/>
              <a:t>&lt;-&gt;</a:t>
            </a:r>
            <a:r>
              <a:rPr lang="ko-KR" altLang="en-US" dirty="0"/>
              <a:t>백그라운드 작업 간 전환</a:t>
            </a:r>
            <a:endParaRPr lang="en-US" altLang="ko-KR" dirty="0"/>
          </a:p>
          <a:p>
            <a:pPr lvl="1"/>
            <a:r>
              <a:rPr lang="ko-KR" altLang="en-US" dirty="0"/>
              <a:t>작업 일시 중지</a:t>
            </a:r>
            <a:r>
              <a:rPr lang="en-US" altLang="ko-KR" dirty="0"/>
              <a:t>: </a:t>
            </a:r>
            <a:r>
              <a:rPr lang="ko-KR" altLang="en-US" dirty="0"/>
              <a:t>작업을 잠시 중단</a:t>
            </a:r>
            <a:endParaRPr lang="en-US" altLang="ko-KR" dirty="0"/>
          </a:p>
          <a:p>
            <a:pPr lvl="1"/>
            <a:r>
              <a:rPr lang="ko-KR" altLang="en-US" dirty="0"/>
              <a:t>작업 종료</a:t>
            </a:r>
            <a:r>
              <a:rPr lang="en-US" altLang="ko-KR" dirty="0"/>
              <a:t>: </a:t>
            </a:r>
            <a:r>
              <a:rPr lang="ko-KR" altLang="en-US" dirty="0"/>
              <a:t>프로세스 종료처럼 작업 종료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487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9CD92-1FE5-2500-6FC2-78FCB206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포그라운드</a:t>
            </a:r>
            <a:r>
              <a:rPr lang="en-US" altLang="ko-KR" dirty="0"/>
              <a:t>,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FC5ED-2FC7-F52D-BABB-C906F0A9D5F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작업 목록 보기</a:t>
            </a:r>
            <a:r>
              <a:rPr lang="en-US" altLang="ko-KR" dirty="0"/>
              <a:t>: jobs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382DB47-4785-42E2-AF17-663FA80D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5" y="1772816"/>
            <a:ext cx="1109481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28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B0D22-CE3A-E61F-8929-33486627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포그라운드</a:t>
            </a:r>
            <a:r>
              <a:rPr lang="en-US" altLang="ko-KR" dirty="0"/>
              <a:t>,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337F5-758A-87DD-4B34-48BE73A0655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jobs</a:t>
            </a:r>
            <a:r>
              <a:rPr lang="ko-KR" altLang="en-US" dirty="0"/>
              <a:t> 명령 실행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DFC3F8-BAAF-8E26-A224-BB466A79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062" y="1083816"/>
            <a:ext cx="8220075" cy="1317239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253BAC70-13A4-E115-63C7-CB1E5F0E1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2"/>
          <a:stretch/>
        </p:blipFill>
        <p:spPr>
          <a:xfrm>
            <a:off x="911424" y="2715817"/>
            <a:ext cx="8220075" cy="4005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018FA5-F6B7-400A-953F-496EF0CDE83D}"/>
              </a:ext>
            </a:extLst>
          </p:cNvPr>
          <p:cNvSpPr txBox="1"/>
          <p:nvPr/>
        </p:nvSpPr>
        <p:spPr>
          <a:xfrm>
            <a:off x="10009725" y="4250297"/>
            <a:ext cx="1643890" cy="9361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en-US" altLang="ko-KR" sz="3600" dirty="0"/>
              <a:t>Jobs </a:t>
            </a:r>
            <a:r>
              <a:rPr lang="ko-KR" altLang="en-US" sz="3600" dirty="0"/>
              <a:t>명령 출력 정보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6EAC906-B3B8-4F49-9174-529C4A15A729}"/>
              </a:ext>
            </a:extLst>
          </p:cNvPr>
          <p:cNvSpPr/>
          <p:nvPr/>
        </p:nvSpPr>
        <p:spPr>
          <a:xfrm rot="10800000">
            <a:off x="9192344" y="458112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586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25E3B-213D-297F-EE9B-BDBB6969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포그라운드</a:t>
            </a:r>
            <a:r>
              <a:rPr lang="en-US" altLang="ko-KR" dirty="0"/>
              <a:t>,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65644-4762-72B8-DC7E-45C44FCEF44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작업 전환하기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568195D-FB83-084B-B507-C7CF815C7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9"/>
          <a:stretch/>
        </p:blipFill>
        <p:spPr>
          <a:xfrm>
            <a:off x="555694" y="1844824"/>
            <a:ext cx="1098960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25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80351-7893-DC14-1CAB-457F6B27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포그라운드</a:t>
            </a:r>
            <a:r>
              <a:rPr lang="en-US" altLang="ko-KR" dirty="0"/>
              <a:t>,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2F306-D9F3-7887-AD59-976BB8186E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포그라운드 </a:t>
            </a:r>
            <a:r>
              <a:rPr lang="en-US" altLang="ko-KR" dirty="0"/>
              <a:t>-&gt; </a:t>
            </a:r>
            <a:r>
              <a:rPr lang="ko-KR" altLang="en-US" dirty="0"/>
              <a:t>백그라운드로 작업 전환</a:t>
            </a:r>
            <a:endParaRPr lang="en-US" altLang="ko-KR" dirty="0"/>
          </a:p>
          <a:p>
            <a:pPr lvl="1"/>
            <a:r>
              <a:rPr lang="ko-KR" altLang="en-US" dirty="0"/>
              <a:t>작업 중지</a:t>
            </a:r>
            <a:r>
              <a:rPr lang="en-US" altLang="ko-KR" dirty="0"/>
              <a:t>(</a:t>
            </a:r>
            <a:r>
              <a:rPr lang="en-US" altLang="ko-KR" dirty="0" err="1"/>
              <a:t>ctrl+z</a:t>
            </a:r>
            <a:r>
              <a:rPr lang="en-US" altLang="ko-KR" dirty="0"/>
              <a:t>) -&gt; </a:t>
            </a:r>
            <a:r>
              <a:rPr lang="en-US" altLang="ko-KR" dirty="0" err="1"/>
              <a:t>bg</a:t>
            </a:r>
            <a:r>
              <a:rPr lang="ko-KR" altLang="en-US" dirty="0"/>
              <a:t> </a:t>
            </a:r>
            <a:r>
              <a:rPr lang="en-US" altLang="ko-KR" dirty="0"/>
              <a:t>%</a:t>
            </a:r>
            <a:r>
              <a:rPr lang="ko-KR" altLang="en-US" dirty="0"/>
              <a:t>작업번호</a:t>
            </a:r>
          </a:p>
        </p:txBody>
      </p:sp>
    </p:spTree>
    <p:extLst>
      <p:ext uri="{BB962C8B-B14F-4D97-AF65-F5344CB8AC3E}">
        <p14:creationId xmlns:p14="http://schemas.microsoft.com/office/powerpoint/2010/main" val="1027605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1B963-9002-C2D6-21CE-B3ABCBBB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포그라운드</a:t>
            </a:r>
            <a:r>
              <a:rPr lang="en-US" altLang="ko-KR" dirty="0"/>
              <a:t>,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98A95-2560-A268-3F1D-0E0912A6B7B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백그라운드 </a:t>
            </a:r>
            <a:r>
              <a:rPr lang="en-US" altLang="ko-KR" dirty="0"/>
              <a:t>-&gt; </a:t>
            </a:r>
            <a:r>
              <a:rPr lang="ko-KR" altLang="en-US" dirty="0"/>
              <a:t>포그라운드로 작업 전환</a:t>
            </a:r>
            <a:endParaRPr lang="en-US" altLang="ko-KR" dirty="0"/>
          </a:p>
          <a:p>
            <a:pPr lvl="1"/>
            <a:r>
              <a:rPr lang="en-US" altLang="ko-KR" dirty="0" err="1"/>
              <a:t>fg</a:t>
            </a:r>
            <a:r>
              <a:rPr lang="ko-KR" altLang="en-US" dirty="0"/>
              <a:t> </a:t>
            </a:r>
            <a:r>
              <a:rPr lang="en-US" altLang="ko-KR" dirty="0"/>
              <a:t>%</a:t>
            </a:r>
            <a:r>
              <a:rPr lang="ko-KR" altLang="en-US" dirty="0"/>
              <a:t>작업번호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84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26233" y="19168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프로세스 관리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93371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0FE6C-82CC-A7C0-0487-B6BF69B0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포그라운드</a:t>
            </a:r>
            <a:r>
              <a:rPr lang="en-US" altLang="ko-KR" dirty="0"/>
              <a:t>,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E8A87-5447-8552-70CC-52B0CF0468A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작업 종료하기</a:t>
            </a:r>
            <a:r>
              <a:rPr lang="en-US" altLang="ko-KR" dirty="0"/>
              <a:t>: </a:t>
            </a:r>
            <a:r>
              <a:rPr lang="en-US" altLang="ko-KR" dirty="0" err="1"/>
              <a:t>ctrl+c</a:t>
            </a:r>
            <a:endParaRPr lang="en-US" altLang="ko-KR" dirty="0"/>
          </a:p>
          <a:p>
            <a:pPr lvl="1"/>
            <a:r>
              <a:rPr lang="ko-KR" altLang="en-US" dirty="0"/>
              <a:t>포그라운드 작업은 </a:t>
            </a:r>
            <a:r>
              <a:rPr lang="en-US" altLang="ko-KR" dirty="0" err="1"/>
              <a:t>ctrl+c</a:t>
            </a:r>
            <a:r>
              <a:rPr lang="ko-KR" altLang="en-US" dirty="0"/>
              <a:t>를 입력하면 대부분 종료</a:t>
            </a:r>
            <a:endParaRPr lang="en-US" altLang="ko-KR" dirty="0"/>
          </a:p>
          <a:p>
            <a:pPr lvl="1"/>
            <a:r>
              <a:rPr lang="ko-KR" altLang="en-US" dirty="0"/>
              <a:t>또는 </a:t>
            </a:r>
            <a:r>
              <a:rPr lang="en-US" altLang="ko-KR" dirty="0"/>
              <a:t>PID</a:t>
            </a:r>
            <a:r>
              <a:rPr lang="ko-KR" altLang="en-US" dirty="0"/>
              <a:t>를 검색하여 </a:t>
            </a:r>
            <a:r>
              <a:rPr lang="en-US" altLang="ko-KR" dirty="0"/>
              <a:t>kill </a:t>
            </a:r>
            <a:r>
              <a:rPr lang="ko-KR" altLang="en-US" dirty="0"/>
              <a:t>명령으로 강제 종료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백그라운드 작업은 </a:t>
            </a:r>
            <a:r>
              <a:rPr lang="en-US" altLang="ko-KR" dirty="0"/>
              <a:t>kill </a:t>
            </a:r>
            <a:r>
              <a:rPr lang="ko-KR" altLang="en-US" dirty="0"/>
              <a:t>명령으로 강제 종료</a:t>
            </a:r>
            <a:r>
              <a:rPr lang="en-US" altLang="ko-KR" dirty="0"/>
              <a:t>: kill %</a:t>
            </a:r>
            <a:r>
              <a:rPr lang="ko-KR" altLang="en-US" dirty="0"/>
              <a:t>작업번호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2EF9E9-4A6E-BFA9-A7A7-A031AED84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564903"/>
            <a:ext cx="8496944" cy="14621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499073-A080-1FC6-9113-F2C564E70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4691029"/>
            <a:ext cx="8496944" cy="19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73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97DB5-201C-01AC-B935-14AC499D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포그라운드</a:t>
            </a:r>
            <a:r>
              <a:rPr lang="en-US" altLang="ko-KR" dirty="0"/>
              <a:t>,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A012C-ED23-AA39-6C38-86BBC1922C7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로그아웃 후에도 백그라운드 작업 계속 실행하기</a:t>
            </a:r>
            <a:endParaRPr lang="en-US" altLang="ko-KR" dirty="0"/>
          </a:p>
          <a:p>
            <a:pPr lvl="1"/>
            <a:r>
              <a:rPr lang="ko-KR" altLang="en-US" dirty="0"/>
              <a:t>백그라운드 작업을 실행한 터미널이 종료되거나 사용자가 </a:t>
            </a:r>
            <a:r>
              <a:rPr lang="ko-KR" altLang="en-US" dirty="0" err="1"/>
              <a:t>로그아웃하면</a:t>
            </a:r>
            <a:r>
              <a:rPr lang="ko-KR" altLang="en-US" dirty="0"/>
              <a:t> 실행 중이던 백그라운드 작업도 함께 종료</a:t>
            </a:r>
            <a:endParaRPr lang="en-US" altLang="ko-KR" dirty="0"/>
          </a:p>
          <a:p>
            <a:pPr lvl="1"/>
            <a:r>
              <a:rPr lang="ko-KR" altLang="en-US" dirty="0"/>
              <a:t>로그아웃한 다음에도 작업이 완료될 때까지 백그라운드작업을 실행해야 할 경우에 </a:t>
            </a:r>
            <a:r>
              <a:rPr lang="en-US" altLang="ko-KR" dirty="0" err="1"/>
              <a:t>nohup</a:t>
            </a:r>
            <a:r>
              <a:rPr lang="en-US" altLang="ko-KR" dirty="0"/>
              <a:t> </a:t>
            </a:r>
            <a:r>
              <a:rPr lang="ko-KR" altLang="en-US" dirty="0"/>
              <a:t>명령을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0CBCBF-4089-BA6F-C918-10048263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86" y="3460010"/>
            <a:ext cx="10654828" cy="168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96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D8396-C042-4FB3-388D-0CD62FFB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포그라운드</a:t>
            </a:r>
            <a:r>
              <a:rPr lang="en-US" altLang="ko-KR" dirty="0"/>
              <a:t>,</a:t>
            </a:r>
            <a:r>
              <a:rPr lang="ko-KR" altLang="en-US" dirty="0"/>
              <a:t>백그라운드 프로세스와 작업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34D79-0B26-15E9-6D1F-5F0B0F8DB1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nohup</a:t>
            </a:r>
            <a:r>
              <a:rPr lang="en-US" altLang="ko-KR" dirty="0"/>
              <a:t> </a:t>
            </a:r>
            <a:r>
              <a:rPr lang="ko-KR" altLang="en-US" dirty="0"/>
              <a:t>사용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F0F08E-33DE-4BAD-D1BB-A0EE82B63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700808"/>
            <a:ext cx="6768752" cy="1169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847A1A-07AC-E317-0B46-3E0744C87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037331"/>
            <a:ext cx="4326598" cy="305514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908523F-A3E2-6107-63BA-6F281CE88915}"/>
              </a:ext>
            </a:extLst>
          </p:cNvPr>
          <p:cNvSpPr/>
          <p:nvPr/>
        </p:nvSpPr>
        <p:spPr>
          <a:xfrm>
            <a:off x="7104112" y="2002430"/>
            <a:ext cx="504056" cy="562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969AF3-44A0-A340-C427-E9BBCF1E5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4391070"/>
            <a:ext cx="6768752" cy="11415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0591FD8-2904-07C8-F56C-986A746F2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168" y="4293097"/>
            <a:ext cx="4326598" cy="3404224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B1698CF-94C8-9784-A9AE-D4B1B6F43324}"/>
              </a:ext>
            </a:extLst>
          </p:cNvPr>
          <p:cNvSpPr/>
          <p:nvPr/>
        </p:nvSpPr>
        <p:spPr>
          <a:xfrm>
            <a:off x="7104112" y="4970175"/>
            <a:ext cx="504056" cy="562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B41A5-18C3-1D05-A967-0F22EAED8182}"/>
              </a:ext>
            </a:extLst>
          </p:cNvPr>
          <p:cNvSpPr txBox="1"/>
          <p:nvPr/>
        </p:nvSpPr>
        <p:spPr>
          <a:xfrm>
            <a:off x="3769646" y="2940583"/>
            <a:ext cx="3649316" cy="80727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기본적으로 </a:t>
            </a:r>
            <a:r>
              <a:rPr lang="en-US" altLang="ko-KR" sz="2000" dirty="0" err="1"/>
              <a:t>nohup.out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 실행 결과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A20F1-3ACB-B7D0-66E1-CCD22946D103}"/>
              </a:ext>
            </a:extLst>
          </p:cNvPr>
          <p:cNvSpPr txBox="1"/>
          <p:nvPr/>
        </p:nvSpPr>
        <p:spPr>
          <a:xfrm>
            <a:off x="3742828" y="5621714"/>
            <a:ext cx="3649316" cy="80727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실행 결과를 저장할 파일 지정</a:t>
            </a:r>
          </a:p>
        </p:txBody>
      </p:sp>
    </p:spTree>
    <p:extLst>
      <p:ext uri="{BB962C8B-B14F-4D97-AF65-F5344CB8AC3E}">
        <p14:creationId xmlns:p14="http://schemas.microsoft.com/office/powerpoint/2010/main" val="4201988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9008-2955-832E-4DA5-F417110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관리하기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9BA9-B13C-1BFF-48A5-0047373F23D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027" y="1052736"/>
            <a:ext cx="11161946" cy="5518344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백그라운드 작업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(</a:t>
            </a:r>
            <a:r>
              <a:rPr lang="en-US" altLang="ko-KR" dirty="0" err="1"/>
              <a:t>mkdir</a:t>
            </a:r>
            <a:r>
              <a:rPr lang="en-US" altLang="ko-KR" dirty="0"/>
              <a:t> test6 / cd test6 )</a:t>
            </a:r>
          </a:p>
          <a:p>
            <a:pPr marL="561975" lvl="1" indent="-457200">
              <a:buFont typeface="+mj-ea"/>
              <a:buAutoNum type="circleNumDbPlain"/>
            </a:pPr>
            <a:r>
              <a:rPr lang="ko-KR" altLang="en-US" dirty="0"/>
              <a:t>파일을 하나 복사하고 </a:t>
            </a:r>
            <a:r>
              <a:rPr lang="en-US" altLang="ko-KR" dirty="0"/>
              <a:t>vi </a:t>
            </a:r>
            <a:r>
              <a:rPr lang="ko-KR" altLang="en-US" dirty="0"/>
              <a:t>명령을 실행</a:t>
            </a:r>
            <a:r>
              <a:rPr lang="en-US" altLang="ko-KR" dirty="0"/>
              <a:t>(cp /</a:t>
            </a:r>
            <a:r>
              <a:rPr lang="en-US" altLang="ko-KR" dirty="0" err="1"/>
              <a:t>etc</a:t>
            </a:r>
            <a:r>
              <a:rPr lang="en-US" altLang="ko-KR" dirty="0"/>
              <a:t>/hosts .)</a:t>
            </a:r>
          </a:p>
          <a:p>
            <a:pPr marL="561975" lvl="1" indent="-457200">
              <a:buFont typeface="+mj-ea"/>
              <a:buAutoNum type="circleNumDbPlain"/>
            </a:pPr>
            <a:r>
              <a:rPr lang="en-US" altLang="ko-KR" dirty="0" err="1"/>
              <a:t>ctrl+z</a:t>
            </a:r>
            <a:r>
              <a:rPr lang="ko-KR" altLang="en-US" dirty="0"/>
              <a:t>를 실행하여 </a:t>
            </a:r>
            <a:r>
              <a:rPr lang="en-US" altLang="ko-KR" dirty="0"/>
              <a:t>vi </a:t>
            </a:r>
            <a:r>
              <a:rPr lang="ko-KR" altLang="en-US" dirty="0"/>
              <a:t>작업을 일시 정지</a:t>
            </a:r>
            <a:r>
              <a:rPr lang="en-US" altLang="ko-KR" dirty="0"/>
              <a:t>(vi hosts)</a:t>
            </a:r>
          </a:p>
          <a:p>
            <a:pPr marL="561975" lvl="1" indent="-457200">
              <a:buFont typeface="+mj-ea"/>
              <a:buAutoNum type="circleNumDbPlain"/>
            </a:pPr>
            <a:r>
              <a:rPr lang="en-US" altLang="ko-KR" dirty="0"/>
              <a:t>vi </a:t>
            </a:r>
            <a:r>
              <a:rPr lang="ko-KR" altLang="en-US" dirty="0"/>
              <a:t>작업이 일시 정지되면 </a:t>
            </a:r>
            <a:r>
              <a:rPr lang="en-US" altLang="ko-KR" dirty="0"/>
              <a:t>Stopped</a:t>
            </a:r>
            <a:r>
              <a:rPr lang="ko-KR" altLang="en-US" dirty="0"/>
              <a:t>로 표시됨  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/>
              <a:t>jobs </a:t>
            </a:r>
            <a:r>
              <a:rPr lang="ko-KR" altLang="en-US" dirty="0"/>
              <a:t>명령으로 백그라운드 작업을 확인 </a:t>
            </a:r>
            <a:r>
              <a:rPr lang="en-US" altLang="ko-KR" dirty="0"/>
              <a:t>(jobs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정지 중인 작업을 </a:t>
            </a:r>
            <a:r>
              <a:rPr lang="en-US" altLang="ko-KR" dirty="0" err="1"/>
              <a:t>fg</a:t>
            </a:r>
            <a:r>
              <a:rPr lang="en-US" altLang="ko-KR" dirty="0"/>
              <a:t> </a:t>
            </a:r>
            <a:r>
              <a:rPr lang="ko-KR" altLang="en-US" dirty="0"/>
              <a:t>명령을 사용하여 복구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/>
              <a:t>q!</a:t>
            </a:r>
            <a:r>
              <a:rPr lang="ko-KR" altLang="en-US" dirty="0"/>
              <a:t>로 </a:t>
            </a:r>
            <a:r>
              <a:rPr lang="en-US" altLang="ko-KR" dirty="0"/>
              <a:t>vi</a:t>
            </a:r>
            <a:r>
              <a:rPr lang="ko-KR" altLang="en-US" dirty="0" err="1"/>
              <a:t>를</a:t>
            </a:r>
            <a:r>
              <a:rPr lang="ko-KR" altLang="en-US" dirty="0"/>
              <a:t> 종료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72978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12585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작업 예약</a:t>
            </a:r>
          </a:p>
        </p:txBody>
      </p:sp>
    </p:spTree>
    <p:extLst>
      <p:ext uri="{BB962C8B-B14F-4D97-AF65-F5344CB8AC3E}">
        <p14:creationId xmlns:p14="http://schemas.microsoft.com/office/powerpoint/2010/main" val="42018469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4C60A-0EC1-5EB0-2F9A-4010C271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작업 예약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D8DB5DB4-F66C-70D5-08D7-F8C101F1AB1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11246247" cy="5518344"/>
          </a:xfrm>
        </p:spPr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명령 설치하기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AC4AE79-B5A7-38FD-27B0-B518F1576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700808"/>
            <a:ext cx="4465806" cy="194421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0AE3C0C-8023-64DF-BFE7-B25FED796BFF}"/>
              </a:ext>
            </a:extLst>
          </p:cNvPr>
          <p:cNvSpPr txBox="1"/>
          <p:nvPr/>
        </p:nvSpPr>
        <p:spPr>
          <a:xfrm>
            <a:off x="3646418" y="2132856"/>
            <a:ext cx="1058951" cy="3600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en-US" altLang="ko-KR" sz="2000" dirty="0"/>
              <a:t>at </a:t>
            </a:r>
            <a:r>
              <a:rPr lang="ko-KR" altLang="en-US" sz="2000" dirty="0"/>
              <a:t>설치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4A06F90-FE91-E0B7-8C86-1A348BC2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1700808"/>
            <a:ext cx="6266248" cy="194421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E189166-BF3D-6648-65DA-2330760E26C1}"/>
              </a:ext>
            </a:extLst>
          </p:cNvPr>
          <p:cNvSpPr txBox="1"/>
          <p:nvPr/>
        </p:nvSpPr>
        <p:spPr>
          <a:xfrm>
            <a:off x="8976320" y="1229702"/>
            <a:ext cx="1440160" cy="600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메일 설치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7C37EBB9-CEE3-FD58-8E8C-0E40E4D98B6E}"/>
              </a:ext>
            </a:extLst>
          </p:cNvPr>
          <p:cNvSpPr/>
          <p:nvPr/>
        </p:nvSpPr>
        <p:spPr>
          <a:xfrm>
            <a:off x="4871864" y="2348880"/>
            <a:ext cx="409569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A72294D1-43CB-6BE1-56EB-4042460E1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6" y="3904047"/>
            <a:ext cx="3960440" cy="276252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429F9C7-E840-160D-3CB2-249DA87D8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656" y="3986937"/>
            <a:ext cx="3719884" cy="2526061"/>
          </a:xfrm>
          <a:prstGeom prst="rect">
            <a:avLst/>
          </a:prstGeom>
        </p:spPr>
      </p:pic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80D07359-3D1E-F92A-6B28-67189B00D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885" y="3973822"/>
            <a:ext cx="3872092" cy="2539176"/>
          </a:xfrm>
          <a:prstGeom prst="rect">
            <a:avLst/>
          </a:prstGeom>
        </p:spPr>
      </p:pic>
      <p:sp>
        <p:nvSpPr>
          <p:cNvPr id="42" name="오른쪽 대괄호 41">
            <a:extLst>
              <a:ext uri="{FF2B5EF4-FFF2-40B4-BE49-F238E27FC236}">
                <a16:creationId xmlns:a16="http://schemas.microsoft.com/office/drawing/2014/main" id="{4906005A-541E-2903-C858-D6917ACAACF6}"/>
              </a:ext>
            </a:extLst>
          </p:cNvPr>
          <p:cNvSpPr/>
          <p:nvPr/>
        </p:nvSpPr>
        <p:spPr>
          <a:xfrm rot="16200000">
            <a:off x="6115577" y="-353108"/>
            <a:ext cx="86746" cy="8515060"/>
          </a:xfrm>
          <a:prstGeom prst="righ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9BBB1EA2-3BE3-B609-F73F-E93202494B1C}"/>
              </a:ext>
            </a:extLst>
          </p:cNvPr>
          <p:cNvSpPr/>
          <p:nvPr/>
        </p:nvSpPr>
        <p:spPr>
          <a:xfrm>
            <a:off x="7583515" y="3584958"/>
            <a:ext cx="982435" cy="304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21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B43EC-0504-B2D8-6C9E-7FB9421A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95EDA-B419-7E24-8282-A2E8DE40875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11246247" cy="5518344"/>
          </a:xfrm>
        </p:spPr>
        <p:txBody>
          <a:bodyPr/>
          <a:lstStyle/>
          <a:p>
            <a:r>
              <a:rPr lang="ko-KR" altLang="en-US" dirty="0"/>
              <a:t>정해진 시간에 한 번 실행</a:t>
            </a:r>
            <a:r>
              <a:rPr lang="en-US" altLang="ko-KR" dirty="0"/>
              <a:t>: at </a:t>
            </a:r>
            <a:r>
              <a:rPr lang="ko-KR" altLang="en-US" dirty="0"/>
              <a:t>명령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3D4FB3E-A317-99D6-9895-88237F81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85" y="1700808"/>
            <a:ext cx="1093014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598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826F1-4602-66AE-5705-F2C5B03F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작업 예약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B802288E-AC0A-2C4B-376F-DA311640BF9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11246247" cy="5518344"/>
          </a:xfrm>
        </p:spPr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명령 설정하기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시간 설정 방식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at 4pm + 3 days: </a:t>
            </a:r>
            <a:r>
              <a:rPr lang="ko-KR" altLang="en-US" dirty="0"/>
              <a:t>지금부터 </a:t>
            </a:r>
            <a:r>
              <a:rPr lang="en-US" altLang="ko-KR" dirty="0"/>
              <a:t>3</a:t>
            </a:r>
            <a:r>
              <a:rPr lang="ko-KR" altLang="en-US" dirty="0"/>
              <a:t>일 후 오후 </a:t>
            </a:r>
            <a:r>
              <a:rPr lang="en-US" altLang="ko-KR" dirty="0"/>
              <a:t>4</a:t>
            </a:r>
            <a:r>
              <a:rPr lang="ko-KR" altLang="en-US" dirty="0"/>
              <a:t>시에 작업을 수행</a:t>
            </a:r>
            <a:endParaRPr lang="en-US" altLang="ko-KR" dirty="0"/>
          </a:p>
          <a:p>
            <a:pPr lvl="2"/>
            <a:r>
              <a:rPr lang="en-US" altLang="ko-KR" dirty="0"/>
              <a:t>• at 10am Jul 31: 7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 오전 </a:t>
            </a:r>
            <a:r>
              <a:rPr lang="en-US" altLang="ko-KR" dirty="0"/>
              <a:t>10</a:t>
            </a:r>
            <a:r>
              <a:rPr lang="ko-KR" altLang="en-US" dirty="0"/>
              <a:t>시에 작업을 수행</a:t>
            </a:r>
            <a:endParaRPr lang="en-US" altLang="ko-KR" dirty="0"/>
          </a:p>
          <a:p>
            <a:pPr lvl="2"/>
            <a:r>
              <a:rPr lang="en-US" altLang="ko-KR" dirty="0"/>
              <a:t>• at 1am tomorrow: </a:t>
            </a:r>
            <a:r>
              <a:rPr lang="ko-KR" altLang="en-US" dirty="0"/>
              <a:t>내일 오전 </a:t>
            </a:r>
            <a:r>
              <a:rPr lang="en-US" altLang="ko-KR" dirty="0"/>
              <a:t>1</a:t>
            </a:r>
            <a:r>
              <a:rPr lang="ko-KR" altLang="en-US" dirty="0"/>
              <a:t>시에 작업을 수행</a:t>
            </a:r>
            <a:endParaRPr lang="en-US" altLang="ko-KR" dirty="0"/>
          </a:p>
          <a:p>
            <a:pPr lvl="2"/>
            <a:r>
              <a:rPr lang="en-US" altLang="ko-KR" dirty="0"/>
              <a:t>• at 10:00am today: </a:t>
            </a:r>
            <a:r>
              <a:rPr lang="ko-KR" altLang="en-US" dirty="0"/>
              <a:t>오늘 오전 </a:t>
            </a:r>
            <a:r>
              <a:rPr lang="en-US" altLang="ko-KR" dirty="0"/>
              <a:t>10</a:t>
            </a:r>
            <a:r>
              <a:rPr lang="ko-KR" altLang="en-US" dirty="0"/>
              <a:t>시에 작업을 수행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05C4A0-A62C-7056-F95E-800633AC1EE8}"/>
              </a:ext>
            </a:extLst>
          </p:cNvPr>
          <p:cNvSpPr txBox="1"/>
          <p:nvPr/>
        </p:nvSpPr>
        <p:spPr>
          <a:xfrm>
            <a:off x="8882064" y="1772816"/>
            <a:ext cx="3190599" cy="1008112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시간을 지정하여 </a:t>
            </a:r>
            <a:r>
              <a:rPr lang="en-US" altLang="ko-KR" sz="2000" dirty="0"/>
              <a:t>at </a:t>
            </a:r>
            <a:r>
              <a:rPr lang="ko-KR" altLang="en-US" sz="2000" dirty="0"/>
              <a:t>명령 실행</a:t>
            </a:r>
          </a:p>
        </p:txBody>
      </p:sp>
    </p:spTree>
    <p:extLst>
      <p:ext uri="{BB962C8B-B14F-4D97-AF65-F5344CB8AC3E}">
        <p14:creationId xmlns:p14="http://schemas.microsoft.com/office/powerpoint/2010/main" val="24501710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5139F-D4D2-65D6-1967-6F09AF20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E93FF-3733-C8C7-203A-88C8A379640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027" y="1079008"/>
            <a:ext cx="11185304" cy="5518344"/>
          </a:xfrm>
        </p:spPr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명령 설정 예</a:t>
            </a:r>
          </a:p>
        </p:txBody>
      </p:sp>
    </p:spTree>
    <p:extLst>
      <p:ext uri="{BB962C8B-B14F-4D97-AF65-F5344CB8AC3E}">
        <p14:creationId xmlns:p14="http://schemas.microsoft.com/office/powerpoint/2010/main" val="42201250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D6581-034A-F5ED-541A-AAE9CF57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9240B-E06C-F139-12FD-15F0F3DBD2C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작업 파일 확인하기</a:t>
            </a:r>
            <a:endParaRPr lang="en-US" altLang="ko-KR" dirty="0"/>
          </a:p>
          <a:p>
            <a:pPr lvl="1"/>
            <a:r>
              <a:rPr lang="en-US" altLang="ko-KR" dirty="0"/>
              <a:t>at</a:t>
            </a:r>
            <a:r>
              <a:rPr lang="ko-KR" altLang="en-US" dirty="0"/>
              <a:t>로 생성된 작업 파일은 </a:t>
            </a:r>
            <a:r>
              <a:rPr lang="en-US" altLang="ko-KR" dirty="0"/>
              <a:t>/var/spool/</a:t>
            </a:r>
            <a:r>
              <a:rPr lang="en-US" altLang="ko-KR" dirty="0" err="1"/>
              <a:t>cron</a:t>
            </a:r>
            <a:r>
              <a:rPr lang="en-US" altLang="ko-KR" dirty="0"/>
              <a:t>/</a:t>
            </a:r>
            <a:r>
              <a:rPr lang="en-US" altLang="ko-KR" dirty="0" err="1"/>
              <a:t>atjobs</a:t>
            </a:r>
            <a:r>
              <a:rPr lang="en-US" altLang="ko-KR" dirty="0"/>
              <a:t> </a:t>
            </a:r>
            <a:r>
              <a:rPr lang="ko-KR" altLang="en-US" dirty="0"/>
              <a:t>디렉터리에 저장</a:t>
            </a:r>
            <a:endParaRPr lang="en-US" altLang="ko-KR" dirty="0"/>
          </a:p>
          <a:p>
            <a:pPr lvl="1"/>
            <a:r>
              <a:rPr lang="ko-KR" altLang="en-US" dirty="0"/>
              <a:t>작업 번호로 파일이 생성</a:t>
            </a:r>
            <a:endParaRPr lang="en-US" altLang="ko-KR" dirty="0"/>
          </a:p>
          <a:p>
            <a:pPr lvl="1"/>
            <a:r>
              <a:rPr lang="en-US" altLang="ko-KR" dirty="0" err="1"/>
              <a:t>atjobs</a:t>
            </a:r>
            <a:r>
              <a:rPr lang="en-US" altLang="ko-KR" dirty="0"/>
              <a:t> </a:t>
            </a:r>
            <a:r>
              <a:rPr lang="ko-KR" altLang="en-US" dirty="0"/>
              <a:t>디렉터리의 내용은 </a:t>
            </a:r>
            <a:r>
              <a:rPr lang="en-US" altLang="ko-KR" dirty="0"/>
              <a:t>daemon </a:t>
            </a:r>
            <a:r>
              <a:rPr lang="ko-KR" altLang="en-US" dirty="0"/>
              <a:t>그룹의 사용자만 확인할 수 있으므로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명령을 사용해야 함</a:t>
            </a:r>
          </a:p>
        </p:txBody>
      </p:sp>
    </p:spTree>
    <p:extLst>
      <p:ext uri="{BB962C8B-B14F-4D97-AF65-F5344CB8AC3E}">
        <p14:creationId xmlns:p14="http://schemas.microsoft.com/office/powerpoint/2010/main" val="120445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423592" y="1700808"/>
            <a:ext cx="7704856" cy="4608512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00 </a:t>
            </a:r>
            <a:r>
              <a:rPr lang="ko-KR" altLang="en-US" dirty="0"/>
              <a:t>개요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</a:t>
            </a:r>
            <a:r>
              <a:rPr lang="en-US" altLang="ko-KR" dirty="0"/>
              <a:t> </a:t>
            </a:r>
            <a:r>
              <a:rPr lang="ko-KR" altLang="en-US" dirty="0"/>
              <a:t>프로세스의 개념</a:t>
            </a:r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</a:t>
            </a:r>
            <a:r>
              <a:rPr lang="en-US" altLang="ko-KR" dirty="0"/>
              <a:t> </a:t>
            </a:r>
            <a:r>
              <a:rPr lang="ko-KR" altLang="en-US" dirty="0"/>
              <a:t>프로세스 관리 명령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</a:t>
            </a:r>
            <a:r>
              <a:rPr lang="en-US" altLang="ko-KR" dirty="0"/>
              <a:t> </a:t>
            </a:r>
            <a:r>
              <a:rPr lang="ko-KR" altLang="en-US" dirty="0"/>
              <a:t>포그라운드</a:t>
            </a:r>
            <a:r>
              <a:rPr lang="en-US" altLang="ko-KR" dirty="0"/>
              <a:t>/</a:t>
            </a:r>
            <a:r>
              <a:rPr lang="ko-KR" altLang="en-US" dirty="0"/>
              <a:t>백그라운드 프로세스와 작업제어</a:t>
            </a:r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</a:t>
            </a:r>
            <a:r>
              <a:rPr lang="en-US" altLang="ko-KR" dirty="0"/>
              <a:t> </a:t>
            </a:r>
            <a:r>
              <a:rPr lang="ko-KR" altLang="en-US" dirty="0"/>
              <a:t>작업 예약</a:t>
            </a:r>
          </a:p>
        </p:txBody>
      </p:sp>
    </p:spTree>
    <p:extLst>
      <p:ext uri="{BB962C8B-B14F-4D97-AF65-F5344CB8AC3E}">
        <p14:creationId xmlns:p14="http://schemas.microsoft.com/office/powerpoint/2010/main" val="39420431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45CC8-BF67-04BA-3E4F-88E40C43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ADA4A-D8F2-809E-5A8D-9E78B0A44F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작업 목록 확인하기</a:t>
            </a:r>
            <a:r>
              <a:rPr lang="en-US" altLang="ko-KR" dirty="0"/>
              <a:t>: -l </a:t>
            </a:r>
            <a:r>
              <a:rPr lang="ko-KR" altLang="en-US" dirty="0"/>
              <a:t>옵션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at </a:t>
            </a:r>
            <a:r>
              <a:rPr lang="ko-KR" altLang="en-US" dirty="0"/>
              <a:t>작업 목록 확인하기</a:t>
            </a:r>
            <a:r>
              <a:rPr lang="en-US" altLang="ko-KR" dirty="0"/>
              <a:t>: </a:t>
            </a:r>
            <a:r>
              <a:rPr lang="en-US" altLang="ko-KR" dirty="0" err="1"/>
              <a:t>atq</a:t>
            </a:r>
            <a:r>
              <a:rPr lang="en-US" altLang="ko-KR" dirty="0"/>
              <a:t> </a:t>
            </a:r>
            <a:r>
              <a:rPr lang="ko-KR" altLang="en-US" dirty="0"/>
              <a:t>명령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DF7CE88-99F1-0B19-D913-541F4092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682524"/>
            <a:ext cx="10009112" cy="15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307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6A125-1EB1-D126-518A-28EF9C6B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8BCF4-CFA5-A5ED-1B22-622CA885D9E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작업 삭제하기</a:t>
            </a:r>
            <a:r>
              <a:rPr lang="en-US" altLang="ko-KR" dirty="0"/>
              <a:t>: -d </a:t>
            </a:r>
            <a:r>
              <a:rPr lang="ko-KR" altLang="en-US" dirty="0"/>
              <a:t>옵션과 </a:t>
            </a:r>
            <a:r>
              <a:rPr lang="en-US" altLang="ko-KR" dirty="0" err="1"/>
              <a:t>atrm</a:t>
            </a:r>
            <a:r>
              <a:rPr lang="en-US" altLang="ko-KR" dirty="0"/>
              <a:t> </a:t>
            </a:r>
            <a:r>
              <a:rPr lang="ko-KR" altLang="en-US" dirty="0"/>
              <a:t>명령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1B79E5-41CD-40B4-EB8B-704DF4A7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282990"/>
            <a:ext cx="4261035" cy="15920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A519301-3C49-3B8E-7FD5-B5DA3FFDA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721795"/>
            <a:ext cx="5795325" cy="38674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E8D4D44-3EC2-F48E-8E58-34604B18C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610" y="2089874"/>
            <a:ext cx="5625116" cy="18431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B3136D9-338E-7077-AF67-9A14BB60A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911" y="4034995"/>
            <a:ext cx="5556426" cy="241834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32A39B-4BE3-3042-402B-609DEA069610}"/>
              </a:ext>
            </a:extLst>
          </p:cNvPr>
          <p:cNvSpPr txBox="1"/>
          <p:nvPr/>
        </p:nvSpPr>
        <p:spPr>
          <a:xfrm>
            <a:off x="263352" y="5617405"/>
            <a:ext cx="1883200" cy="62749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작업 </a:t>
            </a:r>
            <a:r>
              <a:rPr lang="en-US" altLang="ko-KR" sz="2000" dirty="0"/>
              <a:t>2</a:t>
            </a:r>
            <a:r>
              <a:rPr lang="ko-KR" altLang="en-US" sz="2000" dirty="0"/>
              <a:t>개 예약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FA5AB-0D37-4FAB-2D82-AC836F3A7B90}"/>
              </a:ext>
            </a:extLst>
          </p:cNvPr>
          <p:cNvSpPr txBox="1"/>
          <p:nvPr/>
        </p:nvSpPr>
        <p:spPr>
          <a:xfrm>
            <a:off x="10201056" y="2871731"/>
            <a:ext cx="1883200" cy="62749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r>
              <a:rPr lang="ko-KR" altLang="en-US" sz="2000"/>
              <a:t>작업 목록 확인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CF1A84-3E1C-6236-7209-F79CF68B824E}"/>
              </a:ext>
            </a:extLst>
          </p:cNvPr>
          <p:cNvSpPr txBox="1"/>
          <p:nvPr/>
        </p:nvSpPr>
        <p:spPr>
          <a:xfrm>
            <a:off x="4871863" y="5861431"/>
            <a:ext cx="1333823" cy="62749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/>
              <a:t>작업 삭제</a:t>
            </a:r>
            <a:endParaRPr lang="ko-KR" altLang="en-US" sz="20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FA18F84-4DB9-C430-7C22-B1880E023ED0}"/>
              </a:ext>
            </a:extLst>
          </p:cNvPr>
          <p:cNvSpPr/>
          <p:nvPr/>
        </p:nvSpPr>
        <p:spPr>
          <a:xfrm>
            <a:off x="5953090" y="2871731"/>
            <a:ext cx="380620" cy="627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901678D-8CFA-641A-51DA-E0B16B0E39AB}"/>
              </a:ext>
            </a:extLst>
          </p:cNvPr>
          <p:cNvSpPr/>
          <p:nvPr/>
        </p:nvSpPr>
        <p:spPr>
          <a:xfrm>
            <a:off x="8400256" y="3841140"/>
            <a:ext cx="576064" cy="306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9418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8FF71-AFBC-6162-33DB-07152120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2FAC9-CFAE-6B13-B96D-8848DAF9634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at </a:t>
            </a:r>
            <a:r>
              <a:rPr lang="ko-KR" altLang="en-US" dirty="0"/>
              <a:t>명령 사용 제한하기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at.allow</a:t>
            </a:r>
            <a:r>
              <a:rPr lang="en-US" altLang="ko-KR" dirty="0"/>
              <a:t>: at </a:t>
            </a:r>
            <a:r>
              <a:rPr lang="ko-KR" altLang="en-US" dirty="0"/>
              <a:t>명령의 사용이 허용된 사용자들 저장</a:t>
            </a:r>
            <a:r>
              <a:rPr lang="en-US" altLang="ko-KR" dirty="0"/>
              <a:t>, </a:t>
            </a:r>
            <a:r>
              <a:rPr lang="ko-KR" altLang="en-US" dirty="0"/>
              <a:t>필요할 때 </a:t>
            </a:r>
            <a:r>
              <a:rPr lang="ko-KR" altLang="en-US" dirty="0" err="1"/>
              <a:t>만들어야함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at.deny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at </a:t>
            </a:r>
            <a:r>
              <a:rPr lang="ko-KR" altLang="en-US" dirty="0"/>
              <a:t>명령의 사용이 금지된 사용자들 저장</a:t>
            </a:r>
            <a:r>
              <a:rPr lang="en-US" altLang="ko-KR" dirty="0"/>
              <a:t>, </a:t>
            </a:r>
            <a:r>
              <a:rPr lang="ko-KR" altLang="en-US" dirty="0"/>
              <a:t>기본적으로 파일이 있음</a:t>
            </a:r>
            <a:endParaRPr lang="en-US" altLang="ko-KR" dirty="0"/>
          </a:p>
          <a:p>
            <a:pPr lvl="1"/>
            <a:r>
              <a:rPr lang="ko-KR" altLang="en-US" dirty="0"/>
              <a:t>적용 기준</a:t>
            </a:r>
            <a:endParaRPr lang="en-US" altLang="ko-KR" dirty="0"/>
          </a:p>
          <a:p>
            <a:pPr lvl="2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at.allow</a:t>
            </a:r>
            <a:r>
              <a:rPr lang="en-US" altLang="ko-KR" dirty="0"/>
              <a:t> </a:t>
            </a:r>
            <a:r>
              <a:rPr lang="ko-KR" altLang="en-US" dirty="0"/>
              <a:t>파일이 있으면 이 파일에 지정된 사용자만 </a:t>
            </a:r>
            <a:r>
              <a:rPr lang="en-US" altLang="ko-KR" dirty="0"/>
              <a:t>at </a:t>
            </a:r>
            <a:r>
              <a:rPr lang="ko-KR" altLang="en-US" dirty="0"/>
              <a:t>명령을 사용 가능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at.deny</a:t>
            </a:r>
            <a:r>
              <a:rPr lang="en-US" altLang="ko-KR" dirty="0"/>
              <a:t> </a:t>
            </a:r>
            <a:r>
              <a:rPr lang="ko-KR" altLang="en-US" dirty="0"/>
              <a:t>파일 무시</a:t>
            </a:r>
            <a:endParaRPr lang="en-US" altLang="ko-KR" dirty="0"/>
          </a:p>
          <a:p>
            <a:pPr lvl="2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at.allow</a:t>
            </a:r>
            <a:r>
              <a:rPr lang="en-US" altLang="ko-KR" dirty="0"/>
              <a:t> </a:t>
            </a:r>
            <a:r>
              <a:rPr lang="ko-KR" altLang="en-US" dirty="0"/>
              <a:t>파일이 없으면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at.deny</a:t>
            </a:r>
            <a:r>
              <a:rPr lang="en-US" altLang="ko-KR" dirty="0"/>
              <a:t> </a:t>
            </a:r>
            <a:r>
              <a:rPr lang="ko-KR" altLang="en-US" dirty="0"/>
              <a:t>파일에 지정된 사용자를 제외한 모든 사용자가 </a:t>
            </a:r>
            <a:r>
              <a:rPr lang="en-US" altLang="ko-KR" dirty="0"/>
              <a:t>at </a:t>
            </a:r>
            <a:r>
              <a:rPr lang="ko-KR" altLang="en-US" dirty="0"/>
              <a:t>명령을 사용 가능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만약 두 파일이 모두 없다면 </a:t>
            </a:r>
            <a:r>
              <a:rPr lang="en-US" altLang="ko-KR" dirty="0"/>
              <a:t>root</a:t>
            </a:r>
            <a:r>
              <a:rPr lang="ko-KR" altLang="en-US" dirty="0"/>
              <a:t>만 </a:t>
            </a:r>
            <a:r>
              <a:rPr lang="en-US" altLang="ko-KR" dirty="0"/>
              <a:t>at </a:t>
            </a:r>
            <a:r>
              <a:rPr lang="ko-KR" altLang="en-US" dirty="0"/>
              <a:t>명령을 사용 가능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사용자가 두 파일 모두에 속해 있다면 </a:t>
            </a:r>
            <a:r>
              <a:rPr lang="en-US" altLang="ko-KR" dirty="0"/>
              <a:t>at </a:t>
            </a:r>
            <a:r>
              <a:rPr lang="ko-KR" altLang="en-US" dirty="0"/>
              <a:t>명령 사용 가능</a:t>
            </a:r>
            <a:endParaRPr lang="en-US" altLang="ko-KR" dirty="0"/>
          </a:p>
          <a:p>
            <a:pPr lvl="2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at.deny</a:t>
            </a:r>
            <a:r>
              <a:rPr lang="ko-KR" altLang="en-US" dirty="0"/>
              <a:t>를 빈 파일로 두면 모든 사용자가 </a:t>
            </a:r>
            <a:r>
              <a:rPr lang="en-US" altLang="ko-KR" dirty="0"/>
              <a:t>at </a:t>
            </a:r>
            <a:r>
              <a:rPr lang="ko-KR" altLang="en-US" dirty="0"/>
              <a:t>명령을 사용 가능</a:t>
            </a:r>
            <a:r>
              <a:rPr lang="en-US" altLang="ko-KR" dirty="0"/>
              <a:t>(</a:t>
            </a:r>
            <a:r>
              <a:rPr lang="ko-KR" altLang="en-US" dirty="0"/>
              <a:t>초기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4393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F259A-FBC0-873D-69CA-E4A6BACE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1990F-900E-BF30-F532-1F8CB2EA67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정해진 시간에 반복 실행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9FFD0A3-C4BF-155C-370F-BA4D6CC5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16" y="1811065"/>
            <a:ext cx="11030081" cy="40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043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C4635-2D7B-953F-7DAB-BB00BCAE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2B322-E9E3-276E-DBAE-4BD15CB5775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crontab </a:t>
            </a:r>
            <a:r>
              <a:rPr lang="ko-KR" altLang="en-US" dirty="0"/>
              <a:t>파일 형식</a:t>
            </a:r>
            <a:endParaRPr lang="en-US" altLang="ko-KR" dirty="0"/>
          </a:p>
          <a:p>
            <a:pPr lvl="1"/>
            <a:r>
              <a:rPr lang="en-US" altLang="ko-KR" dirty="0"/>
              <a:t>crontab </a:t>
            </a:r>
            <a:r>
              <a:rPr lang="ko-KR" altLang="en-US" dirty="0"/>
              <a:t>명령으로 관리하는 파일은 사용자별로 생성</a:t>
            </a:r>
            <a:endParaRPr lang="en-US" altLang="ko-KR" dirty="0"/>
          </a:p>
          <a:p>
            <a:pPr lvl="1"/>
            <a:r>
              <a:rPr lang="en-US" altLang="ko-KR" dirty="0"/>
              <a:t>crontab </a:t>
            </a:r>
            <a:r>
              <a:rPr lang="ko-KR" altLang="en-US" dirty="0"/>
              <a:t>파일에는 여러 개의 작업을 저장할 수 있으며 한 행에 하나의 작업을 설정</a:t>
            </a:r>
            <a:endParaRPr lang="en-US" altLang="ko-KR" dirty="0"/>
          </a:p>
          <a:p>
            <a:pPr lvl="1"/>
            <a:r>
              <a:rPr lang="en-US" altLang="ko-KR" dirty="0"/>
              <a:t>crontab </a:t>
            </a:r>
            <a:r>
              <a:rPr lang="ko-KR" altLang="en-US" dirty="0"/>
              <a:t>파일의 한 행은 다음과 같이 여섯 항목으로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 요일은 </a:t>
            </a:r>
            <a:r>
              <a:rPr lang="en-US" altLang="ko-KR" dirty="0"/>
              <a:t>0</a:t>
            </a:r>
            <a:r>
              <a:rPr lang="ko-KR" altLang="en-US" dirty="0"/>
              <a:t>이 일요일</a:t>
            </a:r>
            <a:r>
              <a:rPr lang="en-US" altLang="ko-KR" dirty="0"/>
              <a:t>, 1</a:t>
            </a:r>
            <a:r>
              <a:rPr lang="ko-KR" altLang="en-US" dirty="0"/>
              <a:t>이 월요일</a:t>
            </a:r>
            <a:r>
              <a:rPr lang="en-US" altLang="ko-KR" dirty="0"/>
              <a:t>, 6</a:t>
            </a:r>
            <a:r>
              <a:rPr lang="ko-KR" altLang="en-US" dirty="0"/>
              <a:t>이 토요일을 의미</a:t>
            </a:r>
            <a:endParaRPr lang="en-US" altLang="ko-KR" dirty="0"/>
          </a:p>
          <a:p>
            <a:pPr lvl="2"/>
            <a:r>
              <a:rPr lang="ko-KR" altLang="en-US" dirty="0"/>
              <a:t>각 항목은 공백문자로 구분</a:t>
            </a:r>
            <a:endParaRPr lang="en-US" altLang="ko-KR" dirty="0"/>
          </a:p>
          <a:p>
            <a:pPr lvl="2"/>
            <a:r>
              <a:rPr lang="ko-KR" altLang="en-US" dirty="0"/>
              <a:t>항목의 값이 *이면 해당 항목의 모든 값을 의미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D23572C-F64C-5237-9813-19CF612D7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1" y="3071812"/>
            <a:ext cx="8735239" cy="9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363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5638A-FAAB-A720-3226-46E0BD5C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작업 예약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CA2A45DA-7EEE-903E-3908-04B3285A08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en-US" altLang="ko-KR" dirty="0"/>
              <a:t>crontab </a:t>
            </a:r>
            <a:r>
              <a:rPr lang="ko-KR" altLang="en-US" dirty="0"/>
              <a:t>항목 설정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❹번의 월 항목은 매월을</a:t>
            </a:r>
            <a:r>
              <a:rPr lang="en-US" altLang="ko-KR" dirty="0"/>
              <a:t> </a:t>
            </a:r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en-US" altLang="ko-KR" dirty="0"/>
              <a:t>❺</a:t>
            </a:r>
            <a:r>
              <a:rPr lang="ko-KR" altLang="en-US" dirty="0"/>
              <a:t>번의 요일은 모든 요일을 의미</a:t>
            </a:r>
            <a:endParaRPr lang="en-US" altLang="ko-KR" dirty="0"/>
          </a:p>
          <a:p>
            <a:pPr lvl="1"/>
            <a:r>
              <a:rPr lang="ko-KR" altLang="en-US" dirty="0"/>
              <a:t>따라서 이 명령은 매월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23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분에 지정한 작업을 실행하라는 뜻</a:t>
            </a:r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ADEE6C9A-4B80-40D0-EAE5-BC234BA32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8" t="-2778" r="728" b="16667"/>
          <a:stretch/>
        </p:blipFill>
        <p:spPr>
          <a:xfrm>
            <a:off x="839416" y="1772816"/>
            <a:ext cx="989032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818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19431-3B13-98A7-1412-42C0AB0E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작업 예약</a:t>
            </a:r>
          </a:p>
        </p:txBody>
      </p:sp>
      <p:sp>
        <p:nvSpPr>
          <p:cNvPr id="26" name="내용 개체 틀 25">
            <a:extLst>
              <a:ext uri="{FF2B5EF4-FFF2-40B4-BE49-F238E27FC236}">
                <a16:creationId xmlns:a16="http://schemas.microsoft.com/office/drawing/2014/main" id="{BB0B76D9-72C9-EBAB-4EE9-6274CBC51C8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crontab </a:t>
            </a:r>
            <a:r>
              <a:rPr lang="ko-KR" altLang="en-US" dirty="0"/>
              <a:t>파일 생성하고 편집하기</a:t>
            </a:r>
            <a:r>
              <a:rPr lang="en-US" altLang="ko-KR" dirty="0"/>
              <a:t>: crontab -e</a:t>
            </a:r>
          </a:p>
          <a:p>
            <a:pPr lvl="1"/>
            <a:r>
              <a:rPr lang="en-US" altLang="ko-KR" dirty="0"/>
              <a:t>crontab </a:t>
            </a:r>
            <a:r>
              <a:rPr lang="ko-KR" altLang="en-US" dirty="0"/>
              <a:t>편집기로는 기본적으로 </a:t>
            </a:r>
            <a:r>
              <a:rPr lang="en-US" altLang="ko-KR" dirty="0"/>
              <a:t>VISUAL </a:t>
            </a:r>
            <a:r>
              <a:rPr lang="ko-KR" altLang="en-US" dirty="0"/>
              <a:t>또는 </a:t>
            </a:r>
            <a:r>
              <a:rPr lang="en-US" altLang="ko-KR" dirty="0"/>
              <a:t>EDITOR </a:t>
            </a:r>
            <a:r>
              <a:rPr lang="ko-KR" altLang="en-US" dirty="0"/>
              <a:t>환경 변수에 지정된 편집기를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작업 생성 예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67A4944-F947-4B51-7EFC-2278BA6A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3" y="2204864"/>
            <a:ext cx="9139473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6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70F35-1E03-A2AA-C16B-658DC32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7FDCA-F2EB-2BBB-AFCE-4C06B9FE68E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crontab </a:t>
            </a:r>
            <a:r>
              <a:rPr lang="ko-KR" altLang="en-US" dirty="0"/>
              <a:t>파일 확인하기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/var/spool/</a:t>
            </a:r>
            <a:r>
              <a:rPr lang="en-US" altLang="ko-KR" dirty="0" err="1"/>
              <a:t>cron</a:t>
            </a:r>
            <a:r>
              <a:rPr lang="en-US" altLang="ko-KR" dirty="0"/>
              <a:t>/crontabs </a:t>
            </a:r>
            <a:r>
              <a:rPr lang="ko-KR" altLang="en-US" dirty="0"/>
              <a:t>디렉터리에 사용자 이름으로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crontab </a:t>
            </a:r>
            <a:r>
              <a:rPr lang="ko-KR" altLang="en-US" dirty="0"/>
              <a:t>파일 내용 확인하기</a:t>
            </a:r>
            <a:r>
              <a:rPr lang="en-US" altLang="ko-KR" dirty="0"/>
              <a:t>: crontab -l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7F18A0E-8E52-EA15-6BAC-85733639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1" y="2132856"/>
            <a:ext cx="1000773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386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535CE-56B8-58EC-D8AD-FD72B8CF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1EAFA-E78B-53A1-E8D3-7B31C327C42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crontab </a:t>
            </a:r>
            <a:r>
              <a:rPr lang="ko-KR" altLang="en-US" dirty="0"/>
              <a:t>파일 삭제하기</a:t>
            </a:r>
            <a:r>
              <a:rPr lang="en-US" altLang="ko-KR" dirty="0"/>
              <a:t>: crontab -r</a:t>
            </a:r>
          </a:p>
          <a:p>
            <a:pPr lvl="1"/>
            <a:r>
              <a:rPr lang="ko-KR" altLang="en-US" dirty="0"/>
              <a:t>본인의 작업 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시스템 관리자가 특정 사용자의 </a:t>
            </a:r>
            <a:r>
              <a:rPr lang="en-US" altLang="ko-KR" dirty="0"/>
              <a:t>crontab</a:t>
            </a:r>
            <a:r>
              <a:rPr lang="ko-KR" altLang="en-US" dirty="0"/>
              <a:t>을 삭제하려면 ‘</a:t>
            </a:r>
            <a:r>
              <a:rPr lang="en-US" altLang="ko-KR" dirty="0"/>
              <a:t>crontab -u user1 -r’</a:t>
            </a:r>
            <a:r>
              <a:rPr lang="ko-KR" altLang="en-US" dirty="0"/>
              <a:t>과 같이 삭제하려는 사용자 </a:t>
            </a:r>
            <a:r>
              <a:rPr lang="en-US" altLang="ko-KR" dirty="0"/>
              <a:t>ID</a:t>
            </a:r>
            <a:r>
              <a:rPr lang="ko-KR" altLang="en-US" dirty="0"/>
              <a:t>를 지정</a:t>
            </a:r>
          </a:p>
        </p:txBody>
      </p:sp>
    </p:spTree>
    <p:extLst>
      <p:ext uri="{BB962C8B-B14F-4D97-AF65-F5344CB8AC3E}">
        <p14:creationId xmlns:p14="http://schemas.microsoft.com/office/powerpoint/2010/main" val="4109703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36CC6-9D93-261D-24AB-80B2D5CF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작업 예약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2B0FC-6F28-77C5-8CF3-8DE85C9C8E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crontab </a:t>
            </a:r>
            <a:r>
              <a:rPr lang="ko-KR" altLang="en-US" dirty="0"/>
              <a:t>명령 사용 제한하기</a:t>
            </a:r>
            <a:r>
              <a:rPr lang="en-US" altLang="ko-KR" dirty="0"/>
              <a:t>: 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cron.allow</a:t>
            </a:r>
            <a:r>
              <a:rPr lang="ko-KR" altLang="en-US" dirty="0"/>
              <a:t>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cron.deny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cron.allow</a:t>
            </a:r>
            <a:r>
              <a:rPr lang="en-US" altLang="ko-KR" dirty="0"/>
              <a:t> </a:t>
            </a:r>
            <a:r>
              <a:rPr lang="ko-KR" altLang="en-US" dirty="0"/>
              <a:t>파일이 있으면 이 파일에 지정된 사용자만 </a:t>
            </a:r>
            <a:r>
              <a:rPr lang="en-US" altLang="ko-KR" dirty="0"/>
              <a:t>crontab </a:t>
            </a:r>
            <a:r>
              <a:rPr lang="ko-KR" altLang="en-US" dirty="0"/>
              <a:t>명령을 사용 가능 </a:t>
            </a:r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cron.allow</a:t>
            </a:r>
            <a:r>
              <a:rPr lang="en-US" altLang="ko-KR" dirty="0"/>
              <a:t> </a:t>
            </a:r>
            <a:r>
              <a:rPr lang="ko-KR" altLang="en-US" dirty="0"/>
              <a:t>파일이 없고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cron.deny</a:t>
            </a:r>
            <a:r>
              <a:rPr lang="en-US" altLang="ko-KR" dirty="0"/>
              <a:t> </a:t>
            </a:r>
            <a:r>
              <a:rPr lang="ko-KR" altLang="en-US" dirty="0"/>
              <a:t>파일이 있으면 이 파일에 사용자 계정이 없어야 </a:t>
            </a:r>
            <a:r>
              <a:rPr lang="en-US" altLang="ko-KR" dirty="0"/>
              <a:t>crontab </a:t>
            </a:r>
            <a:r>
              <a:rPr lang="ko-KR" altLang="en-US" dirty="0"/>
              <a:t>명령을 사용 가능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cron.allow</a:t>
            </a:r>
            <a:r>
              <a:rPr lang="en-US" altLang="ko-KR" dirty="0"/>
              <a:t> </a:t>
            </a:r>
            <a:r>
              <a:rPr lang="ko-KR" altLang="en-US" dirty="0"/>
              <a:t>파일과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cron.deny</a:t>
            </a:r>
            <a:r>
              <a:rPr lang="en-US" altLang="ko-KR" dirty="0"/>
              <a:t> </a:t>
            </a:r>
            <a:r>
              <a:rPr lang="ko-KR" altLang="en-US" dirty="0"/>
              <a:t>파일이 모두 없으면 시스템 설정에 따라 시스템 관리자만 </a:t>
            </a:r>
            <a:r>
              <a:rPr lang="en-US" altLang="ko-KR" dirty="0"/>
              <a:t>crontab </a:t>
            </a:r>
            <a:r>
              <a:rPr lang="ko-KR" altLang="en-US" dirty="0"/>
              <a:t>명령을 사용할 수도 있고 모든 사용자가 사용할 수도 있음</a:t>
            </a:r>
            <a:endParaRPr lang="en-US" altLang="ko-KR" dirty="0"/>
          </a:p>
          <a:p>
            <a:pPr lvl="1"/>
            <a:r>
              <a:rPr lang="ko-KR" altLang="en-US" dirty="0"/>
              <a:t>만일 두 파일이 모두 있다면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cron.allow</a:t>
            </a:r>
            <a:r>
              <a:rPr lang="en-US" altLang="ko-KR" dirty="0"/>
              <a:t> </a:t>
            </a:r>
            <a:r>
              <a:rPr lang="ko-KR" altLang="en-US" dirty="0"/>
              <a:t>파일의 내용이 적용되고</a:t>
            </a:r>
            <a:r>
              <a:rPr lang="en-US" altLang="ko-KR" dirty="0"/>
              <a:t>,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cron.deny</a:t>
            </a:r>
            <a:r>
              <a:rPr lang="ko-KR" altLang="en-US" dirty="0"/>
              <a:t>는 무시</a:t>
            </a:r>
          </a:p>
        </p:txBody>
      </p:sp>
    </p:spTree>
    <p:extLst>
      <p:ext uri="{BB962C8B-B14F-4D97-AF65-F5344CB8AC3E}">
        <p14:creationId xmlns:p14="http://schemas.microsoft.com/office/powerpoint/2010/main" val="364550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407368" y="3861048"/>
            <a:ext cx="11395382" cy="2736304"/>
          </a:xfrm>
        </p:spPr>
        <p:txBody>
          <a:bodyPr/>
          <a:lstStyle/>
          <a:p>
            <a:r>
              <a:rPr lang="ko-KR" altLang="en-US" dirty="0"/>
              <a:t>프로세스가 무엇인지 설명할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프로세스의 목록을 확인하고 특정 프로세스를 검색할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프로세스를 강제로 종료할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프로세스 관리 도구로 전체 프로세스의 상태를 확인할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포그라운드와 백그라운드 작업의 차이를 설명할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명령을 자동으로 실행하는 방법을 직접 설정할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9098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9008-2955-832E-4DA5-F417110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crontab </a:t>
            </a:r>
            <a:r>
              <a:rPr lang="ko-KR" altLang="en-US" dirty="0"/>
              <a:t>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9BA9-B13C-1BFF-48A5-0047373F23D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027" y="1052736"/>
            <a:ext cx="11161946" cy="55183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crontab -e </a:t>
            </a:r>
            <a:r>
              <a:rPr lang="ko-KR" altLang="en-US" dirty="0"/>
              <a:t>명령으로 </a:t>
            </a:r>
            <a:r>
              <a:rPr lang="en-US" altLang="ko-KR" dirty="0"/>
              <a:t>crontab </a:t>
            </a:r>
            <a:r>
              <a:rPr lang="ko-KR" altLang="en-US" dirty="0"/>
              <a:t>파일을 편집</a:t>
            </a:r>
            <a:r>
              <a:rPr lang="en-US" altLang="ko-KR" dirty="0"/>
              <a:t>: </a:t>
            </a:r>
            <a:r>
              <a:rPr lang="ko-KR" altLang="en-US" dirty="0"/>
              <a:t>실습시간 내에 확인이 가능하도록 날짜와 시간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1. date</a:t>
            </a:r>
            <a:r>
              <a:rPr lang="ko-KR" altLang="en-US" dirty="0"/>
              <a:t>  </a:t>
            </a:r>
            <a:r>
              <a:rPr lang="en-US" altLang="ko-KR" dirty="0"/>
              <a:t>=&gt; 2. crontab</a:t>
            </a:r>
            <a:r>
              <a:rPr lang="ko-KR" altLang="en-US" dirty="0"/>
              <a:t> </a:t>
            </a:r>
            <a:r>
              <a:rPr lang="en-US" altLang="ko-KR" dirty="0"/>
              <a:t>–e</a:t>
            </a:r>
          </a:p>
          <a:p>
            <a:pPr marL="0" indent="0">
              <a:buNone/>
            </a:pPr>
            <a:r>
              <a:rPr lang="en-US" altLang="ko-KR" dirty="0"/>
              <a:t>2. crontab -l </a:t>
            </a:r>
            <a:r>
              <a:rPr lang="ko-KR" altLang="en-US" dirty="0"/>
              <a:t>명령으로 설정 내용을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crontab</a:t>
            </a:r>
            <a:r>
              <a:rPr lang="ko-KR" altLang="en-US" dirty="0"/>
              <a:t>에 설정한 시간이 경과한 후 작업 결과를 확인</a:t>
            </a:r>
          </a:p>
        </p:txBody>
      </p:sp>
    </p:spTree>
    <p:extLst>
      <p:ext uri="{BB962C8B-B14F-4D97-AF65-F5344CB8AC3E}">
        <p14:creationId xmlns:p14="http://schemas.microsoft.com/office/powerpoint/2010/main" val="7076598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9008-2955-832E-4DA5-F417110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9BA9-B13C-1BFF-48A5-0047373F23D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027" y="1052736"/>
            <a:ext cx="11161946" cy="55183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프로세스의 </a:t>
            </a:r>
            <a:r>
              <a:rPr lang="en-US" altLang="ko-KR" dirty="0"/>
              <a:t>PPID</a:t>
            </a:r>
            <a:r>
              <a:rPr lang="ko-KR" altLang="en-US" dirty="0"/>
              <a:t>를 확인하기 위한 명령은 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    ① </a:t>
            </a:r>
            <a:r>
              <a:rPr lang="en-US" altLang="ko-KR" dirty="0" err="1"/>
              <a:t>ps</a:t>
            </a:r>
            <a:r>
              <a:rPr lang="en-US" altLang="ko-KR" dirty="0"/>
              <a:t>               ② ps –e</a:t>
            </a:r>
          </a:p>
          <a:p>
            <a:pPr marL="0" indent="0">
              <a:buNone/>
            </a:pPr>
            <a:r>
              <a:rPr lang="en-US" altLang="ko-KR" dirty="0"/>
              <a:t>      ③ ps a             ④ ps –f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사용자 </a:t>
            </a:r>
            <a:r>
              <a:rPr lang="en-US" altLang="ko-KR" dirty="0"/>
              <a:t>user1</a:t>
            </a:r>
            <a:r>
              <a:rPr lang="ko-KR" altLang="en-US" dirty="0"/>
              <a:t>과 관련된 프로세스의 정보를 확인하는 명령을 옳지 않은 것은 무엇인가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  ① ps –u user1                  ② ps –</a:t>
            </a:r>
            <a:r>
              <a:rPr lang="en-US" altLang="ko-KR" dirty="0" err="1"/>
              <a:t>fu</a:t>
            </a:r>
            <a:r>
              <a:rPr lang="en-US" altLang="ko-KR" dirty="0"/>
              <a:t> user1</a:t>
            </a:r>
          </a:p>
          <a:p>
            <a:pPr marL="0" indent="0">
              <a:buNone/>
            </a:pPr>
            <a:r>
              <a:rPr lang="en-US" altLang="ko-KR" dirty="0"/>
              <a:t>    ③ ps –p $(pgrep –u user1) ④ ps –</a:t>
            </a:r>
            <a:r>
              <a:rPr lang="en-US" altLang="ko-KR" dirty="0" err="1"/>
              <a:t>pu</a:t>
            </a:r>
            <a:r>
              <a:rPr lang="en-US" altLang="ko-KR" dirty="0"/>
              <a:t> user1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928793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9008-2955-832E-4DA5-F417110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9BA9-B13C-1BFF-48A5-0047373F23D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027" y="1052736"/>
            <a:ext cx="11161946" cy="55183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crontab</a:t>
            </a:r>
            <a:r>
              <a:rPr lang="ko-KR" altLang="en-US" dirty="0"/>
              <a:t>에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 </a:t>
            </a:r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분에 </a:t>
            </a:r>
            <a:r>
              <a:rPr lang="en-US" altLang="ko-KR" dirty="0"/>
              <a:t>/tmp </a:t>
            </a:r>
            <a:r>
              <a:rPr lang="ko-KR" altLang="en-US" dirty="0"/>
              <a:t>디렉터리에 있는 파일 목록을 </a:t>
            </a:r>
            <a:r>
              <a:rPr lang="en-US" altLang="ko-KR" dirty="0"/>
              <a:t>tmp.out</a:t>
            </a:r>
            <a:r>
              <a:rPr lang="ko-KR" altLang="en-US" dirty="0"/>
              <a:t>에 저장하도록 설정하려고 한다</a:t>
            </a:r>
            <a:r>
              <a:rPr lang="en-US" altLang="ko-KR" dirty="0"/>
              <a:t>. </a:t>
            </a:r>
            <a:r>
              <a:rPr lang="ko-KR" altLang="en-US" dirty="0"/>
              <a:t>옳게 설정한 것은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① </a:t>
            </a:r>
            <a:r>
              <a:rPr lang="en-US" altLang="ko-KR" dirty="0"/>
              <a:t>12 30 14 30 * /usr/bin/ls –l /tmp &gt; ~user1/tmp.out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② </a:t>
            </a:r>
            <a:r>
              <a:rPr lang="en-US" altLang="ko-KR" dirty="0"/>
              <a:t>30 14 30 12 * /usr/bin/ls –l /tmp &gt; ~user1/tmp.out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③ </a:t>
            </a:r>
            <a:r>
              <a:rPr lang="en-US" altLang="ko-KR" dirty="0"/>
              <a:t>14 30 12 30 * /usr/bin/ls –l /tmp &gt; ~user1/tmp.out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④ </a:t>
            </a:r>
            <a:r>
              <a:rPr lang="en-US" altLang="ko-KR" dirty="0"/>
              <a:t>14 30 30 12 * /usr/bin/ls –l /tmp &gt; ~user1/</a:t>
            </a:r>
            <a:r>
              <a:rPr lang="en-US" altLang="ko-KR" dirty="0" err="1"/>
              <a:t>tmp.out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명령을 백그라운드 작업으로 실행시키기 위해 명령 다음에 추가하는 특수문자는 무엇인가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en-US" altLang="ko-KR" dirty="0"/>
              <a:t>  1) @ 2) &amp;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3) * 4) $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333985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9008-2955-832E-4DA5-F417110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9BA9-B13C-1BFF-48A5-0047373F23D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027" y="1052736"/>
            <a:ext cx="11161946" cy="55183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guest </a:t>
            </a:r>
            <a:r>
              <a:rPr lang="ko-KR" altLang="en-US" dirty="0"/>
              <a:t>사용자가 실행한 프로세스를 모두 찾으려고 할 때 사용할 수 있는 명령은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PID</a:t>
            </a:r>
            <a:r>
              <a:rPr lang="ko-KR" altLang="en-US" dirty="0"/>
              <a:t>가 </a:t>
            </a:r>
            <a:r>
              <a:rPr lang="en-US" altLang="ko-KR" dirty="0"/>
              <a:t>5000</a:t>
            </a:r>
            <a:r>
              <a:rPr lang="ko-KR" altLang="en-US" dirty="0"/>
              <a:t>인 프로세스를 </a:t>
            </a:r>
            <a:r>
              <a:rPr lang="en-US" altLang="ko-KR" dirty="0"/>
              <a:t>kill 5000</a:t>
            </a:r>
            <a:r>
              <a:rPr lang="ko-KR" altLang="en-US" dirty="0"/>
              <a:t>으로 종료하려는데 종료되지 않는다</a:t>
            </a:r>
            <a:r>
              <a:rPr lang="en-US" altLang="ko-KR" dirty="0"/>
              <a:t>. </a:t>
            </a:r>
            <a:r>
              <a:rPr lang="ko-KR" altLang="en-US" dirty="0"/>
              <a:t>이 프로세스를 강제로 종료하려면 어떻게 해야 하는지 설명하시오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687766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51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125853"/>
          </a:xfrm>
        </p:spPr>
        <p:txBody>
          <a:bodyPr/>
          <a:lstStyle/>
          <a:p>
            <a:r>
              <a:rPr lang="en-US" altLang="ko-KR" dirty="0"/>
              <a:t>00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444350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내용 구성</a:t>
            </a:r>
            <a:endParaRPr lang="en-US" altLang="ko-KR" dirty="0"/>
          </a:p>
          <a:p>
            <a:pPr lvl="1"/>
            <a:r>
              <a:rPr lang="ko-KR" altLang="en-US" dirty="0"/>
              <a:t>프로세스의 개념 이해하기</a:t>
            </a:r>
            <a:endParaRPr lang="en-US" altLang="ko-KR" dirty="0"/>
          </a:p>
          <a:p>
            <a:pPr lvl="1"/>
            <a:r>
              <a:rPr lang="ko-KR" altLang="en-US" dirty="0"/>
              <a:t>프로세스를 검색하는 방법 이해하기</a:t>
            </a:r>
            <a:endParaRPr lang="en-US" altLang="ko-KR" dirty="0"/>
          </a:p>
          <a:p>
            <a:pPr lvl="1"/>
            <a:r>
              <a:rPr lang="ko-KR" altLang="en-US" dirty="0"/>
              <a:t>프로세스를 종료하는 방법 학습하기</a:t>
            </a:r>
            <a:endParaRPr lang="en-US" altLang="ko-KR" dirty="0"/>
          </a:p>
          <a:p>
            <a:pPr lvl="1"/>
            <a:r>
              <a:rPr lang="ko-KR" altLang="en-US" dirty="0"/>
              <a:t>프로세스 관리도구 사용법 익히기</a:t>
            </a:r>
            <a:endParaRPr lang="en-US" altLang="ko-KR" dirty="0"/>
          </a:p>
          <a:p>
            <a:pPr lvl="1"/>
            <a:r>
              <a:rPr lang="ko-KR" altLang="en-US" dirty="0"/>
              <a:t>포그라운드와 백그라운드 작업을 제어하는 방법 익히기</a:t>
            </a:r>
            <a:endParaRPr lang="en-US" altLang="ko-KR" dirty="0"/>
          </a:p>
          <a:p>
            <a:pPr lvl="1"/>
            <a:r>
              <a:rPr lang="ko-KR" altLang="en-US" dirty="0"/>
              <a:t>작업을 예약하는 방법 익히기</a:t>
            </a:r>
            <a:endParaRPr lang="en-US" altLang="ko-KR" dirty="0"/>
          </a:p>
        </p:txBody>
      </p:sp>
      <p:pic>
        <p:nvPicPr>
          <p:cNvPr id="14" name="그림 13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E1B9D0D3-024F-3703-5143-76B0301EE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662" y="1268760"/>
            <a:ext cx="59817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915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10126</TotalTime>
  <Words>2691</Words>
  <Application>Microsoft Office PowerPoint</Application>
  <PresentationFormat>와이드스크린</PresentationFormat>
  <Paragraphs>384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2" baseType="lpstr">
      <vt:lpstr>Arial</vt:lpstr>
      <vt:lpstr>Verdana</vt:lpstr>
      <vt:lpstr>맑은 고딕</vt:lpstr>
      <vt:lpstr>함초롬바탕</vt:lpstr>
      <vt:lpstr>HY견고딕</vt:lpstr>
      <vt:lpstr>Wingdings</vt:lpstr>
      <vt:lpstr>Tahoma</vt:lpstr>
      <vt:lpstr>1_Office 테마</vt:lpstr>
      <vt:lpstr>PowerPoint 프레젠테이션</vt:lpstr>
      <vt:lpstr>연습문제</vt:lpstr>
      <vt:lpstr>연습문제</vt:lpstr>
      <vt:lpstr>연습문제</vt:lpstr>
      <vt:lpstr>PowerPoint 프레젠테이션</vt:lpstr>
      <vt:lpstr>PowerPoint 프레젠테이션</vt:lpstr>
      <vt:lpstr>PowerPoint 프레젠테이션</vt:lpstr>
      <vt:lpstr>00 개요</vt:lpstr>
      <vt:lpstr>00. 개요</vt:lpstr>
      <vt:lpstr>01 프로세스의 개념</vt:lpstr>
      <vt:lpstr>01. 프로세스의 개념</vt:lpstr>
      <vt:lpstr>01. 프로세스의 개념</vt:lpstr>
      <vt:lpstr>02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02. 프로세스 관리 명령</vt:lpstr>
      <vt:lpstr>프로세스 찾아서 종료시키기</vt:lpstr>
      <vt:lpstr>02. 프로세스 관리 명령</vt:lpstr>
      <vt:lpstr>02. 프로세스 관리 명령</vt:lpstr>
      <vt:lpstr>02. 프로세스 관리 명령</vt:lpstr>
      <vt:lpstr>03 포그라운드,백그라운드 프로세스와  작업제어</vt:lpstr>
      <vt:lpstr>03. 포그라운드,백그라운드 프로세스와 작업 제어</vt:lpstr>
      <vt:lpstr>03. 포그라운드,백그라운드 프로세스와 작업 제어</vt:lpstr>
      <vt:lpstr>03. 포그라운드,백그라운드 프로세스와 작업 제어</vt:lpstr>
      <vt:lpstr>03. 포그라운드,백그라운드 프로세스와 작업 제어</vt:lpstr>
      <vt:lpstr>03. 포그라운드,백그라운드 프로세스와 작업 제어</vt:lpstr>
      <vt:lpstr>03. 포그라운드,백그라운드 프로세스와 작업 제어</vt:lpstr>
      <vt:lpstr>03. 포그라운드,백그라운드 프로세스와 작업 제어</vt:lpstr>
      <vt:lpstr>03. 포그라운드,백그라운드 프로세스와 작업 제어</vt:lpstr>
      <vt:lpstr>03. 포그라운드,백그라운드 프로세스와 작업 제어</vt:lpstr>
      <vt:lpstr>03. 포그라운드,백그라운드 프로세스와 작업 제어</vt:lpstr>
      <vt:lpstr>03. 포그라운드,백그라운드 프로세스와 작업 제어</vt:lpstr>
      <vt:lpstr>03. 포그라운드,백그라운드 프로세스와 작업 제어</vt:lpstr>
      <vt:lpstr>작업 관리하기</vt:lpstr>
      <vt:lpstr>04 작업 예약</vt:lpstr>
      <vt:lpstr>04. 작업 예약</vt:lpstr>
      <vt:lpstr>04. 작업 예약</vt:lpstr>
      <vt:lpstr>04. 작업 예약</vt:lpstr>
      <vt:lpstr>04. 작업 예약</vt:lpstr>
      <vt:lpstr>04. 작업 예약</vt:lpstr>
      <vt:lpstr>04. 작업 예약</vt:lpstr>
      <vt:lpstr>04. 작업 예약</vt:lpstr>
      <vt:lpstr>04. 작업 예약</vt:lpstr>
      <vt:lpstr>04. 작업 예약</vt:lpstr>
      <vt:lpstr>04. 작업 예약</vt:lpstr>
      <vt:lpstr>04. 작업 예약</vt:lpstr>
      <vt:lpstr>04. 작업 예약</vt:lpstr>
      <vt:lpstr>04. 작업 예약</vt:lpstr>
      <vt:lpstr>04. 작업 예약</vt:lpstr>
      <vt:lpstr>04. 작업 예약</vt:lpstr>
      <vt:lpstr>crontab 설정하기</vt:lpstr>
      <vt:lpstr>연습문제</vt:lpstr>
      <vt:lpstr>연습문제</vt:lpstr>
      <vt:lpstr>연습문제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김채은</cp:lastModifiedBy>
  <cp:revision>419</cp:revision>
  <dcterms:created xsi:type="dcterms:W3CDTF">2006-10-05T04:04:58Z</dcterms:created>
  <dcterms:modified xsi:type="dcterms:W3CDTF">2024-01-06T18:38:22Z</dcterms:modified>
</cp:coreProperties>
</file>