
<file path=[Content_Types].xml><?xml version="1.0" encoding="utf-8"?>
<Types xmlns="http://schemas.openxmlformats.org/package/2006/content-types">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commentAuthors.xml" ContentType="application/vnd.openxmlformats-officedocument.presentationml.commentAuthors+xml"/>
  <Override PartName="/ppt/changesInfos/changesInfo1.xml" ContentType="application/vnd.ms-powerpoint.changesinfo+xml"/>
  <Override PartName="/ppt/handoutMasters/handoutMaster1.xml" ContentType="application/vnd.openxmlformats-officedocument.presentationml.handoutMaster+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
  </p:notesMasterIdLst>
  <p:handoutMasterIdLst>
    <p:handoutMasterId r:id="rId4"/>
  </p:handoutMasterIdLst>
  <p:sldIdLst>
    <p:sldId id="278" r:id="rId2"/>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ocument Title." id="{B68C2B71-D818-4E74-B3D0-24D0F8C917E3}">
          <p14:sldIdLst>
            <p14:sldId id="256"/>
          </p14:sldIdLst>
        </p14:section>
        <p14:section name="document History." id="{FF903505-45CE-4FDE-900C-B7F30543DFE6}">
          <p14:sldIdLst>
            <p14:sldId id="265"/>
            <p14:sldId id="276"/>
            <p14:sldId id="275"/>
            <p14:sldId id="277"/>
            <p14:sldId id="273"/>
            <p14:sldId id="274"/>
          </p14:sldIdLst>
        </p14:section>
      </p14:sectionLst>
    </p:ex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xmlns="">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DDDDD"/>
    <a:srgbClr val="FFF2EE"/>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2173" autoAdjust="0"/>
    <p:restoredTop sz="92384" autoAdjust="0"/>
  </p:normalViewPr>
  <p:slideViewPr>
    <p:cSldViewPr>
      <p:cViewPr>
        <p:scale>
          <a:sx n="100" d="100"/>
          <a:sy n="100" d="100"/>
        </p:scale>
        <p:origin x="-101" y="-41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pPr/>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xmlns=""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pPr/>
              <a:t>2025-01-22</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pPr/>
              <a:t>‹#›</a:t>
            </a:fld>
            <a:endParaRPr lang="ko-KR" altLang="en-US"/>
          </a:p>
        </p:txBody>
      </p:sp>
    </p:spTree>
    <p:extLst>
      <p:ext uri="{BB962C8B-B14F-4D97-AF65-F5344CB8AC3E}">
        <p14:creationId xmlns:p14="http://schemas.microsoft.com/office/powerpoint/2010/main" xmlns=""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xmlns=""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xmlns="" val="20000"/>
                    </a:ext>
                  </a:extLst>
                </a:gridCol>
                <a:gridCol w="956719">
                  <a:extLst>
                    <a:ext uri="{9D8B030D-6E8A-4147-A177-3AD203B41FA5}">
                      <a16:colId xmlns:a16="http://schemas.microsoft.com/office/drawing/2014/main" xmlns="" val="20001"/>
                    </a:ext>
                  </a:extLst>
                </a:gridCol>
                <a:gridCol w="956719">
                  <a:extLst>
                    <a:ext uri="{9D8B030D-6E8A-4147-A177-3AD203B41FA5}">
                      <a16:colId xmlns:a16="http://schemas.microsoft.com/office/drawing/2014/main" xmlns="" val="748956557"/>
                    </a:ext>
                  </a:extLst>
                </a:gridCol>
                <a:gridCol w="956719">
                  <a:extLst>
                    <a:ext uri="{9D8B030D-6E8A-4147-A177-3AD203B41FA5}">
                      <a16:colId xmlns:a16="http://schemas.microsoft.com/office/drawing/2014/main" xmlns="" val="2052663771"/>
                    </a:ext>
                  </a:extLst>
                </a:gridCol>
                <a:gridCol w="956719">
                  <a:extLst>
                    <a:ext uri="{9D8B030D-6E8A-4147-A177-3AD203B41FA5}">
                      <a16:colId xmlns:a16="http://schemas.microsoft.com/office/drawing/2014/main" xmlns="" val="1774092345"/>
                    </a:ext>
                  </a:extLst>
                </a:gridCol>
                <a:gridCol w="956719">
                  <a:extLst>
                    <a:ext uri="{9D8B030D-6E8A-4147-A177-3AD203B41FA5}">
                      <a16:colId xmlns:a16="http://schemas.microsoft.com/office/drawing/2014/main" xmlns=""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xmlns=""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xmlns=""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xmlns=""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xmlns=""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xmlns=""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xmlns="" id="{B42A6570-5196-43DE-85B2-428460B9C59C}"/>
              </a:ext>
            </a:extLst>
          </p:cNvPr>
          <p:cNvGraphicFramePr>
            <a:graphicFrameLocks noGrp="1"/>
          </p:cNvGraphicFramePr>
          <p:nvPr userDrawn="1">
            <p:extLst>
              <p:ext uri="{D42A27DB-BD31-4B8C-83A1-F6EECF244321}">
                <p14:modId xmlns:p14="http://schemas.microsoft.com/office/powerpoint/2010/main" xmlns=""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xmlns=""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bl>
          </a:graphicData>
        </a:graphic>
      </p:graphicFrame>
      <p:sp>
        <p:nvSpPr>
          <p:cNvPr id="5" name="제목 개체 틀 9">
            <a:extLst>
              <a:ext uri="{FF2B5EF4-FFF2-40B4-BE49-F238E27FC236}">
                <a16:creationId xmlns:a16="http://schemas.microsoft.com/office/drawing/2014/main" xmlns=""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xmlns=""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xmlns=""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xmlns=""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xmlns="" val="20000"/>
                    </a:ext>
                  </a:extLst>
                </a:gridCol>
                <a:gridCol w="2976331">
                  <a:extLst>
                    <a:ext uri="{9D8B030D-6E8A-4147-A177-3AD203B41FA5}">
                      <a16:colId xmlns:a16="http://schemas.microsoft.com/office/drawing/2014/main" xmlns="" val="20001"/>
                    </a:ext>
                  </a:extLst>
                </a:gridCol>
                <a:gridCol w="1055397">
                  <a:extLst>
                    <a:ext uri="{9D8B030D-6E8A-4147-A177-3AD203B41FA5}">
                      <a16:colId xmlns:a16="http://schemas.microsoft.com/office/drawing/2014/main" xmlns="" val="20002"/>
                    </a:ext>
                  </a:extLst>
                </a:gridCol>
                <a:gridCol w="3361093">
                  <a:extLst>
                    <a:ext uri="{9D8B030D-6E8A-4147-A177-3AD203B41FA5}">
                      <a16:colId xmlns:a16="http://schemas.microsoft.com/office/drawing/2014/main" xmlns="" val="20003"/>
                    </a:ext>
                  </a:extLst>
                </a:gridCol>
                <a:gridCol w="2370770">
                  <a:extLst>
                    <a:ext uri="{9D8B030D-6E8A-4147-A177-3AD203B41FA5}">
                      <a16:colId xmlns:a16="http://schemas.microsoft.com/office/drawing/2014/main" xmlns="" val="20004"/>
                    </a:ext>
                  </a:extLst>
                </a:gridCol>
                <a:gridCol w="555955">
                  <a:extLst>
                    <a:ext uri="{9D8B030D-6E8A-4147-A177-3AD203B41FA5}">
                      <a16:colId xmlns:a16="http://schemas.microsoft.com/office/drawing/2014/main" xmlns="" val="20006"/>
                    </a:ext>
                  </a:extLst>
                </a:gridCol>
                <a:gridCol w="623991">
                  <a:extLst>
                    <a:ext uri="{9D8B030D-6E8A-4147-A177-3AD203B41FA5}">
                      <a16:colId xmlns:a16="http://schemas.microsoft.com/office/drawing/2014/main" xmlns=""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xmlns=""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xmlns=""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xmlns=""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xmlns="" id="{84FE7BD8-CFC6-4079-BAE3-BDDFC826F1C7}"/>
              </a:ext>
            </a:extLst>
          </p:cNvPr>
          <p:cNvSpPr>
            <a:spLocks noGrp="1"/>
          </p:cNvSpPr>
          <p:nvPr>
            <p:ph type="title"/>
          </p:nvPr>
        </p:nvSpPr>
        <p:spPr>
          <a:xfrm>
            <a:off x="0" y="-611352"/>
            <a:ext cx="12192000" cy="611352"/>
          </a:xfrm>
          <a:solidFill>
            <a:schemeClr val="accent5">
              <a:lumMod val="75000"/>
            </a:schemeClr>
          </a:solidFill>
        </p:spPr>
        <p:txBody>
          <a:bodyPr/>
          <a:lstStyle/>
          <a:p>
            <a:r>
              <a:rPr lang="ko-KR" altLang="en-US" smtClean="0"/>
              <a:t>마인드</a:t>
            </a:r>
            <a:r>
              <a:rPr lang="ko-KR" altLang="en-US" smtClean="0"/>
              <a:t>골</a:t>
            </a:r>
            <a:endParaRPr lang="ko-KR" altLang="en-US" dirty="0"/>
          </a:p>
        </p:txBody>
      </p:sp>
      <p:graphicFrame>
        <p:nvGraphicFramePr>
          <p:cNvPr id="3" name="표 2">
            <a:extLst>
              <a:ext uri="{FF2B5EF4-FFF2-40B4-BE49-F238E27FC236}">
                <a16:creationId xmlns:a16="http://schemas.microsoft.com/office/drawing/2014/main" xmlns="" id="{2597D4FB-0C0F-4941-887D-E5E16C17540A}"/>
              </a:ext>
            </a:extLst>
          </p:cNvPr>
          <p:cNvGraphicFramePr>
            <a:graphicFrameLocks noGrp="1"/>
          </p:cNvGraphicFramePr>
          <p:nvPr>
            <p:extLst>
              <p:ext uri="{D42A27DB-BD31-4B8C-83A1-F6EECF244321}">
                <p14:modId xmlns:p14="http://schemas.microsoft.com/office/powerpoint/2010/main" xmlns="" val="1916490890"/>
              </p:ext>
            </p:extLst>
          </p:nvPr>
        </p:nvGraphicFramePr>
        <p:xfrm>
          <a:off x="0" y="0"/>
          <a:ext cx="12025354" cy="6660031"/>
        </p:xfrm>
        <a:graphic>
          <a:graphicData uri="http://schemas.openxmlformats.org/drawingml/2006/table">
            <a:tbl>
              <a:tblPr>
                <a:tableStyleId>{5C22544A-7EE6-4342-B048-85BDC9FD1C3A}</a:tableStyleId>
              </a:tblPr>
              <a:tblGrid>
                <a:gridCol w="1071570">
                  <a:extLst>
                    <a:ext uri="{9D8B030D-6E8A-4147-A177-3AD203B41FA5}">
                      <a16:colId xmlns:a16="http://schemas.microsoft.com/office/drawing/2014/main" xmlns="" val="20000"/>
                    </a:ext>
                  </a:extLst>
                </a:gridCol>
                <a:gridCol w="10953784"/>
              </a:tblGrid>
              <a:tr h="357189">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xmlns=""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smtClean="0"/>
                        <a:t>현대 스포츠에서는 선수들의 기술적 역량뿐만 아니라 심리적 안정과 강인함이 중요한 요소로 자리 잡고 있습니다</a:t>
                      </a:r>
                      <a:r>
                        <a:rPr lang="en-US" altLang="ko-KR" sz="900" dirty="0" smtClean="0"/>
                        <a:t>. </a:t>
                      </a:r>
                      <a:r>
                        <a:rPr lang="ko-KR" altLang="en-US" sz="900" dirty="0" smtClean="0"/>
                        <a:t>이는 경기 전</a:t>
                      </a:r>
                      <a:r>
                        <a:rPr lang="en-US" altLang="ko-KR" sz="900" dirty="0" smtClean="0"/>
                        <a:t>, </a:t>
                      </a:r>
                      <a:r>
                        <a:rPr lang="ko-KR" altLang="en-US" sz="900" dirty="0" smtClean="0"/>
                        <a:t>중</a:t>
                      </a:r>
                      <a:r>
                        <a:rPr lang="en-US" altLang="ko-KR" sz="900" dirty="0" smtClean="0"/>
                        <a:t>, </a:t>
                      </a:r>
                      <a:r>
                        <a:rPr lang="ko-KR" altLang="en-US" sz="900" dirty="0" smtClean="0"/>
                        <a:t>후뿐만 아니라 일상생활에서도 큰 영향을 미칩니다</a:t>
                      </a:r>
                      <a:r>
                        <a:rPr lang="en-US" altLang="ko-KR" sz="900" dirty="0" smtClean="0"/>
                        <a:t>. </a:t>
                      </a:r>
                      <a:r>
                        <a:rPr lang="ko-KR" altLang="en-US" sz="900" dirty="0" smtClean="0"/>
                        <a:t>또한</a:t>
                      </a:r>
                      <a:r>
                        <a:rPr lang="en-US" altLang="ko-KR" sz="900" dirty="0" smtClean="0"/>
                        <a:t>, </a:t>
                      </a:r>
                      <a:r>
                        <a:rPr lang="ko-KR" altLang="en-US" sz="900" dirty="0" smtClean="0"/>
                        <a:t>선수들뿐만 아니라 선수의 학부모와 지도자 역시 심리적 건강이 팀과 선수의 성과에 중요한 영향을 미칩니다</a:t>
                      </a:r>
                      <a:r>
                        <a:rPr lang="en-US" altLang="ko-KR" sz="900" dirty="0" smtClean="0"/>
                        <a:t>. </a:t>
                      </a:r>
                      <a:r>
                        <a:rPr lang="ko-KR" altLang="en-US" sz="900" dirty="0" smtClean="0"/>
                        <a:t>하지만 심리 상담에 대한 인식 부족과 거부감으로 인해 상담이 활성화되지 못하고 있는 실정입니다</a:t>
                      </a:r>
                      <a:r>
                        <a:rPr lang="en-US" altLang="ko-KR" sz="900" dirty="0" smtClean="0"/>
                        <a:t>. </a:t>
                      </a:r>
                      <a:r>
                        <a:rPr lang="ko-KR" altLang="en-US" sz="900" dirty="0" smtClean="0"/>
                        <a:t>이를 해결하고자 더 많은 사람들이 심리 상담을 쉽게 접할 수 있도록 본 서비스를 기획하게 되었습니다</a:t>
                      </a:r>
                      <a:r>
                        <a:rPr lang="en-US" altLang="ko-KR" sz="900" dirty="0" smtClean="0"/>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ko-KR" altLang="en-US" sz="900" dirty="0" smtClean="0"/>
                        <a:t>스포츠심리는 선수 개인과 팀의 성과뿐만 아니라 스포츠 활동 전반에 걸쳐 중요한 역할을 합니다</a:t>
                      </a:r>
                      <a:r>
                        <a:rPr lang="en-US" altLang="ko-KR" sz="900" dirty="0" smtClean="0"/>
                        <a:t>. </a:t>
                      </a:r>
                      <a:r>
                        <a:rPr lang="ko-KR" altLang="en-US" sz="900" dirty="0" smtClean="0"/>
                        <a:t>그러나 많은 선수와 지도자</a:t>
                      </a:r>
                      <a:r>
                        <a:rPr lang="en-US" altLang="ko-KR" sz="900" dirty="0" smtClean="0"/>
                        <a:t>, </a:t>
                      </a:r>
                      <a:r>
                        <a:rPr lang="ko-KR" altLang="en-US" sz="900" dirty="0" smtClean="0"/>
                        <a:t>학부모가 심리 상담을 받는 데 부담을 느끼고 있으며</a:t>
                      </a:r>
                      <a:r>
                        <a:rPr lang="en-US" altLang="ko-KR" sz="900" dirty="0" smtClean="0"/>
                        <a:t>, </a:t>
                      </a:r>
                      <a:r>
                        <a:rPr lang="ko-KR" altLang="en-US" sz="900" dirty="0" smtClean="0"/>
                        <a:t>물리적 거리로 인해 상담의 </a:t>
                      </a:r>
                      <a:r>
                        <a:rPr lang="ko-KR" altLang="en-US" sz="900" dirty="0" err="1" smtClean="0"/>
                        <a:t>접근성이</a:t>
                      </a:r>
                      <a:r>
                        <a:rPr lang="ko-KR" altLang="en-US" sz="900" dirty="0" smtClean="0"/>
                        <a:t> 떨어지는 경우도 많습니다</a:t>
                      </a:r>
                      <a:r>
                        <a:rPr lang="en-US" altLang="ko-KR" sz="900" dirty="0" smtClean="0"/>
                        <a:t>. </a:t>
                      </a:r>
                      <a:r>
                        <a:rPr lang="ko-KR" altLang="en-US" sz="900" dirty="0" smtClean="0"/>
                        <a:t>본 서비스는 온라인을 통해 심리 상태를 진단하고 피드백을 제공하며</a:t>
                      </a:r>
                      <a:r>
                        <a:rPr lang="en-US" altLang="ko-KR" sz="900" dirty="0" smtClean="0"/>
                        <a:t>, </a:t>
                      </a:r>
                      <a:r>
                        <a:rPr lang="ko-KR" altLang="en-US" sz="900" dirty="0" smtClean="0"/>
                        <a:t>대면 상담이 부담스러운 고객들도 보다 편안하게 상담을 신청할 수 있는 환경을 제공하는 것을 목표로 합니다</a:t>
                      </a:r>
                      <a:r>
                        <a:rPr lang="en-US" altLang="ko-KR" sz="900" dirty="0" smtClean="0"/>
                        <a:t>.</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en-US" altLang="ko-KR" sz="900" dirty="0" smtClean="0"/>
                        <a:t>1. </a:t>
                      </a:r>
                      <a:r>
                        <a:rPr lang="ko-KR" altLang="en-US" sz="900" dirty="0" smtClean="0"/>
                        <a:t>온라인으로 간편하게 심리 진단 테스트를 진행하고 결과를 확인할 수 있어 </a:t>
                      </a:r>
                      <a:r>
                        <a:rPr lang="ko-KR" altLang="en-US" sz="900" dirty="0" err="1" smtClean="0"/>
                        <a:t>접근성이</a:t>
                      </a:r>
                      <a:r>
                        <a:rPr lang="ko-KR" altLang="en-US" sz="900" dirty="0" smtClean="0"/>
                        <a:t> 향상됩니다</a:t>
                      </a:r>
                      <a:r>
                        <a:rPr lang="en-US" altLang="ko-KR" sz="900" dirty="0" smtClean="0"/>
                        <a:t>.</a:t>
                      </a:r>
                    </a:p>
                    <a:p>
                      <a:pPr marL="171450" indent="-171450" algn="just" latinLnBrk="1">
                        <a:lnSpc>
                          <a:spcPct val="130000"/>
                        </a:lnSpc>
                        <a:buFont typeface="Arial" panose="020B0604020202020204" pitchFamily="34" charset="0"/>
                        <a:buChar char="•"/>
                      </a:pPr>
                      <a:r>
                        <a:rPr lang="en-US" altLang="ko-KR" sz="900" dirty="0" smtClean="0"/>
                        <a:t>2. </a:t>
                      </a:r>
                      <a:r>
                        <a:rPr lang="ko-KR" altLang="en-US" sz="900" dirty="0" smtClean="0"/>
                        <a:t>대면 상담이 어려운 고객도 온라인을 통해 본인의 심리 상태를 정확히 </a:t>
                      </a:r>
                      <a:r>
                        <a:rPr lang="ko-KR" altLang="en-US" sz="900" dirty="0" err="1" smtClean="0"/>
                        <a:t>상담사에게</a:t>
                      </a:r>
                      <a:r>
                        <a:rPr lang="ko-KR" altLang="en-US" sz="900" dirty="0" smtClean="0"/>
                        <a:t> 전달할 수 있어 맞춤형 피드백을 받을 수 있습니다</a:t>
                      </a:r>
                      <a:r>
                        <a:rPr lang="en-US" altLang="ko-KR" sz="900" dirty="0" smtClean="0"/>
                        <a:t>.</a:t>
                      </a:r>
                    </a:p>
                    <a:p>
                      <a:pPr marL="171450" indent="-171450" algn="just" latinLnBrk="1">
                        <a:lnSpc>
                          <a:spcPct val="130000"/>
                        </a:lnSpc>
                        <a:buFont typeface="Arial" panose="020B0604020202020204" pitchFamily="34" charset="0"/>
                        <a:buChar char="•"/>
                      </a:pPr>
                      <a:r>
                        <a:rPr lang="en-US" altLang="ko-KR" sz="900" dirty="0" smtClean="0"/>
                        <a:t>3. </a:t>
                      </a:r>
                      <a:r>
                        <a:rPr lang="ko-KR" altLang="en-US" sz="900" dirty="0" smtClean="0"/>
                        <a:t>심리 상태를 데이터 기반으로 진단하고 분석하여 상담의 질을 높이고</a:t>
                      </a:r>
                      <a:r>
                        <a:rPr lang="en-US" altLang="ko-KR" sz="900" dirty="0" smtClean="0"/>
                        <a:t>, </a:t>
                      </a:r>
                      <a:r>
                        <a:rPr lang="ko-KR" altLang="en-US" sz="900" dirty="0" smtClean="0"/>
                        <a:t>스포츠심리 상담의 활성화를 기대할 수 있습니다</a:t>
                      </a:r>
                      <a:r>
                        <a:rPr lang="en-US" altLang="ko-KR" sz="900" dirty="0" smtClean="0"/>
                        <a:t>.</a:t>
                      </a:r>
                      <a:endParaRPr lang="en-US" altLang="ko-KR" sz="900" dirty="0" smtClean="0"/>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10003"/>
                  </a:ext>
                </a:extLst>
              </a:tr>
              <a:tr h="3014675">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r>
                        <a:rPr lang="en-US" altLang="ko-KR" sz="900" b="1" dirty="0" smtClean="0"/>
                        <a:t>1. </a:t>
                      </a:r>
                      <a:r>
                        <a:rPr lang="ko-KR" altLang="en-US" sz="900" b="1" dirty="0" smtClean="0"/>
                        <a:t>로그인 화면</a:t>
                      </a:r>
                      <a:endParaRPr lang="ko-KR" altLang="en-US" sz="900" dirty="0" smtClean="0"/>
                    </a:p>
                    <a:p>
                      <a:r>
                        <a:rPr lang="ko-KR" altLang="en-US" sz="900" dirty="0" smtClean="0"/>
                        <a:t> </a:t>
                      </a:r>
                      <a:r>
                        <a:rPr lang="en-US" altLang="ko-KR" sz="900" dirty="0" smtClean="0"/>
                        <a:t>- </a:t>
                      </a:r>
                      <a:r>
                        <a:rPr lang="ko-KR" altLang="en-US" sz="900" dirty="0" smtClean="0"/>
                        <a:t>로그인 기능</a:t>
                      </a:r>
                      <a:r>
                        <a:rPr lang="en-US" altLang="ko-KR" sz="900" dirty="0" smtClean="0"/>
                        <a:t>(</a:t>
                      </a:r>
                      <a:r>
                        <a:rPr lang="ko-KR" altLang="en-US" sz="900" dirty="0" smtClean="0"/>
                        <a:t>성공 시 메인 화면으로 이동</a:t>
                      </a:r>
                      <a:r>
                        <a:rPr lang="en-US" altLang="ko-KR" sz="900" dirty="0" smtClean="0"/>
                        <a:t>) + "</a:t>
                      </a:r>
                      <a:r>
                        <a:rPr lang="ko-KR" altLang="en-US" sz="900" dirty="0" err="1" smtClean="0"/>
                        <a:t>회원명</a:t>
                      </a:r>
                      <a:r>
                        <a:rPr lang="en-US" altLang="ko-KR" sz="900" dirty="0" smtClean="0"/>
                        <a:t>"</a:t>
                      </a:r>
                      <a:r>
                        <a:rPr lang="ko-KR" altLang="en-US" sz="900" dirty="0" smtClean="0"/>
                        <a:t>님 반갑습니다 </a:t>
                      </a:r>
                      <a:r>
                        <a:rPr lang="ko-KR" altLang="en-US" sz="900" dirty="0" err="1" smtClean="0"/>
                        <a:t>알림창</a:t>
                      </a:r>
                      <a:r>
                        <a:rPr lang="ko-KR" altLang="en-US" sz="900" dirty="0" smtClean="0"/>
                        <a:t> 출력</a:t>
                      </a:r>
                      <a:endParaRPr lang="en-US" altLang="ko-KR" sz="900" dirty="0" smtClean="0"/>
                    </a:p>
                    <a:p>
                      <a:r>
                        <a:rPr lang="ko-KR" altLang="en-US" sz="900" dirty="0" smtClean="0"/>
                        <a:t> </a:t>
                      </a:r>
                      <a:r>
                        <a:rPr lang="en-US" altLang="ko-KR" sz="900" dirty="0" smtClean="0"/>
                        <a:t>- </a:t>
                      </a:r>
                      <a:r>
                        <a:rPr lang="ko-KR" altLang="en-US" sz="900" dirty="0" smtClean="0"/>
                        <a:t>회원가입</a:t>
                      </a:r>
                      <a:r>
                        <a:rPr lang="en-US" altLang="ko-KR" sz="900" dirty="0" smtClean="0"/>
                        <a:t>, </a:t>
                      </a:r>
                      <a:r>
                        <a:rPr lang="ko-KR" altLang="en-US" sz="900" dirty="0" smtClean="0"/>
                        <a:t>아이디 찾기</a:t>
                      </a:r>
                      <a:r>
                        <a:rPr lang="en-US" altLang="ko-KR" sz="900" dirty="0" smtClean="0"/>
                        <a:t>, </a:t>
                      </a:r>
                      <a:r>
                        <a:rPr lang="ko-KR" altLang="en-US" sz="900" dirty="0" smtClean="0"/>
                        <a:t>비밀번호 재설정</a:t>
                      </a:r>
                    </a:p>
                    <a:p>
                      <a:r>
                        <a:rPr lang="en-US" altLang="ko-KR" sz="900" b="1" dirty="0" smtClean="0"/>
                        <a:t>2. </a:t>
                      </a:r>
                      <a:r>
                        <a:rPr lang="ko-KR" altLang="en-US" sz="900" b="1" dirty="0" smtClean="0"/>
                        <a:t>회원가입 화면</a:t>
                      </a:r>
                      <a:endParaRPr lang="ko-KR" altLang="en-US" sz="900" dirty="0" smtClean="0"/>
                    </a:p>
                    <a:p>
                      <a:r>
                        <a:rPr lang="ko-KR" altLang="en-US" sz="900" dirty="0" smtClean="0"/>
                        <a:t> </a:t>
                      </a:r>
                      <a:r>
                        <a:rPr lang="en-US" altLang="ko-KR" sz="900" dirty="0" smtClean="0"/>
                        <a:t>- </a:t>
                      </a:r>
                      <a:r>
                        <a:rPr lang="ko-KR" altLang="en-US" sz="900" dirty="0" smtClean="0"/>
                        <a:t>이름</a:t>
                      </a:r>
                      <a:r>
                        <a:rPr lang="en-US" altLang="ko-KR" sz="900" dirty="0" smtClean="0"/>
                        <a:t>, </a:t>
                      </a:r>
                      <a:r>
                        <a:rPr lang="ko-KR" altLang="en-US" sz="900" dirty="0" smtClean="0"/>
                        <a:t>생년월일</a:t>
                      </a:r>
                      <a:r>
                        <a:rPr lang="en-US" altLang="ko-KR" sz="900" dirty="0" smtClean="0"/>
                        <a:t>, </a:t>
                      </a:r>
                      <a:r>
                        <a:rPr lang="ko-KR" altLang="en-US" sz="900" dirty="0" smtClean="0"/>
                        <a:t>아이디</a:t>
                      </a:r>
                      <a:r>
                        <a:rPr lang="en-US" altLang="ko-KR" sz="900" dirty="0" smtClean="0"/>
                        <a:t>(</a:t>
                      </a:r>
                      <a:r>
                        <a:rPr lang="ko-KR" altLang="en-US" sz="900" dirty="0" smtClean="0"/>
                        <a:t>중복확인</a:t>
                      </a:r>
                      <a:r>
                        <a:rPr lang="en-US" altLang="ko-KR" sz="900" dirty="0" smtClean="0"/>
                        <a:t>), </a:t>
                      </a:r>
                      <a:r>
                        <a:rPr lang="ko-KR" altLang="en-US" sz="900" dirty="0" smtClean="0"/>
                        <a:t>비밀번호</a:t>
                      </a:r>
                      <a:r>
                        <a:rPr lang="en-US" altLang="ko-KR" sz="900" dirty="0" smtClean="0"/>
                        <a:t>(</a:t>
                      </a:r>
                      <a:r>
                        <a:rPr lang="ko-KR" altLang="en-US" sz="900" dirty="0" smtClean="0"/>
                        <a:t>재입력 포함</a:t>
                      </a:r>
                      <a:r>
                        <a:rPr lang="en-US" altLang="ko-KR" sz="900" dirty="0" smtClean="0"/>
                        <a:t>), </a:t>
                      </a:r>
                      <a:r>
                        <a:rPr lang="ko-KR" altLang="en-US" sz="900" dirty="0" smtClean="0"/>
                        <a:t>연락처</a:t>
                      </a:r>
                      <a:r>
                        <a:rPr lang="en-US" altLang="ko-KR" sz="900" dirty="0" smtClean="0"/>
                        <a:t>, </a:t>
                      </a:r>
                      <a:r>
                        <a:rPr lang="ko-KR" altLang="en-US" sz="900" dirty="0" err="1" smtClean="0"/>
                        <a:t>이메일</a:t>
                      </a:r>
                      <a:r>
                        <a:rPr lang="en-US" altLang="ko-KR" sz="900" dirty="0" smtClean="0"/>
                        <a:t>, </a:t>
                      </a:r>
                      <a:r>
                        <a:rPr lang="ko-KR" altLang="en-US" sz="900" dirty="0" smtClean="0"/>
                        <a:t>주소</a:t>
                      </a:r>
                      <a:r>
                        <a:rPr lang="en-US" altLang="ko-KR" sz="900" dirty="0" smtClean="0"/>
                        <a:t>, </a:t>
                      </a:r>
                      <a:r>
                        <a:rPr lang="ko-KR" altLang="en-US" sz="900" dirty="0" smtClean="0"/>
                        <a:t>소속</a:t>
                      </a:r>
                      <a:r>
                        <a:rPr lang="en-US" altLang="ko-KR" sz="900" dirty="0" smtClean="0"/>
                        <a:t>, </a:t>
                      </a:r>
                      <a:r>
                        <a:rPr lang="ko-KR" altLang="en-US" sz="900" dirty="0" smtClean="0"/>
                        <a:t>대상 선택</a:t>
                      </a:r>
                      <a:r>
                        <a:rPr lang="en-US" altLang="ko-KR" sz="900" dirty="0" smtClean="0"/>
                        <a:t>(</a:t>
                      </a:r>
                      <a:r>
                        <a:rPr lang="ko-KR" altLang="en-US" sz="900" dirty="0" smtClean="0"/>
                        <a:t>선수</a:t>
                      </a:r>
                      <a:r>
                        <a:rPr lang="en-US" altLang="ko-KR" sz="900" dirty="0" smtClean="0"/>
                        <a:t>, </a:t>
                      </a:r>
                      <a:r>
                        <a:rPr lang="ko-KR" altLang="en-US" sz="900" dirty="0" smtClean="0"/>
                        <a:t>학부모</a:t>
                      </a:r>
                      <a:r>
                        <a:rPr lang="en-US" altLang="ko-KR" sz="900" dirty="0" smtClean="0"/>
                        <a:t>, </a:t>
                      </a:r>
                      <a:r>
                        <a:rPr lang="ko-KR" altLang="en-US" sz="900" dirty="0" smtClean="0"/>
                        <a:t>지도자</a:t>
                      </a:r>
                      <a:r>
                        <a:rPr lang="en-US" altLang="ko-KR" sz="900" dirty="0" smtClean="0"/>
                        <a:t>) </a:t>
                      </a:r>
                      <a:r>
                        <a:rPr lang="ko-KR" altLang="en-US" sz="900" dirty="0" smtClean="0"/>
                        <a:t>입력 후 회원 정보 저장</a:t>
                      </a:r>
                    </a:p>
                    <a:p>
                      <a:r>
                        <a:rPr lang="en-US" altLang="ko-KR" sz="900" b="1" dirty="0" smtClean="0"/>
                        <a:t>3. </a:t>
                      </a:r>
                      <a:r>
                        <a:rPr lang="ko-KR" altLang="en-US" sz="900" b="1" dirty="0" smtClean="0"/>
                        <a:t>회원가입 완료 화면</a:t>
                      </a:r>
                      <a:endParaRPr lang="ko-KR" altLang="en-US" sz="900" dirty="0" smtClean="0"/>
                    </a:p>
                    <a:p>
                      <a:r>
                        <a:rPr lang="ko-KR" altLang="en-US" sz="900" dirty="0" smtClean="0"/>
                        <a:t> </a:t>
                      </a:r>
                      <a:r>
                        <a:rPr lang="en-US" altLang="ko-KR" sz="900" dirty="0" smtClean="0"/>
                        <a:t>- </a:t>
                      </a:r>
                      <a:r>
                        <a:rPr lang="ko-KR" altLang="en-US" sz="900" dirty="0" smtClean="0"/>
                        <a:t>로그인 페이지로 이동 </a:t>
                      </a:r>
                      <a:r>
                        <a:rPr lang="en-US" altLang="ko-KR" sz="900" dirty="0" smtClean="0"/>
                        <a:t>+ "</a:t>
                      </a:r>
                      <a:r>
                        <a:rPr lang="ko-KR" altLang="en-US" sz="900" dirty="0" smtClean="0"/>
                        <a:t>회원가입이 완료되었습니다</a:t>
                      </a:r>
                      <a:r>
                        <a:rPr lang="en-US" altLang="ko-KR" sz="900" dirty="0" smtClean="0"/>
                        <a:t>" </a:t>
                      </a:r>
                      <a:r>
                        <a:rPr lang="ko-KR" altLang="en-US" sz="900" dirty="0" smtClean="0"/>
                        <a:t>문구 출력</a:t>
                      </a:r>
                    </a:p>
                    <a:p>
                      <a:r>
                        <a:rPr lang="en-US" altLang="ko-KR" sz="900" b="1" dirty="0" smtClean="0"/>
                        <a:t>4.</a:t>
                      </a:r>
                      <a:r>
                        <a:rPr lang="ko-KR" altLang="en-US" sz="900" b="1" dirty="0" smtClean="0"/>
                        <a:t>심리 진단 테스트 화면</a:t>
                      </a:r>
                      <a:endParaRPr lang="ko-KR" altLang="en-US" sz="900" dirty="0" smtClean="0"/>
                    </a:p>
                    <a:p>
                      <a:r>
                        <a:rPr lang="ko-KR" altLang="en-US" sz="900" dirty="0" smtClean="0"/>
                        <a:t> </a:t>
                      </a:r>
                      <a:r>
                        <a:rPr lang="en-US" altLang="ko-KR" sz="900" dirty="0" smtClean="0"/>
                        <a:t>- </a:t>
                      </a:r>
                      <a:r>
                        <a:rPr lang="ko-KR" altLang="en-US" sz="900" dirty="0" smtClean="0"/>
                        <a:t>대상에 따른 질문지 제공 및 작성</a:t>
                      </a:r>
                    </a:p>
                    <a:p>
                      <a:r>
                        <a:rPr lang="ko-KR" altLang="en-US" sz="900" dirty="0" smtClean="0"/>
                        <a:t> </a:t>
                      </a:r>
                      <a:r>
                        <a:rPr lang="en-US" altLang="ko-KR" sz="900" dirty="0" smtClean="0"/>
                        <a:t>- </a:t>
                      </a:r>
                      <a:r>
                        <a:rPr lang="ko-KR" altLang="en-US" sz="900" dirty="0" smtClean="0"/>
                        <a:t>결과 도출</a:t>
                      </a:r>
                      <a:r>
                        <a:rPr lang="en-US" altLang="ko-KR" sz="900" dirty="0" smtClean="0"/>
                        <a:t>(</a:t>
                      </a:r>
                      <a:r>
                        <a:rPr lang="ko-KR" altLang="en-US" sz="900" dirty="0" smtClean="0"/>
                        <a:t>그래프 및 피드백 출력</a:t>
                      </a:r>
                      <a:r>
                        <a:rPr lang="en-US" altLang="ko-KR" sz="900" dirty="0" smtClean="0"/>
                        <a:t>)</a:t>
                      </a:r>
                    </a:p>
                    <a:p>
                      <a:r>
                        <a:rPr lang="ko-KR" altLang="en-US" sz="900" dirty="0" smtClean="0"/>
                        <a:t> </a:t>
                      </a:r>
                      <a:r>
                        <a:rPr lang="en-US" altLang="ko-KR" sz="900" dirty="0" smtClean="0"/>
                        <a:t>- </a:t>
                      </a:r>
                      <a:r>
                        <a:rPr lang="ko-KR" altLang="en-US" sz="900" dirty="0" smtClean="0"/>
                        <a:t>상담신청</a:t>
                      </a:r>
                      <a:r>
                        <a:rPr lang="en-US" altLang="ko-KR" sz="900" dirty="0" smtClean="0"/>
                        <a:t>(</a:t>
                      </a:r>
                      <a:r>
                        <a:rPr lang="ko-KR" altLang="en-US" sz="900" dirty="0" smtClean="0"/>
                        <a:t>진단결과 </a:t>
                      </a:r>
                      <a:r>
                        <a:rPr lang="en-US" altLang="ko-KR" sz="900" dirty="0" smtClean="0"/>
                        <a:t>+ </a:t>
                      </a:r>
                      <a:r>
                        <a:rPr lang="ko-KR" altLang="en-US" sz="900" dirty="0" smtClean="0"/>
                        <a:t>문의내용 </a:t>
                      </a:r>
                      <a:r>
                        <a:rPr lang="ko-KR" altLang="en-US" sz="900" dirty="0" err="1" smtClean="0"/>
                        <a:t>상담사에게</a:t>
                      </a:r>
                      <a:r>
                        <a:rPr lang="ko-KR" altLang="en-US" sz="900" dirty="0" smtClean="0"/>
                        <a:t> 전송</a:t>
                      </a:r>
                      <a:r>
                        <a:rPr lang="en-US" altLang="ko-KR" sz="900" dirty="0" smtClean="0"/>
                        <a:t>)</a:t>
                      </a:r>
                    </a:p>
                    <a:p>
                      <a:r>
                        <a:rPr lang="en-US" altLang="ko-KR" sz="900" b="1" dirty="0" smtClean="0"/>
                        <a:t>5. </a:t>
                      </a:r>
                      <a:r>
                        <a:rPr lang="ko-KR" altLang="en-US" sz="900" b="1" dirty="0" smtClean="0"/>
                        <a:t>관리자 전용 화면</a:t>
                      </a:r>
                      <a:endParaRPr lang="ko-KR" altLang="en-US" sz="900" dirty="0" smtClean="0"/>
                    </a:p>
                    <a:p>
                      <a:r>
                        <a:rPr lang="ko-KR" altLang="en-US" sz="900" dirty="0" smtClean="0"/>
                        <a:t> </a:t>
                      </a:r>
                      <a:r>
                        <a:rPr lang="en-US" altLang="ko-KR" sz="900" dirty="0" smtClean="0"/>
                        <a:t>- </a:t>
                      </a:r>
                      <a:r>
                        <a:rPr lang="ko-KR" altLang="en-US" sz="900" dirty="0" smtClean="0"/>
                        <a:t>상담 신청 내용 및 회원 정보 리스트 조회</a:t>
                      </a:r>
                    </a:p>
                    <a:p>
                      <a:r>
                        <a:rPr lang="en-US" altLang="ko-KR" sz="900" b="1" dirty="0" smtClean="0"/>
                        <a:t>6. </a:t>
                      </a:r>
                      <a:r>
                        <a:rPr lang="ko-KR" altLang="en-US" sz="900" b="1" dirty="0" smtClean="0"/>
                        <a:t>온라인 상담 게시판</a:t>
                      </a:r>
                      <a:endParaRPr lang="ko-KR" altLang="en-US" sz="900" dirty="0" smtClean="0"/>
                    </a:p>
                    <a:p>
                      <a:r>
                        <a:rPr lang="ko-KR" altLang="en-US" sz="900" dirty="0" smtClean="0"/>
                        <a:t> </a:t>
                      </a:r>
                      <a:r>
                        <a:rPr lang="en-US" altLang="ko-KR" sz="900" dirty="0" smtClean="0"/>
                        <a:t>- </a:t>
                      </a:r>
                      <a:r>
                        <a:rPr lang="ko-KR" altLang="en-US" sz="900" dirty="0" err="1" smtClean="0"/>
                        <a:t>게시글</a:t>
                      </a:r>
                      <a:r>
                        <a:rPr lang="ko-KR" altLang="en-US" sz="900" dirty="0" smtClean="0"/>
                        <a:t> 작성</a:t>
                      </a:r>
                      <a:r>
                        <a:rPr lang="en-US" altLang="ko-KR" sz="900" dirty="0" smtClean="0"/>
                        <a:t>, </a:t>
                      </a:r>
                      <a:r>
                        <a:rPr lang="ko-KR" altLang="en-US" sz="900" dirty="0" smtClean="0"/>
                        <a:t>검색</a:t>
                      </a:r>
                      <a:r>
                        <a:rPr lang="en-US" altLang="ko-KR" sz="900" dirty="0" smtClean="0"/>
                        <a:t>, </a:t>
                      </a:r>
                      <a:r>
                        <a:rPr lang="ko-KR" altLang="en-US" sz="900" dirty="0" smtClean="0"/>
                        <a:t>수정</a:t>
                      </a:r>
                      <a:r>
                        <a:rPr lang="en-US" altLang="ko-KR" sz="900" dirty="0" smtClean="0"/>
                        <a:t>, </a:t>
                      </a:r>
                      <a:r>
                        <a:rPr lang="ko-KR" altLang="en-US" sz="900" dirty="0" smtClean="0"/>
                        <a:t>삭제 기능</a:t>
                      </a:r>
                    </a:p>
                    <a:p>
                      <a:r>
                        <a:rPr lang="ko-KR" altLang="en-US" sz="900" dirty="0" smtClean="0"/>
                        <a:t> </a:t>
                      </a:r>
                      <a:r>
                        <a:rPr lang="en-US" altLang="ko-KR" sz="900" dirty="0" smtClean="0"/>
                        <a:t>- </a:t>
                      </a:r>
                      <a:r>
                        <a:rPr lang="ko-KR" altLang="en-US" sz="900" dirty="0" smtClean="0"/>
                        <a:t>작성자만 </a:t>
                      </a:r>
                      <a:r>
                        <a:rPr lang="ko-KR" altLang="en-US" sz="900" dirty="0" err="1" smtClean="0"/>
                        <a:t>게시글</a:t>
                      </a:r>
                      <a:r>
                        <a:rPr lang="ko-KR" altLang="en-US" sz="900" dirty="0" smtClean="0"/>
                        <a:t> 수정</a:t>
                      </a:r>
                      <a:r>
                        <a:rPr lang="en-US" altLang="ko-KR" sz="900" dirty="0" smtClean="0"/>
                        <a:t>/</a:t>
                      </a:r>
                      <a:r>
                        <a:rPr lang="ko-KR" altLang="en-US" sz="900" dirty="0" smtClean="0"/>
                        <a:t>삭제 가능</a:t>
                      </a:r>
                      <a:r>
                        <a:rPr lang="en-US" altLang="ko-KR" sz="900" dirty="0" smtClean="0"/>
                        <a:t>(</a:t>
                      </a:r>
                      <a:r>
                        <a:rPr lang="ko-KR" altLang="en-US" sz="900" dirty="0" smtClean="0"/>
                        <a:t>비밀번호 인증</a:t>
                      </a:r>
                      <a:r>
                        <a:rPr lang="en-US" altLang="ko-KR" sz="900" dirty="0" smtClean="0"/>
                        <a:t>)</a:t>
                      </a:r>
                    </a:p>
                    <a:p>
                      <a:r>
                        <a:rPr lang="en-US" altLang="ko-KR" sz="900" b="1" dirty="0" smtClean="0"/>
                        <a:t>7. </a:t>
                      </a:r>
                      <a:r>
                        <a:rPr lang="ko-KR" altLang="en-US" sz="900" b="1" dirty="0" err="1" smtClean="0"/>
                        <a:t>게시글</a:t>
                      </a:r>
                      <a:r>
                        <a:rPr lang="ko-KR" altLang="en-US" sz="900" b="1" dirty="0" smtClean="0"/>
                        <a:t> 상세 화면</a:t>
                      </a:r>
                      <a:endParaRPr lang="ko-KR" altLang="en-US" sz="900" dirty="0" smtClean="0"/>
                    </a:p>
                    <a:p>
                      <a:r>
                        <a:rPr lang="ko-KR" altLang="en-US" sz="900" dirty="0" smtClean="0"/>
                        <a:t> </a:t>
                      </a:r>
                      <a:r>
                        <a:rPr lang="en-US" altLang="ko-KR" sz="900" dirty="0" smtClean="0"/>
                        <a:t>- </a:t>
                      </a:r>
                      <a:r>
                        <a:rPr lang="ko-KR" altLang="en-US" sz="900" dirty="0" smtClean="0"/>
                        <a:t>제목</a:t>
                      </a:r>
                      <a:r>
                        <a:rPr lang="en-US" altLang="ko-KR" sz="900" dirty="0" smtClean="0"/>
                        <a:t>, </a:t>
                      </a:r>
                      <a:r>
                        <a:rPr lang="ko-KR" altLang="en-US" sz="900" dirty="0" smtClean="0"/>
                        <a:t>내용 표시 및 수정</a:t>
                      </a:r>
                      <a:r>
                        <a:rPr lang="en-US" altLang="ko-KR" sz="900" dirty="0" smtClean="0"/>
                        <a:t>/</a:t>
                      </a:r>
                      <a:r>
                        <a:rPr lang="ko-KR" altLang="en-US" sz="900" dirty="0" smtClean="0"/>
                        <a:t>삭제</a:t>
                      </a:r>
                      <a:r>
                        <a:rPr lang="en-US" altLang="ko-KR" sz="900" dirty="0" smtClean="0"/>
                        <a:t>/</a:t>
                      </a:r>
                      <a:r>
                        <a:rPr lang="ko-KR" altLang="en-US" sz="900" dirty="0" smtClean="0"/>
                        <a:t>저장</a:t>
                      </a:r>
                      <a:r>
                        <a:rPr lang="en-US" altLang="ko-KR" sz="900" dirty="0" smtClean="0"/>
                        <a:t>/</a:t>
                      </a:r>
                      <a:r>
                        <a:rPr lang="ko-KR" altLang="en-US" sz="900" dirty="0" smtClean="0"/>
                        <a:t>목록 기능</a:t>
                      </a:r>
                    </a:p>
                    <a:p>
                      <a:r>
                        <a:rPr lang="en-US" altLang="ko-KR" sz="900" b="1" dirty="0" smtClean="0"/>
                        <a:t>8. </a:t>
                      </a:r>
                      <a:r>
                        <a:rPr lang="ko-KR" altLang="en-US" sz="900" b="1" dirty="0" smtClean="0"/>
                        <a:t>관리자 상담 결과 화면</a:t>
                      </a:r>
                      <a:endParaRPr lang="ko-KR" altLang="en-US" sz="900" dirty="0" smtClean="0"/>
                    </a:p>
                    <a:p>
                      <a:r>
                        <a:rPr lang="ko-KR" altLang="en-US" sz="900" dirty="0" smtClean="0"/>
                        <a:t> </a:t>
                      </a:r>
                      <a:r>
                        <a:rPr lang="en-US" altLang="ko-KR" sz="900" dirty="0" smtClean="0"/>
                        <a:t>- </a:t>
                      </a:r>
                      <a:r>
                        <a:rPr lang="ko-KR" altLang="en-US" sz="900" dirty="0" smtClean="0"/>
                        <a:t>질문지 내용</a:t>
                      </a:r>
                      <a:r>
                        <a:rPr lang="en-US" altLang="ko-KR" sz="900" dirty="0" smtClean="0"/>
                        <a:t>, </a:t>
                      </a:r>
                      <a:r>
                        <a:rPr lang="ko-KR" altLang="en-US" sz="900" dirty="0" smtClean="0"/>
                        <a:t>결과</a:t>
                      </a:r>
                      <a:r>
                        <a:rPr lang="en-US" altLang="ko-KR" sz="900" dirty="0" smtClean="0"/>
                        <a:t>, </a:t>
                      </a:r>
                      <a:r>
                        <a:rPr lang="ko-KR" altLang="en-US" sz="900" dirty="0" smtClean="0"/>
                        <a:t>문의 사항</a:t>
                      </a:r>
                      <a:r>
                        <a:rPr lang="en-US" altLang="ko-KR" sz="900" dirty="0" smtClean="0"/>
                        <a:t>, </a:t>
                      </a:r>
                      <a:r>
                        <a:rPr lang="ko-KR" altLang="en-US" sz="900" dirty="0" smtClean="0"/>
                        <a:t>회원 정보 표시</a:t>
                      </a:r>
                    </a:p>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xmlns="" val="3921827172"/>
                  </a:ext>
                </a:extLst>
              </a:tr>
              <a:tr h="1428760">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a:txBody>
                    <a:bodyPr/>
                    <a:lstStyle/>
                    <a:p>
                      <a:pPr marL="171450" indent="-171450" algn="just" latinLnBrk="1">
                        <a:lnSpc>
                          <a:spcPct val="130000"/>
                        </a:lnSpc>
                        <a:buFont typeface="Arial" panose="020B0604020202020204" pitchFamily="34" charset="0"/>
                        <a:buChar char="•"/>
                      </a:pPr>
                      <a:r>
                        <a:rPr lang="en-US" altLang="ko-KR" sz="900" dirty="0" smtClean="0">
                          <a:solidFill>
                            <a:schemeClr val="tx1"/>
                          </a:solidFill>
                          <a:latin typeface="+mn-ea"/>
                          <a:ea typeface="+mn-ea"/>
                        </a:rPr>
                        <a:t>1.</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기능</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중심 개발</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 - </a:t>
                      </a:r>
                      <a:r>
                        <a:rPr lang="ko-KR" altLang="en-US" sz="900" baseline="0" dirty="0" smtClean="0">
                          <a:solidFill>
                            <a:schemeClr val="tx1"/>
                          </a:solidFill>
                          <a:latin typeface="+mn-ea"/>
                          <a:ea typeface="+mn-ea"/>
                        </a:rPr>
                        <a:t>초기 개발 단계에서는 디자인보다는 핵심 기능 구현에 집중하여 서비스의 본질적인 역할을 수행할 수 있도록 개발 진행</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2. </a:t>
                      </a:r>
                      <a:r>
                        <a:rPr lang="ko-KR" altLang="en-US" sz="900" baseline="0" dirty="0" smtClean="0">
                          <a:solidFill>
                            <a:schemeClr val="tx1"/>
                          </a:solidFill>
                          <a:latin typeface="+mn-ea"/>
                          <a:ea typeface="+mn-ea"/>
                        </a:rPr>
                        <a:t>추후 확장 가능성</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 - </a:t>
                      </a:r>
                      <a:r>
                        <a:rPr lang="ko-KR" altLang="en-US" sz="900" baseline="0" dirty="0" err="1" smtClean="0">
                          <a:solidFill>
                            <a:schemeClr val="tx1"/>
                          </a:solidFill>
                          <a:latin typeface="+mn-ea"/>
                          <a:ea typeface="+mn-ea"/>
                        </a:rPr>
                        <a:t>메인화면에</a:t>
                      </a:r>
                      <a:r>
                        <a:rPr lang="en-US" altLang="ko-KR" sz="900" baseline="0" dirty="0" smtClean="0">
                          <a:solidFill>
                            <a:schemeClr val="tx1"/>
                          </a:solidFill>
                          <a:latin typeface="+mn-ea"/>
                          <a:ea typeface="+mn-ea"/>
                        </a:rPr>
                        <a:t> </a:t>
                      </a:r>
                      <a:r>
                        <a:rPr lang="ko-KR" altLang="en-US" sz="900" baseline="0" dirty="0" smtClean="0">
                          <a:solidFill>
                            <a:schemeClr val="tx1"/>
                          </a:solidFill>
                          <a:latin typeface="+mn-ea"/>
                          <a:ea typeface="+mn-ea"/>
                        </a:rPr>
                        <a:t>상담 사례나 통계 기능을 추가하여 사용자에게 유용한 정보를 제공할 수 있는 구조 설계</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 - </a:t>
                      </a:r>
                      <a:r>
                        <a:rPr lang="ko-KR" altLang="en-US" sz="900" baseline="0" dirty="0" smtClean="0">
                          <a:solidFill>
                            <a:schemeClr val="tx1"/>
                          </a:solidFill>
                          <a:latin typeface="+mn-ea"/>
                          <a:ea typeface="+mn-ea"/>
                        </a:rPr>
                        <a:t>비대면 줌 상담 기능</a:t>
                      </a:r>
                      <a:r>
                        <a:rPr lang="en-US" altLang="ko-KR" sz="900" baseline="0" dirty="0" smtClean="0">
                          <a:solidFill>
                            <a:schemeClr val="tx1"/>
                          </a:solidFill>
                          <a:latin typeface="+mn-ea"/>
                          <a:ea typeface="+mn-ea"/>
                        </a:rPr>
                        <a:t>(</a:t>
                      </a:r>
                      <a:r>
                        <a:rPr lang="ko-KR" altLang="en-US" sz="900" baseline="0" dirty="0" smtClean="0">
                          <a:solidFill>
                            <a:schemeClr val="tx1"/>
                          </a:solidFill>
                          <a:latin typeface="+mn-ea"/>
                          <a:ea typeface="+mn-ea"/>
                        </a:rPr>
                        <a:t>심리 상담의 </a:t>
                      </a:r>
                      <a:r>
                        <a:rPr lang="ko-KR" altLang="en-US" sz="900" baseline="0" dirty="0" err="1" smtClean="0">
                          <a:solidFill>
                            <a:schemeClr val="tx1"/>
                          </a:solidFill>
                          <a:latin typeface="+mn-ea"/>
                          <a:ea typeface="+mn-ea"/>
                        </a:rPr>
                        <a:t>접근성을</a:t>
                      </a:r>
                      <a:r>
                        <a:rPr lang="ko-KR" altLang="en-US" sz="900" baseline="0" dirty="0" smtClean="0">
                          <a:solidFill>
                            <a:schemeClr val="tx1"/>
                          </a:solidFill>
                          <a:latin typeface="+mn-ea"/>
                          <a:ea typeface="+mn-ea"/>
                        </a:rPr>
                        <a:t> 높이기 위해 비대면 상담 옵션을 추가로 제공</a:t>
                      </a:r>
                      <a:r>
                        <a:rPr lang="en-US" altLang="ko-KR" sz="900" baseline="0" dirty="0" smtClean="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en-US" altLang="ko-KR" sz="900" baseline="0" dirty="0" smtClean="0">
                          <a:solidFill>
                            <a:schemeClr val="tx1"/>
                          </a:solidFill>
                          <a:latin typeface="+mn-ea"/>
                          <a:ea typeface="+mn-ea"/>
                        </a:rPr>
                        <a:t>3. </a:t>
                      </a:r>
                      <a:r>
                        <a:rPr lang="ko-KR" altLang="en-US" sz="900" baseline="0" dirty="0" smtClean="0">
                          <a:solidFill>
                            <a:schemeClr val="tx1"/>
                          </a:solidFill>
                          <a:latin typeface="+mn-ea"/>
                          <a:ea typeface="+mn-ea"/>
                        </a:rPr>
                        <a:t>직관적인 메뉴 구성과 간단한 프로세스를 통해 사용자 </a:t>
                      </a:r>
                      <a:r>
                        <a:rPr lang="ko-KR" altLang="en-US" sz="900" baseline="0" dirty="0" err="1" smtClean="0">
                          <a:solidFill>
                            <a:schemeClr val="tx1"/>
                          </a:solidFill>
                          <a:latin typeface="+mn-ea"/>
                          <a:ea typeface="+mn-ea"/>
                        </a:rPr>
                        <a:t>접근성을</a:t>
                      </a:r>
                      <a:r>
                        <a:rPr lang="ko-KR" altLang="en-US" sz="900" baseline="0" dirty="0" smtClean="0">
                          <a:solidFill>
                            <a:schemeClr val="tx1"/>
                          </a:solidFill>
                          <a:latin typeface="+mn-ea"/>
                          <a:ea typeface="+mn-ea"/>
                        </a:rPr>
                        <a:t> 높임</a:t>
                      </a:r>
                      <a:endParaRPr lang="en-US" altLang="ko-KR" sz="900" baseline="0" dirty="0" smtClean="0">
                        <a:solidFill>
                          <a:schemeClr val="tx1"/>
                        </a:solidFill>
                        <a:latin typeface="+mn-ea"/>
                        <a:ea typeface="+mn-ea"/>
                      </a:endParaRPr>
                    </a:p>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extLst>
                  <a:ext uri="{0D108BD9-81ED-4DB2-BD59-A6C34878D82A}">
                    <a16:rowId xmlns:a16="http://schemas.microsoft.com/office/drawing/2014/main" xmlns="" val="4171527082"/>
                  </a:ext>
                </a:extLst>
              </a:tr>
            </a:tbl>
          </a:graphicData>
        </a:graphic>
      </p:graphicFrame>
      <p:sp>
        <p:nvSpPr>
          <p:cNvPr id="5" name="TextBox 4">
            <a:extLst>
              <a:ext uri="{FF2B5EF4-FFF2-40B4-BE49-F238E27FC236}">
                <a16:creationId xmlns:a16="http://schemas.microsoft.com/office/drawing/2014/main" xmlns=""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pPr/>
              <a:t>1</a:t>
            </a:fld>
            <a:endParaRPr lang="ko-KR" altLang="en-US" sz="900" dirty="0"/>
          </a:p>
        </p:txBody>
      </p:sp>
    </p:spTree>
    <p:extLst>
      <p:ext uri="{BB962C8B-B14F-4D97-AF65-F5344CB8AC3E}">
        <p14:creationId xmlns:p14="http://schemas.microsoft.com/office/powerpoint/2010/main" xmlns="" val="3982823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3351</TotalTime>
  <Words>482</Words>
  <Application>Microsoft Office PowerPoint</Application>
  <PresentationFormat>사용자 지정</PresentationFormat>
  <Paragraphs>40</Paragraphs>
  <Slides>1</Slides>
  <Notes>0</Notes>
  <HiddenSlides>0</HiddenSlides>
  <MMClips>0</MMClips>
  <ScaleCrop>false</ScaleCrop>
  <HeadingPairs>
    <vt:vector size="4" baseType="variant">
      <vt:variant>
        <vt:lpstr>테마</vt:lpstr>
      </vt:variant>
      <vt:variant>
        <vt:i4>1</vt:i4>
      </vt:variant>
      <vt:variant>
        <vt:lpstr>슬라이드 제목</vt:lpstr>
      </vt:variant>
      <vt:variant>
        <vt:i4>1</vt:i4>
      </vt:variant>
    </vt:vector>
  </HeadingPairs>
  <TitlesOfParts>
    <vt:vector size="2" baseType="lpstr">
      <vt:lpstr>Office 테마</vt:lpstr>
      <vt:lpstr>마인드골</vt:lpstr>
    </vt:vector>
  </TitlesOfParts>
  <LinksUpToDate>false</LinksUpToDate>
  <SharedDoc>false</SharedDoc>
  <HyperlinkBase>http://www.yamestyle.com</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Windows 사용자</cp:lastModifiedBy>
  <cp:revision>106</cp:revision>
  <cp:lastPrinted>2019-05-29T05:54:36Z</cp:lastPrinted>
  <dcterms:created xsi:type="dcterms:W3CDTF">2019-03-11T07:43:12Z</dcterms:created>
  <dcterms:modified xsi:type="dcterms:W3CDTF">2025-01-22T13:20:12Z</dcterms:modified>
</cp:coreProperties>
</file>