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9" r:id="rId2"/>
    <p:sldId id="261" r:id="rId3"/>
    <p:sldId id="260" r:id="rId4"/>
    <p:sldId id="262" r:id="rId5"/>
    <p:sldId id="270" r:id="rId6"/>
    <p:sldId id="265" r:id="rId7"/>
    <p:sldId id="266" r:id="rId8"/>
    <p:sldId id="271" r:id="rId9"/>
    <p:sldId id="273" r:id="rId10"/>
    <p:sldId id="272" r:id="rId11"/>
    <p:sldId id="281" r:id="rId12"/>
    <p:sldId id="274" r:id="rId13"/>
    <p:sldId id="275" r:id="rId14"/>
    <p:sldId id="276" r:id="rId15"/>
    <p:sldId id="267" r:id="rId16"/>
    <p:sldId id="278" r:id="rId17"/>
    <p:sldId id="280" r:id="rId18"/>
    <p:sldId id="277" r:id="rId19"/>
  </p:sldIdLst>
  <p:sldSz cx="12192000" cy="6858000"/>
  <p:notesSz cx="6858000" cy="9144000"/>
  <p:embeddedFontLst>
    <p:embeddedFont>
      <p:font typeface="Wanted Sans" panose="020B0504000000000000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61A"/>
    <a:srgbClr val="DFC2C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4" autoAdjust="0"/>
    <p:restoredTop sz="94660"/>
  </p:normalViewPr>
  <p:slideViewPr>
    <p:cSldViewPr snapToGrid="0">
      <p:cViewPr>
        <p:scale>
          <a:sx n="75" d="100"/>
          <a:sy n="75" d="100"/>
        </p:scale>
        <p:origin x="13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0180A-B03F-456D-AF54-CE1E960C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BAC94-AD83-4712-8175-9F2A6B29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6DCEE-71BC-4746-ACBC-4A925343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BE72EC-9C80-4E9C-86F2-BC5CA90B2218}"/>
              </a:ext>
            </a:extLst>
          </p:cNvPr>
          <p:cNvGrpSpPr/>
          <p:nvPr userDrawn="1"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8" name="왼쪽 대괄호 7">
              <a:extLst>
                <a:ext uri="{FF2B5EF4-FFF2-40B4-BE49-F238E27FC236}">
                  <a16:creationId xmlns:a16="http://schemas.microsoft.com/office/drawing/2014/main" id="{429738B5-D907-449A-AF9D-2B8E4C474309}"/>
                </a:ext>
              </a:extLst>
            </p:cNvPr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FFA54F-AB83-4A86-8D3E-CB3A1965288B}"/>
                </a:ext>
              </a:extLst>
            </p:cNvPr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FF9A8DE-1414-47DC-B6C5-4F7646CC985F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110" name="달 11">
                <a:extLst>
                  <a:ext uri="{FF2B5EF4-FFF2-40B4-BE49-F238E27FC236}">
                    <a16:creationId xmlns:a16="http://schemas.microsoft.com/office/drawing/2014/main" id="{0CF84DEE-25FD-4C98-9BA9-FCD83A215FAD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F9FBBEE-0DF1-436A-B559-B7AFDF2F3EF0}"/>
                </a:ext>
              </a:extLst>
            </p:cNvPr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6378B899-7AA7-49D4-94DF-28EF0C10226D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108" name="달 11">
                <a:extLst>
                  <a:ext uri="{FF2B5EF4-FFF2-40B4-BE49-F238E27FC236}">
                    <a16:creationId xmlns:a16="http://schemas.microsoft.com/office/drawing/2014/main" id="{6DB3B44D-849C-42FF-9F01-7127FE1EB001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B5F712-0D30-46FB-8569-94DE07284F07}"/>
                </a:ext>
              </a:extLst>
            </p:cNvPr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50CF9BF3-6AB4-4FD9-B856-238FEA3A96AF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106" name="달 11">
                <a:extLst>
                  <a:ext uri="{FF2B5EF4-FFF2-40B4-BE49-F238E27FC236}">
                    <a16:creationId xmlns:a16="http://schemas.microsoft.com/office/drawing/2014/main" id="{65B3AE3F-FF9A-4ED2-81FB-E37FF9E6E2BE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4E59AFE-2742-4C4B-B218-8BBC65B34F17}"/>
                </a:ext>
              </a:extLst>
            </p:cNvPr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B48F0210-9EFF-4763-9B74-64E6BFFF1C09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104" name="달 11">
                <a:extLst>
                  <a:ext uri="{FF2B5EF4-FFF2-40B4-BE49-F238E27FC236}">
                    <a16:creationId xmlns:a16="http://schemas.microsoft.com/office/drawing/2014/main" id="{1C53E4AD-ED6A-43D6-830C-5CAF666F0849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FF72842-A7DD-4D11-8492-B4B5A9909013}"/>
                </a:ext>
              </a:extLst>
            </p:cNvPr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6FA1D862-684C-4A1C-82DA-03749851B141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102" name="달 11">
                <a:extLst>
                  <a:ext uri="{FF2B5EF4-FFF2-40B4-BE49-F238E27FC236}">
                    <a16:creationId xmlns:a16="http://schemas.microsoft.com/office/drawing/2014/main" id="{BD182859-0A71-4A97-A01C-766B948105C9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5F7E890-4693-46A9-A841-4D6E86607D40}"/>
                </a:ext>
              </a:extLst>
            </p:cNvPr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E67DFD57-A00F-47A3-9DA3-799EC5013AAF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100" name="달 11">
                <a:extLst>
                  <a:ext uri="{FF2B5EF4-FFF2-40B4-BE49-F238E27FC236}">
                    <a16:creationId xmlns:a16="http://schemas.microsoft.com/office/drawing/2014/main" id="{2864E39D-1A7A-46BC-9FFC-063E04B9A288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94E9C2C-CD03-49AC-B06E-9EE018F70279}"/>
                </a:ext>
              </a:extLst>
            </p:cNvPr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372C38D9-31C6-4020-AD31-16A8660E1B1A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98" name="달 11">
                <a:extLst>
                  <a:ext uri="{FF2B5EF4-FFF2-40B4-BE49-F238E27FC236}">
                    <a16:creationId xmlns:a16="http://schemas.microsoft.com/office/drawing/2014/main" id="{E43E2409-3868-4589-900F-0A975B63697A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71535A3-D09C-47FE-9503-4143CE4FB867}"/>
                </a:ext>
              </a:extLst>
            </p:cNvPr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2B9773AC-DD08-47AA-81F4-82095A89D3DE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96" name="달 11">
                <a:extLst>
                  <a:ext uri="{FF2B5EF4-FFF2-40B4-BE49-F238E27FC236}">
                    <a16:creationId xmlns:a16="http://schemas.microsoft.com/office/drawing/2014/main" id="{D6B23054-5DE5-4C38-9BBC-FC5FE79A2F37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0A95530-72BC-4DE7-A09F-C568A61023F4}"/>
                </a:ext>
              </a:extLst>
            </p:cNvPr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01D35BC8-67D6-4E52-BD07-2AE34153FA14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94" name="달 11">
                <a:extLst>
                  <a:ext uri="{FF2B5EF4-FFF2-40B4-BE49-F238E27FC236}">
                    <a16:creationId xmlns:a16="http://schemas.microsoft.com/office/drawing/2014/main" id="{A6D22B3B-690B-456E-BCB1-5CC46F963A2A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98DCACD-D971-4234-A109-C38A9E62B805}"/>
                </a:ext>
              </a:extLst>
            </p:cNvPr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BE2BFBBA-87DD-4754-95C8-343DDC33E00D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92" name="달 11">
                <a:extLst>
                  <a:ext uri="{FF2B5EF4-FFF2-40B4-BE49-F238E27FC236}">
                    <a16:creationId xmlns:a16="http://schemas.microsoft.com/office/drawing/2014/main" id="{AC6AC674-AD80-4970-8CC1-A29D7516B906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6830926-9FA7-40E3-8E39-6A812C4BDFE1}"/>
                </a:ext>
              </a:extLst>
            </p:cNvPr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71AAD631-83C3-4993-997D-81B7FC886830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90" name="달 11">
                <a:extLst>
                  <a:ext uri="{FF2B5EF4-FFF2-40B4-BE49-F238E27FC236}">
                    <a16:creationId xmlns:a16="http://schemas.microsoft.com/office/drawing/2014/main" id="{405C52B7-E710-4793-AD8B-90E33197F811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95B5D56-B7BA-4626-8CEB-3AE56DDFE0D6}"/>
                </a:ext>
              </a:extLst>
            </p:cNvPr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E7E4B7D-7BA6-4365-88B5-68024DC85FD4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88" name="달 11">
                <a:extLst>
                  <a:ext uri="{FF2B5EF4-FFF2-40B4-BE49-F238E27FC236}">
                    <a16:creationId xmlns:a16="http://schemas.microsoft.com/office/drawing/2014/main" id="{4FCDA7BB-AC7A-4C1B-8737-3867DB573B26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3AD8FD8-BCDB-4C19-9354-B1E9176415FD}"/>
                </a:ext>
              </a:extLst>
            </p:cNvPr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277C4583-A085-4299-86C7-935F33558C1B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86" name="달 11">
                <a:extLst>
                  <a:ext uri="{FF2B5EF4-FFF2-40B4-BE49-F238E27FC236}">
                    <a16:creationId xmlns:a16="http://schemas.microsoft.com/office/drawing/2014/main" id="{A1E957D7-46A3-412A-89F2-E7EE7F731631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D589D46-27BD-41DB-B40C-BE983C97DE00}"/>
                </a:ext>
              </a:extLst>
            </p:cNvPr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384BA68-428B-4921-A9F2-313ABF5AF33B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84" name="달 11">
                <a:extLst>
                  <a:ext uri="{FF2B5EF4-FFF2-40B4-BE49-F238E27FC236}">
                    <a16:creationId xmlns:a16="http://schemas.microsoft.com/office/drawing/2014/main" id="{F0035B8A-3448-46CD-B14D-E165F10F51A6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F30A523-B36F-44EA-8F50-2389D4E0C197}"/>
                </a:ext>
              </a:extLst>
            </p:cNvPr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1AF03F28-B2F4-4FB5-AD93-6B1869C5ADDD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82" name="달 11">
                <a:extLst>
                  <a:ext uri="{FF2B5EF4-FFF2-40B4-BE49-F238E27FC236}">
                    <a16:creationId xmlns:a16="http://schemas.microsoft.com/office/drawing/2014/main" id="{58E2F18C-8140-4568-8165-33B386B7AFD2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5AE728F-C4DA-48C9-A3DD-484CE1DC66E9}"/>
                </a:ext>
              </a:extLst>
            </p:cNvPr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C1E5EB4A-A2A4-43E5-9513-4AD100184A9C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80" name="달 11">
                <a:extLst>
                  <a:ext uri="{FF2B5EF4-FFF2-40B4-BE49-F238E27FC236}">
                    <a16:creationId xmlns:a16="http://schemas.microsoft.com/office/drawing/2014/main" id="{B0423628-0852-451C-AE8E-825F11157F58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3B2BA2C-D7EB-4FBA-BB93-F59A7D0F63A6}"/>
                </a:ext>
              </a:extLst>
            </p:cNvPr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5F54743-5067-4CCA-AF46-A4F6F4BF804B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78" name="달 11">
                <a:extLst>
                  <a:ext uri="{FF2B5EF4-FFF2-40B4-BE49-F238E27FC236}">
                    <a16:creationId xmlns:a16="http://schemas.microsoft.com/office/drawing/2014/main" id="{6A866980-E13F-4073-B373-4F8D2396CA4C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2BE31D4-28C2-4230-982B-4F07D42A4A12}"/>
                </a:ext>
              </a:extLst>
            </p:cNvPr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AC3B26A3-0E23-4723-91A3-282FFCE5E249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76" name="달 11">
                <a:extLst>
                  <a:ext uri="{FF2B5EF4-FFF2-40B4-BE49-F238E27FC236}">
                    <a16:creationId xmlns:a16="http://schemas.microsoft.com/office/drawing/2014/main" id="{6751E5C5-DCB7-4630-BF56-6221F0488A2A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9DC03EF-95C8-4D56-851F-DCE1538CBB8C}"/>
                </a:ext>
              </a:extLst>
            </p:cNvPr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BAA03F9-38A9-48A8-A8AE-5BD1F6E9B4E4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74" name="달 11">
                <a:extLst>
                  <a:ext uri="{FF2B5EF4-FFF2-40B4-BE49-F238E27FC236}">
                    <a16:creationId xmlns:a16="http://schemas.microsoft.com/office/drawing/2014/main" id="{9C8BFFC6-A4F1-47A4-BCEA-B46D3DCFA655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78F2F6B-2DD9-434F-83F5-565EB3A96E20}"/>
                </a:ext>
              </a:extLst>
            </p:cNvPr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62D3B684-F260-4A88-B45B-E5C85C63720C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72" name="달 11">
                <a:extLst>
                  <a:ext uri="{FF2B5EF4-FFF2-40B4-BE49-F238E27FC236}">
                    <a16:creationId xmlns:a16="http://schemas.microsoft.com/office/drawing/2014/main" id="{4B63701D-0E30-4FAE-AD62-7635B08AC8DF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4A9387A-E983-47EA-B949-8E16280D8421}"/>
                </a:ext>
              </a:extLst>
            </p:cNvPr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30B2D366-6805-48D8-A002-D3608D263C0D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70" name="달 11">
                <a:extLst>
                  <a:ext uri="{FF2B5EF4-FFF2-40B4-BE49-F238E27FC236}">
                    <a16:creationId xmlns:a16="http://schemas.microsoft.com/office/drawing/2014/main" id="{E0D45460-8348-4273-99E1-193A065AB09B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7DB0DB5-F3F7-4FE5-8AE6-870CAAE62900}"/>
                </a:ext>
              </a:extLst>
            </p:cNvPr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ECDCDC6-1E51-4CBA-AF0F-8DBAF98520F1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68" name="달 11">
                <a:extLst>
                  <a:ext uri="{FF2B5EF4-FFF2-40B4-BE49-F238E27FC236}">
                    <a16:creationId xmlns:a16="http://schemas.microsoft.com/office/drawing/2014/main" id="{C0FA740B-53E1-4E20-9BC8-88B8F5433598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0EEA47-1B20-4AFB-A0D5-EEFF5C2978B6}"/>
                </a:ext>
              </a:extLst>
            </p:cNvPr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47559151-C50F-4E67-BD4D-57AD92D924BC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66" name="달 11">
                <a:extLst>
                  <a:ext uri="{FF2B5EF4-FFF2-40B4-BE49-F238E27FC236}">
                    <a16:creationId xmlns:a16="http://schemas.microsoft.com/office/drawing/2014/main" id="{FE7D9874-9A01-4E44-9255-00FB42EE4FD9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CC6F20E-DA51-427B-8631-31721C6D0F54}"/>
                </a:ext>
              </a:extLst>
            </p:cNvPr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EE51525D-EBDE-44C5-B5E0-E5FB1A3870F6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64" name="달 11">
                <a:extLst>
                  <a:ext uri="{FF2B5EF4-FFF2-40B4-BE49-F238E27FC236}">
                    <a16:creationId xmlns:a16="http://schemas.microsoft.com/office/drawing/2014/main" id="{8DB116BF-76FD-43B0-BCB0-6A8AC7853280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F95251-A157-4CD9-AF26-EA9F4266728E}"/>
                </a:ext>
              </a:extLst>
            </p:cNvPr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C21A540B-E3F4-4EDF-AE2C-B70A4D913A2F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62" name="달 11">
                <a:extLst>
                  <a:ext uri="{FF2B5EF4-FFF2-40B4-BE49-F238E27FC236}">
                    <a16:creationId xmlns:a16="http://schemas.microsoft.com/office/drawing/2014/main" id="{A1FC3986-0E22-4FC9-B0C0-6C34E2D6945F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653CEA3-5043-4D74-B7DA-DCDE66ADA656}"/>
                </a:ext>
              </a:extLst>
            </p:cNvPr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1021477B-DFEF-4BE9-998D-BA5960D138F7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60" name="달 11">
                <a:extLst>
                  <a:ext uri="{FF2B5EF4-FFF2-40B4-BE49-F238E27FC236}">
                    <a16:creationId xmlns:a16="http://schemas.microsoft.com/office/drawing/2014/main" id="{FADAAA98-9287-40F3-9337-999FE84F4814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663E783-D30E-48C3-BBF2-E5CADA027641}"/>
                </a:ext>
              </a:extLst>
            </p:cNvPr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D70DCC04-D6AE-45A3-8813-B3AD6366EFBA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58" name="달 11">
                <a:extLst>
                  <a:ext uri="{FF2B5EF4-FFF2-40B4-BE49-F238E27FC236}">
                    <a16:creationId xmlns:a16="http://schemas.microsoft.com/office/drawing/2014/main" id="{177944E2-E9CD-4950-92F9-05FE52996036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973B703-4051-4C13-91D6-E653E9E2C5C9}"/>
                </a:ext>
              </a:extLst>
            </p:cNvPr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164B4DB-1945-4E93-8168-DCE0C7AC03C0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56" name="달 11">
                <a:extLst>
                  <a:ext uri="{FF2B5EF4-FFF2-40B4-BE49-F238E27FC236}">
                    <a16:creationId xmlns:a16="http://schemas.microsoft.com/office/drawing/2014/main" id="{BFA22C70-7367-4F59-8B65-10083F65B40A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6D23E44-17B1-4548-B9C0-FEA79654A0CD}"/>
                </a:ext>
              </a:extLst>
            </p:cNvPr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BEE0A021-AA30-4D58-A50A-815ED06CD472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54" name="달 11">
                <a:extLst>
                  <a:ext uri="{FF2B5EF4-FFF2-40B4-BE49-F238E27FC236}">
                    <a16:creationId xmlns:a16="http://schemas.microsoft.com/office/drawing/2014/main" id="{B8745D52-5121-483F-A89A-C075976CEE2B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BE13360-4B88-4D04-A0AE-FDA8C84E9425}"/>
                </a:ext>
              </a:extLst>
            </p:cNvPr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AEF26226-5442-4DAF-969C-B13A776471EF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52" name="달 11">
                <a:extLst>
                  <a:ext uri="{FF2B5EF4-FFF2-40B4-BE49-F238E27FC236}">
                    <a16:creationId xmlns:a16="http://schemas.microsoft.com/office/drawing/2014/main" id="{764E656E-FB15-4EB2-BC1C-6D8950B63026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128D6F2-AF1B-4811-BAB6-785D0333413F}"/>
                </a:ext>
              </a:extLst>
            </p:cNvPr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1FB8188F-9B74-46F0-BA27-B26C1C431FCA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50" name="달 11">
                <a:extLst>
                  <a:ext uri="{FF2B5EF4-FFF2-40B4-BE49-F238E27FC236}">
                    <a16:creationId xmlns:a16="http://schemas.microsoft.com/office/drawing/2014/main" id="{C46F6182-A2E1-43FB-A89C-165B445E53E3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5FDBE7F-CA2D-479B-9A7B-C8CFBA9D0AC8}"/>
                </a:ext>
              </a:extLst>
            </p:cNvPr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DEFC86F-B557-4221-BE32-EA341443741D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48" name="달 11">
                <a:extLst>
                  <a:ext uri="{FF2B5EF4-FFF2-40B4-BE49-F238E27FC236}">
                    <a16:creationId xmlns:a16="http://schemas.microsoft.com/office/drawing/2014/main" id="{5313F4A1-5642-4666-97F4-B5FF51EBF51E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D8D1B28-142A-4AF1-A887-1BE9AC1A9FD4}"/>
                </a:ext>
              </a:extLst>
            </p:cNvPr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25EF046-69A4-460F-BFFF-ED4E32021F79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46" name="달 11">
                <a:extLst>
                  <a:ext uri="{FF2B5EF4-FFF2-40B4-BE49-F238E27FC236}">
                    <a16:creationId xmlns:a16="http://schemas.microsoft.com/office/drawing/2014/main" id="{038F10F3-923A-44AD-A780-D23C923ECC05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9E35B22-B12C-4F1B-9F74-3FC023C8C135}"/>
                </a:ext>
              </a:extLst>
            </p:cNvPr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41ADC83-6FE6-453E-94EC-3ECC0604C193}"/>
                  </a:ext>
                </a:extLst>
              </p:cNvPr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  <p:sp>
            <p:nvSpPr>
              <p:cNvPr id="44" name="달 11">
                <a:extLst>
                  <a:ext uri="{FF2B5EF4-FFF2-40B4-BE49-F238E27FC236}">
                    <a16:creationId xmlns:a16="http://schemas.microsoft.com/office/drawing/2014/main" id="{9C2392D0-79CA-4410-A8EB-CB777392B038}"/>
                  </a:ext>
                </a:extLst>
              </p:cNvPr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Wanted Sans" panose="020B0504000000000000" pitchFamily="50" charset="-127"/>
                  <a:ea typeface="Wanted Sans" panose="020B0504000000000000" pitchFamily="50" charset="-127"/>
                  <a:cs typeface="+mn-cs"/>
                </a:endParaRPr>
              </a:p>
            </p:txBody>
          </p:sp>
        </p:grpSp>
      </p:grpSp>
      <p:sp>
        <p:nvSpPr>
          <p:cNvPr id="112" name="모서리가 둥근 직사각형 166">
            <a:extLst>
              <a:ext uri="{FF2B5EF4-FFF2-40B4-BE49-F238E27FC236}">
                <a16:creationId xmlns:a16="http://schemas.microsoft.com/office/drawing/2014/main" id="{D0D2F10D-3E0B-42B0-A597-5594E93D7A4D}"/>
              </a:ext>
            </a:extLst>
          </p:cNvPr>
          <p:cNvSpPr/>
          <p:nvPr userDrawn="1"/>
        </p:nvSpPr>
        <p:spPr>
          <a:xfrm>
            <a:off x="4440785" y="2150281"/>
            <a:ext cx="226887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KOREAN SERIES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nted Sans" panose="020B0504000000000000" pitchFamily="50" charset="-127"/>
              <a:ea typeface="Wanted Sans" panose="020B05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41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91970-B4F9-4927-816C-0131265F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83AD31-C762-4868-B6CE-C74B31FEF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A0A8D-A516-4374-B94B-75C7FF042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CD879-4413-4C93-BAD4-4BA94BF8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FB2EA-EAA1-4576-82B1-39D9F505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356CE-3D8A-4821-B5EC-5177207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F50D0-21FD-4019-9385-E62F9BD7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9AD1-78DB-40CD-B163-2D6FDFF30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2192D-83E8-4F97-81EE-2625A231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BCAC-4CA7-4052-8E4F-C56C0118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77E6E-EC34-4D92-9808-DD912481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3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9FFF73-1066-4D27-8425-E27459E68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A5149E-23DC-4A2C-A34E-A0BFB6427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22351-D02B-4188-80B9-9DDFA78A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7675F-2AE8-4304-BDF9-5714295E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535B3-9942-425C-9750-30E5E57E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D2EFDA7-ABBB-441D-9800-40EF9576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85297"/>
            <a:ext cx="10515600" cy="447170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DE96C5-3185-4DBD-8CE1-5F476701B122}"/>
              </a:ext>
            </a:extLst>
          </p:cNvPr>
          <p:cNvCxnSpPr>
            <a:cxnSpLocks/>
          </p:cNvCxnSpPr>
          <p:nvPr userDrawn="1"/>
        </p:nvCxnSpPr>
        <p:spPr>
          <a:xfrm>
            <a:off x="463974" y="832469"/>
            <a:ext cx="10515600" cy="0"/>
          </a:xfrm>
          <a:prstGeom prst="line">
            <a:avLst/>
          </a:prstGeom>
          <a:ln w="31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F3C8BD30-A7C1-4070-AE65-3ED3723E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A7D6231B-22CE-4FA8-AC50-C70B2F5A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EC760516-3107-4980-B62E-A5A2A352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35" name="그림 234">
            <a:extLst>
              <a:ext uri="{FF2B5EF4-FFF2-40B4-BE49-F238E27FC236}">
                <a16:creationId xmlns:a16="http://schemas.microsoft.com/office/drawing/2014/main" id="{538369AE-8638-4441-8B46-99F819B1BE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00" y="-300933"/>
            <a:ext cx="1709668" cy="72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F3C8BD30-A7C1-4070-AE65-3ED3723E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A7D6231B-22CE-4FA8-AC50-C70B2F5A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EC760516-3107-4980-B62E-A5A2A352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12BE01-00FC-41C7-9BE2-0693D326F6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00" y="-300933"/>
            <a:ext cx="1709668" cy="72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7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4B39E-5BFD-417B-8179-78C3DEE2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25C42-B0D1-41F7-9D40-B5339D33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C7AE8-F5BF-453F-822D-E7B677D6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C529D-4D20-4903-BFA0-C40E1471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0925B-9919-4B94-A47F-B16F541B6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5C40D-B130-4A4A-8AC5-FB09A919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C931C-5A31-49D2-9D26-00FCB783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A6DA5-EF70-42CC-A208-87078EF3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30309-1F52-4832-AFAE-65410A04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E10A9-08C6-4C95-AEB4-DA92B18B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8F079-EEA9-4F54-9D90-AE0A16209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6FBD7-01A2-41CD-A776-61041D4F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E2E598-EF40-474A-8F88-F7E1DE282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4477C-E6C6-4C7C-B63F-E6EA5B2BA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7FB4ED-A7AE-4748-B97E-022BDC49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EEBFB3-30C8-45FD-97AE-AA018E2F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389277-6EF5-4576-8547-E8CE81AC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9AE59-3F08-48F6-9510-89DD2E56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2C025-D77B-41E2-904B-4AE9867C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CD232E-AE50-46B5-B352-9A7B90C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14929-B2CA-4327-BF75-1514BABE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6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82EA4-618A-4B08-BE66-8A941AB8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4C166-4C98-4401-A323-407C12ED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F0C20-CAC9-4AEB-A085-F8B97F22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9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30642-E8AD-4713-BB1B-0A351BDF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93B82-8843-463C-9F17-546C51A4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72684-F6A1-4DF4-8C1E-63E95051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EB14A-3258-438C-88FF-566C98A5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F9C1-B92B-49F3-9133-BEC8875A29F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4C6FD-7490-448D-93A1-28899E80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20D65-7685-4278-83D8-0E6646A9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8178-EFF4-41B9-B84B-0DF032D7E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9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CE4613-562C-42C9-B321-424D930E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DC800-B03A-4211-9F49-D6F5F9C7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69331-CACA-42F8-A589-4F6CA2817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anted Sans" panose="020B0504000000000000" pitchFamily="50" charset="-127"/>
                <a:ea typeface="Wanted Sans" panose="020B0504000000000000" pitchFamily="50" charset="-127"/>
              </a:defRPr>
            </a:lvl1pPr>
          </a:lstStyle>
          <a:p>
            <a:fld id="{5511F9C1-B92B-49F3-9133-BEC8875A29F4}" type="datetimeFigureOut">
              <a:rPr lang="ko-KR" altLang="en-US" smtClean="0"/>
              <a:pPr/>
              <a:t>2024-10-31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54B71-D415-47D9-9DD3-D003D0C49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anted Sans" panose="020B0504000000000000" pitchFamily="50" charset="-127"/>
                <a:ea typeface="Wanted Sans" panose="020B05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FBBB4-B352-49F7-AC4C-ABA4C0D33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anted Sans" panose="020B0504000000000000" pitchFamily="50" charset="-127"/>
                <a:ea typeface="Wanted Sans" panose="020B0504000000000000" pitchFamily="50" charset="-127"/>
              </a:defRPr>
            </a:lvl1pPr>
          </a:lstStyle>
          <a:p>
            <a:fld id="{77BD8178-EFF4-41B9-B84B-0DF032D7E6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06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anted Sans" panose="020B0504000000000000" pitchFamily="50" charset="-127"/>
          <a:ea typeface="Wanted Sans" panose="020B05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anted Sans" panose="020B0504000000000000" pitchFamily="50" charset="-127"/>
          <a:ea typeface="Wanted Sans" panose="020B05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anted Sans" panose="020B0504000000000000" pitchFamily="50" charset="-127"/>
          <a:ea typeface="Wanted Sans" panose="020B05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anted Sans" panose="020B0504000000000000" pitchFamily="50" charset="-127"/>
          <a:ea typeface="Wanted Sans" panose="020B05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anted Sans" panose="020B0504000000000000" pitchFamily="50" charset="-127"/>
          <a:ea typeface="Wanted Sans" panose="020B05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anted Sans" panose="020B0504000000000000" pitchFamily="50" charset="-127"/>
          <a:ea typeface="Wanted Sans" panose="020B05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80443F-892E-4296-8E65-049FBACE0057}"/>
              </a:ext>
            </a:extLst>
          </p:cNvPr>
          <p:cNvSpPr/>
          <p:nvPr/>
        </p:nvSpPr>
        <p:spPr>
          <a:xfrm>
            <a:off x="1790550" y="2585569"/>
            <a:ext cx="7569349" cy="12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야구 직관 프로그램</a:t>
            </a:r>
            <a:endParaRPr kumimoji="0" lang="en-US" altLang="ko-KR" sz="4000" b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anted Sans" panose="020B0504000000000000" pitchFamily="50" charset="-127"/>
              <a:ea typeface="Wanted Sans" panose="020B0504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[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신한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DS]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금융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SW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아카데미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_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개인프로젝트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_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박은지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anted Sans" panose="020B0504000000000000" pitchFamily="50" charset="-127"/>
              <a:ea typeface="Wanted Sans" panose="020B05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61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프로그램 화면 </a:t>
            </a:r>
            <a:r>
              <a:rPr lang="en-US" altLang="ko-KR" dirty="0">
                <a:solidFill>
                  <a:srgbClr val="404040"/>
                </a:solidFill>
              </a:rPr>
              <a:t>- </a:t>
            </a:r>
            <a:r>
              <a:rPr lang="ko-KR" altLang="en-US" dirty="0">
                <a:solidFill>
                  <a:srgbClr val="404040"/>
                </a:solidFill>
              </a:rPr>
              <a:t>회원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6F8F2-D4CD-48CF-B013-1894504D74AE}"/>
              </a:ext>
            </a:extLst>
          </p:cNvPr>
          <p:cNvSpPr txBox="1"/>
          <p:nvPr/>
        </p:nvSpPr>
        <p:spPr>
          <a:xfrm>
            <a:off x="463974" y="897077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이미 등록된 직관경기 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04AC98-896A-4358-847E-D3798519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1235631"/>
            <a:ext cx="6492803" cy="1996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B2709A-FFB1-4A14-9F22-79C4E039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4" y="3855278"/>
            <a:ext cx="6477561" cy="1996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349C1-6EF8-404F-AF2D-E4D64B06A02E}"/>
              </a:ext>
            </a:extLst>
          </p:cNvPr>
          <p:cNvSpPr txBox="1"/>
          <p:nvPr/>
        </p:nvSpPr>
        <p:spPr>
          <a:xfrm>
            <a:off x="463974" y="3516724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잘못된 경기번호 입력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8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프로그램 화면 </a:t>
            </a:r>
            <a:r>
              <a:rPr lang="en-US" altLang="ko-KR" dirty="0">
                <a:solidFill>
                  <a:srgbClr val="404040"/>
                </a:solidFill>
              </a:rPr>
              <a:t>- </a:t>
            </a:r>
            <a:r>
              <a:rPr lang="ko-KR" altLang="en-US" dirty="0">
                <a:solidFill>
                  <a:srgbClr val="404040"/>
                </a:solidFill>
              </a:rPr>
              <a:t>회원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6F8F2-D4CD-48CF-B013-1894504D74AE}"/>
              </a:ext>
            </a:extLst>
          </p:cNvPr>
          <p:cNvSpPr txBox="1"/>
          <p:nvPr/>
        </p:nvSpPr>
        <p:spPr>
          <a:xfrm>
            <a:off x="463974" y="897077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선택한 경기에 잘못된 </a:t>
            </a:r>
            <a:r>
              <a:rPr lang="ko-KR" altLang="en-US" sz="1600" b="1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팀번호</a:t>
            </a:r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입력 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E5A1AD-978F-480A-9A98-284984E7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1235631"/>
            <a:ext cx="6454699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6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프로그램 화면 </a:t>
            </a:r>
            <a:r>
              <a:rPr lang="en-US" altLang="ko-KR" dirty="0">
                <a:solidFill>
                  <a:srgbClr val="404040"/>
                </a:solidFill>
              </a:rPr>
              <a:t>- </a:t>
            </a:r>
            <a:r>
              <a:rPr lang="ko-KR" altLang="en-US" dirty="0">
                <a:solidFill>
                  <a:srgbClr val="404040"/>
                </a:solidFill>
              </a:rPr>
              <a:t>회원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6F8F2-D4CD-48CF-B013-1894504D74AE}"/>
              </a:ext>
            </a:extLst>
          </p:cNvPr>
          <p:cNvSpPr txBox="1"/>
          <p:nvPr/>
        </p:nvSpPr>
        <p:spPr>
          <a:xfrm>
            <a:off x="463974" y="897077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직관기록 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53624F-4336-4BC0-8D17-BC797DA7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1235631"/>
            <a:ext cx="7254869" cy="1615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0B78C7-E4EF-403C-B667-170FD9FD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4" y="3688028"/>
            <a:ext cx="5959356" cy="1196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1DE75-A329-4167-B454-9AE116330CF6}"/>
              </a:ext>
            </a:extLst>
          </p:cNvPr>
          <p:cNvSpPr txBox="1"/>
          <p:nvPr/>
        </p:nvSpPr>
        <p:spPr>
          <a:xfrm>
            <a:off x="463974" y="3349474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직관기록 </a:t>
            </a:r>
            <a:r>
              <a:rPr lang="ko-KR" altLang="en-US" sz="1600" b="1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미존재</a:t>
            </a:r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1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프로그램 화면 </a:t>
            </a:r>
            <a:r>
              <a:rPr lang="en-US" altLang="ko-KR" dirty="0">
                <a:solidFill>
                  <a:srgbClr val="404040"/>
                </a:solidFill>
              </a:rPr>
              <a:t>- </a:t>
            </a:r>
            <a:r>
              <a:rPr lang="ko-KR" altLang="en-US" dirty="0">
                <a:solidFill>
                  <a:srgbClr val="404040"/>
                </a:solidFill>
              </a:rPr>
              <a:t>회원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6F8F2-D4CD-48CF-B013-1894504D74AE}"/>
              </a:ext>
            </a:extLst>
          </p:cNvPr>
          <p:cNvSpPr txBox="1"/>
          <p:nvPr/>
        </p:nvSpPr>
        <p:spPr>
          <a:xfrm>
            <a:off x="463974" y="897077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직관삭제 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E1227C-C70E-47C8-B16B-E29F9181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1235631"/>
            <a:ext cx="8176969" cy="17679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490D69-6D19-4100-BAF4-9EADB8EE4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4" y="3436550"/>
            <a:ext cx="8016935" cy="1600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32D48-1F27-44F3-B230-F5A7DB16CB01}"/>
              </a:ext>
            </a:extLst>
          </p:cNvPr>
          <p:cNvSpPr txBox="1"/>
          <p:nvPr/>
        </p:nvSpPr>
        <p:spPr>
          <a:xfrm>
            <a:off x="463974" y="3097996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잘못된 직관번호 입력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9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프로그램 화면 </a:t>
            </a:r>
            <a:r>
              <a:rPr lang="en-US" altLang="ko-KR" dirty="0">
                <a:solidFill>
                  <a:srgbClr val="404040"/>
                </a:solidFill>
              </a:rPr>
              <a:t>- </a:t>
            </a:r>
            <a:r>
              <a:rPr lang="ko-KR" altLang="en-US" dirty="0">
                <a:solidFill>
                  <a:srgbClr val="404040"/>
                </a:solidFill>
              </a:rPr>
              <a:t>회원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6F8F2-D4CD-48CF-B013-1894504D74AE}"/>
              </a:ext>
            </a:extLst>
          </p:cNvPr>
          <p:cNvSpPr txBox="1"/>
          <p:nvPr/>
        </p:nvSpPr>
        <p:spPr>
          <a:xfrm>
            <a:off x="463974" y="897077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정보수정 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A210D3-FD6B-4638-A4AB-67F9CB44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1235631"/>
            <a:ext cx="5959356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3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85297"/>
            <a:ext cx="10515600" cy="447170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트러블슈팅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66CCB-9686-4F01-988B-E8959FAAD8D0}"/>
              </a:ext>
            </a:extLst>
          </p:cNvPr>
          <p:cNvSpPr txBox="1"/>
          <p:nvPr/>
        </p:nvSpPr>
        <p:spPr>
          <a:xfrm>
            <a:off x="463974" y="1207403"/>
            <a:ext cx="7180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최초에 테이블 </a:t>
            </a:r>
            <a:r>
              <a:rPr lang="ko-KR" altLang="en-US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설계시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경기 테이블에 데이터를 한 팀에 대한 데이터만 담게 함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→ 같은 경기일정에 어느 팀과 대결했는지 알 수 없는 문제 발생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C27FB7-0FC8-4682-8E83-099ACC156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6" t="51966" r="20196" b="25299"/>
          <a:stretch/>
        </p:blipFill>
        <p:spPr>
          <a:xfrm>
            <a:off x="463974" y="2241662"/>
            <a:ext cx="3854026" cy="16691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5B0C7A4-075B-4BB8-ACCD-FC5A2F96066A}"/>
              </a:ext>
            </a:extLst>
          </p:cNvPr>
          <p:cNvGrpSpPr/>
          <p:nvPr/>
        </p:nvGrpSpPr>
        <p:grpSpPr>
          <a:xfrm>
            <a:off x="5770664" y="2241662"/>
            <a:ext cx="4206676" cy="1948567"/>
            <a:chOff x="6096000" y="3164993"/>
            <a:chExt cx="4206676" cy="194856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793E73-33F5-44A1-BB68-E788925DB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4" t="56521" r="1211" b="1790"/>
            <a:stretch/>
          </p:blipFill>
          <p:spPr>
            <a:xfrm>
              <a:off x="6096000" y="3164993"/>
              <a:ext cx="4206676" cy="194856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2991C7-5EC3-4F13-ACD5-58ACBFBD0CBC}"/>
                </a:ext>
              </a:extLst>
            </p:cNvPr>
            <p:cNvSpPr/>
            <p:nvPr/>
          </p:nvSpPr>
          <p:spPr>
            <a:xfrm>
              <a:off x="6102500" y="3777521"/>
              <a:ext cx="4200176" cy="100990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B4DC20-295D-4CCB-8C61-681C08BF70CD}"/>
              </a:ext>
            </a:extLst>
          </p:cNvPr>
          <p:cNvSpPr txBox="1"/>
          <p:nvPr/>
        </p:nvSpPr>
        <p:spPr>
          <a:xfrm>
            <a:off x="5770664" y="4265603"/>
            <a:ext cx="4281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팀아이디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→ </a:t>
            </a:r>
            <a:r>
              <a:rPr lang="ko-KR" altLang="en-US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원정팀아이디</a:t>
            </a:r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홈팀아이디로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분리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점수 → </a:t>
            </a:r>
            <a:r>
              <a:rPr lang="ko-KR" altLang="en-US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원정팀점수</a:t>
            </a:r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홈팀점수로 분리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결과 → </a:t>
            </a:r>
            <a:r>
              <a:rPr lang="ko-KR" altLang="en-US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불필요해져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삭제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3DE5BD-2F02-4DA7-A458-F3E2CF3FC4D1}"/>
              </a:ext>
            </a:extLst>
          </p:cNvPr>
          <p:cNvSpPr/>
          <p:nvPr/>
        </p:nvSpPr>
        <p:spPr>
          <a:xfrm>
            <a:off x="463974" y="2854190"/>
            <a:ext cx="3854026" cy="487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89AFDB9-5858-4CAF-9EE0-27E0918353FF}"/>
              </a:ext>
            </a:extLst>
          </p:cNvPr>
          <p:cNvSpPr/>
          <p:nvPr/>
        </p:nvSpPr>
        <p:spPr>
          <a:xfrm>
            <a:off x="4453128" y="2999232"/>
            <a:ext cx="1170432" cy="2651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7F4BCB-2DBD-4CE6-A0A1-7816626F1AE6}"/>
              </a:ext>
            </a:extLst>
          </p:cNvPr>
          <p:cNvSpPr txBox="1"/>
          <p:nvPr/>
        </p:nvSpPr>
        <p:spPr>
          <a:xfrm>
            <a:off x="4753226" y="32159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해결</a:t>
            </a:r>
            <a:endParaRPr lang="en-US" altLang="ko-KR" dirty="0">
              <a:solidFill>
                <a:srgbClr val="C00000"/>
              </a:solidFill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0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85297"/>
            <a:ext cx="10515600" cy="447170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트러블슈팅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66CCB-9686-4F01-988B-E8959FAAD8D0}"/>
              </a:ext>
            </a:extLst>
          </p:cNvPr>
          <p:cNvSpPr txBox="1"/>
          <p:nvPr/>
        </p:nvSpPr>
        <p:spPr>
          <a:xfrm>
            <a:off x="463974" y="1207403"/>
            <a:ext cx="837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회원가입시 응원하는 팀을 저장하는 방법도 있으나</a:t>
            </a:r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직관시마다 응원하는 팀을 달리하고자 함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→ </a:t>
            </a:r>
            <a:r>
              <a:rPr lang="ko-KR" altLang="en-US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회원별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직관 승률을 계산할 수 없는 문제 발생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58CDF3-5014-44A2-9500-757BA2746D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4" y="2473019"/>
            <a:ext cx="7783559" cy="34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85297"/>
            <a:ext cx="10515600" cy="447170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트러블슈팅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66CCB-9686-4F01-988B-E8959FAAD8D0}"/>
              </a:ext>
            </a:extLst>
          </p:cNvPr>
          <p:cNvSpPr txBox="1"/>
          <p:nvPr/>
        </p:nvSpPr>
        <p:spPr>
          <a:xfrm>
            <a:off x="463974" y="1207403"/>
            <a:ext cx="3667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직관 테이블 → </a:t>
            </a:r>
            <a:r>
              <a:rPr lang="ko-KR" altLang="en-US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응원팀아이디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생성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팀테이블</a:t>
            </a:r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직관테이블 → </a:t>
            </a:r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1:N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관계 형성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439610-0F47-4841-A155-AE173B47D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6" t="24296" r="23454" b="32444"/>
          <a:stretch/>
        </p:blipFill>
        <p:spPr>
          <a:xfrm>
            <a:off x="463974" y="2473019"/>
            <a:ext cx="8582277" cy="37071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B1D19F-00D7-4F70-B5AF-FA803925C969}"/>
              </a:ext>
            </a:extLst>
          </p:cNvPr>
          <p:cNvSpPr/>
          <p:nvPr/>
        </p:nvSpPr>
        <p:spPr>
          <a:xfrm>
            <a:off x="5462694" y="3403850"/>
            <a:ext cx="3528906" cy="2385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5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개선사항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66CCB-9686-4F01-988B-E8959FAAD8D0}"/>
              </a:ext>
            </a:extLst>
          </p:cNvPr>
          <p:cNvSpPr txBox="1"/>
          <p:nvPr/>
        </p:nvSpPr>
        <p:spPr>
          <a:xfrm>
            <a:off x="1023413" y="1776139"/>
            <a:ext cx="46634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-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관리자 기능 추가하여 경기 추가하는 기능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-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직관한 경기에 대한 후기를 달 수 있는 기능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- </a:t>
            </a:r>
            <a:r>
              <a:rPr lang="ko-KR" altLang="en-US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구단별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승률을 포함한 구단 목록을 출력하는 기능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2FC3B-9670-4D17-A4D5-AB8D86F7AB7D}"/>
              </a:ext>
            </a:extLst>
          </p:cNvPr>
          <p:cNvSpPr txBox="1"/>
          <p:nvPr/>
        </p:nvSpPr>
        <p:spPr>
          <a:xfrm>
            <a:off x="1023413" y="1869440"/>
            <a:ext cx="16898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1.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개발 목적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ko-KR" altLang="en-US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2.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개발 환경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ko-KR" altLang="en-US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3.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시스템 구조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ko-KR" altLang="en-US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4.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테이블 구조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ko-KR" altLang="en-US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5.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프로그램 화면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6.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트러블슈팅</a:t>
            </a:r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ko-KR" altLang="en-US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7.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개선사항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AB8D82-456A-4369-B49B-1E8AA03CC27B}"/>
              </a:ext>
            </a:extLst>
          </p:cNvPr>
          <p:cNvSpPr/>
          <p:nvPr/>
        </p:nvSpPr>
        <p:spPr>
          <a:xfrm>
            <a:off x="736600" y="576142"/>
            <a:ext cx="2225040" cy="906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anted Sans" panose="020B0504000000000000" pitchFamily="50" charset="-127"/>
                <a:ea typeface="Wanted Sans" panose="020B0504000000000000" pitchFamily="50" charset="-127"/>
                <a:cs typeface="+mn-cs"/>
              </a:rPr>
              <a:t>목차</a:t>
            </a:r>
            <a:endParaRPr kumimoji="0" lang="en-US" altLang="ko-KR" sz="4000" b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anted Sans" panose="020B0504000000000000" pitchFamily="50" charset="-127"/>
              <a:ea typeface="Wanted Sans" panose="020B05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46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개발 목적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092A9A-40EE-42FC-9C0B-3D4F4D66D9E5}"/>
              </a:ext>
            </a:extLst>
          </p:cNvPr>
          <p:cNvSpPr txBox="1"/>
          <p:nvPr/>
        </p:nvSpPr>
        <p:spPr>
          <a:xfrm>
            <a:off x="1586667" y="2094339"/>
            <a:ext cx="82702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Wanted Sans" panose="020B0504000000000000" pitchFamily="50" charset="-127"/>
                <a:ea typeface="Wanted Sans" panose="020B0504000000000000" pitchFamily="50" charset="-127"/>
              </a:rPr>
              <a:t>JAVA, Oracle</a:t>
            </a:r>
            <a:r>
              <a:rPr lang="ko-KR" altLang="en-US" sz="2800" dirty="0">
                <a:latin typeface="Wanted Sans" panose="020B0504000000000000" pitchFamily="50" charset="-127"/>
                <a:ea typeface="Wanted Sans" panose="020B0504000000000000" pitchFamily="50" charset="-127"/>
              </a:rPr>
              <a:t>를 통해 </a:t>
            </a:r>
            <a:r>
              <a:rPr lang="en-US" altLang="ko-KR" sz="2800" dirty="0">
                <a:latin typeface="Wanted Sans" panose="020B0504000000000000" pitchFamily="50" charset="-127"/>
                <a:ea typeface="Wanted Sans" panose="020B0504000000000000" pitchFamily="50" charset="-127"/>
              </a:rPr>
              <a:t>JDBC </a:t>
            </a:r>
            <a:r>
              <a:rPr lang="ko-KR" altLang="en-US" sz="2800" dirty="0">
                <a:latin typeface="Wanted Sans" panose="020B0504000000000000" pitchFamily="50" charset="-127"/>
                <a:ea typeface="Wanted Sans" panose="020B0504000000000000" pitchFamily="50" charset="-127"/>
              </a:rPr>
              <a:t>학습하여 </a:t>
            </a:r>
            <a:r>
              <a:rPr lang="en-US" altLang="ko-KR" sz="2800" dirty="0">
                <a:latin typeface="Wanted Sans" panose="020B0504000000000000" pitchFamily="50" charset="-127"/>
                <a:ea typeface="Wanted Sans" panose="020B0504000000000000" pitchFamily="50" charset="-127"/>
              </a:rPr>
              <a:t>CRUD </a:t>
            </a:r>
            <a:r>
              <a:rPr lang="ko-KR" altLang="en-US" sz="2800" dirty="0">
                <a:latin typeface="Wanted Sans" panose="020B0504000000000000" pitchFamily="50" charset="-127"/>
                <a:ea typeface="Wanted Sans" panose="020B0504000000000000" pitchFamily="50" charset="-127"/>
              </a:rPr>
              <a:t>기능 구현</a:t>
            </a:r>
            <a:endParaRPr lang="en-US" altLang="ko-KR" sz="2800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pPr algn="ctr"/>
            <a:endParaRPr lang="en-US" altLang="ko-KR" sz="2800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pPr algn="ctr"/>
            <a:r>
              <a:rPr lang="en-US" altLang="ko-KR" sz="2800" dirty="0">
                <a:latin typeface="Wanted Sans" panose="020B0504000000000000" pitchFamily="50" charset="-127"/>
                <a:ea typeface="Wanted Sans" panose="020B0504000000000000" pitchFamily="50" charset="-127"/>
              </a:rPr>
              <a:t>+</a:t>
            </a:r>
          </a:p>
          <a:p>
            <a:pPr algn="ctr"/>
            <a:endParaRPr lang="en-US" altLang="ko-KR" sz="2800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pPr algn="ctr"/>
            <a:r>
              <a:rPr lang="ko-KR" altLang="en-US" sz="2800" dirty="0">
                <a:latin typeface="Wanted Sans" panose="020B0504000000000000" pitchFamily="50" charset="-127"/>
                <a:ea typeface="Wanted Sans" panose="020B0504000000000000" pitchFamily="50" charset="-127"/>
              </a:rPr>
              <a:t>취미 접목</a:t>
            </a:r>
            <a:endParaRPr lang="en-US" altLang="ko-KR" sz="2800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pPr algn="ctr"/>
            <a:endParaRPr lang="en-US" altLang="ko-KR" sz="2800" b="1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pPr algn="ctr"/>
            <a:r>
              <a:rPr lang="ko-KR" altLang="en-US" sz="2800" b="1" dirty="0">
                <a:latin typeface="Wanted Sans" panose="020B0504000000000000" pitchFamily="50" charset="-127"/>
                <a:ea typeface="Wanted Sans" panose="020B0504000000000000" pitchFamily="50" charset="-127"/>
              </a:rPr>
              <a:t>→ 야구 직관 프로그램 개발</a:t>
            </a:r>
            <a:endParaRPr lang="en-US" altLang="ko-KR" sz="2800" b="1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4D4EC1F-4D16-409F-9162-112585038DB7}"/>
              </a:ext>
            </a:extLst>
          </p:cNvPr>
          <p:cNvSpPr txBox="1"/>
          <p:nvPr/>
        </p:nvSpPr>
        <p:spPr>
          <a:xfrm>
            <a:off x="1023413" y="1106424"/>
            <a:ext cx="50161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-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사용 언어 </a:t>
            </a:r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: JAVA 17</a:t>
            </a:r>
          </a:p>
          <a:p>
            <a:endParaRPr lang="ko-KR" altLang="en-US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-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사용 프로그램 </a:t>
            </a:r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: eclipse, Oracle SQL Developer</a:t>
            </a: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endParaRPr lang="en-US" altLang="ko-KR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  <a:p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- </a:t>
            </a:r>
            <a:r>
              <a:rPr lang="ko-KR" altLang="en-US" dirty="0">
                <a:latin typeface="Wanted Sans" panose="020B0504000000000000" pitchFamily="50" charset="-127"/>
                <a:ea typeface="Wanted Sans" panose="020B0504000000000000" pitchFamily="50" charset="-127"/>
              </a:rPr>
              <a:t>데이터베이스 </a:t>
            </a:r>
            <a:r>
              <a:rPr lang="en-US" altLang="ko-KR" dirty="0">
                <a:latin typeface="Wanted Sans" panose="020B0504000000000000" pitchFamily="50" charset="-127"/>
                <a:ea typeface="Wanted Sans" panose="020B0504000000000000" pitchFamily="50" charset="-127"/>
              </a:rPr>
              <a:t>: Oracle</a:t>
            </a:r>
            <a:endParaRPr lang="ko-KR" altLang="en-US" dirty="0">
              <a:latin typeface="Wanted Sans" panose="020B0504000000000000" pitchFamily="50" charset="-127"/>
              <a:ea typeface="Wanted Sans" panose="020B0504000000000000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개발 환경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22F434-D6E0-4B54-B66A-9E6D1BBDA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4550" y1="21759" x2="24550" y2="21759"/>
                        <a14:foregroundMark x1="22622" y1="34722" x2="22622" y2="34722"/>
                        <a14:foregroundMark x1="25193" y1="48380" x2="25193" y2="48380"/>
                        <a14:foregroundMark x1="24936" y1="53935" x2="24936" y2="53935"/>
                        <a14:foregroundMark x1="22751" y1="59491" x2="22751" y2="59491"/>
                        <a14:foregroundMark x1="23650" y1="64583" x2="23650" y2="64583"/>
                        <a14:foregroundMark x1="25964" y1="67361" x2="25964" y2="67361"/>
                        <a14:foregroundMark x1="29949" y1="50926" x2="29949" y2="50926"/>
                        <a14:foregroundMark x1="37404" y1="46065" x2="37404" y2="46065"/>
                        <a14:foregroundMark x1="42802" y1="47917" x2="42802" y2="47917"/>
                        <a14:foregroundMark x1="50129" y1="52315" x2="50129" y2="52315"/>
                        <a14:foregroundMark x1="64267" y1="47685" x2="64267" y2="47685"/>
                        <a14:foregroundMark x1="65681" y1="47917" x2="65681" y2="47917"/>
                        <a14:foregroundMark x1="73008" y1="43287" x2="73008" y2="43287"/>
                        <a14:foregroundMark x1="81491" y1="39583" x2="81491" y2="39583"/>
                        <a14:foregroundMark x1="24936" y1="29861" x2="24936" y2="29861"/>
                        <a14:foregroundMark x1="25578" y1="29398" x2="25578" y2="29398"/>
                        <a14:foregroundMark x1="25578" y1="29398" x2="26093" y2="28935"/>
                        <a14:foregroundMark x1="20308" y1="43750" x2="20694" y2="44676"/>
                        <a14:foregroundMark x1="65296" y1="47917" x2="66195" y2="4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34" t="16447" r="13878" b="27658"/>
          <a:stretch/>
        </p:blipFill>
        <p:spPr bwMode="auto">
          <a:xfrm>
            <a:off x="1023413" y="1504259"/>
            <a:ext cx="2624328" cy="107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E99B01-F95C-4EA5-BFC4-08EE8EE8F1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9" b="17825"/>
          <a:stretch/>
        </p:blipFill>
        <p:spPr>
          <a:xfrm>
            <a:off x="1023413" y="3679187"/>
            <a:ext cx="2968978" cy="840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C5B2A8-89ED-4518-9AAF-6EF5506D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90" y="3508470"/>
            <a:ext cx="1112629" cy="12621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EF39D5-507B-4DBA-A290-C2A66B0B12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7" b="41230"/>
          <a:stretch/>
        </p:blipFill>
        <p:spPr>
          <a:xfrm>
            <a:off x="1023413" y="5449753"/>
            <a:ext cx="2751328" cy="5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1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85297"/>
            <a:ext cx="10515600" cy="447170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시스템 구조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E34399-5BB3-48DF-963E-F056DD4DC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1263" y="1776139"/>
            <a:ext cx="5217987" cy="29380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DA4B2F-DEF5-4EB5-9625-0946B1AF7E9B}"/>
              </a:ext>
            </a:extLst>
          </p:cNvPr>
          <p:cNvSpPr txBox="1"/>
          <p:nvPr/>
        </p:nvSpPr>
        <p:spPr>
          <a:xfrm>
            <a:off x="463974" y="1776139"/>
            <a:ext cx="40126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사용자가 </a:t>
            </a:r>
            <a:r>
              <a:rPr lang="ko-KR" altLang="en-US" sz="1600" dirty="0" err="1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회원가입하여</a:t>
            </a:r>
            <a:r>
              <a:rPr lang="ko-KR" altLang="en-US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로그인하면</a:t>
            </a:r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ko-KR" altLang="en-US" sz="1600" dirty="0">
                <a:solidFill>
                  <a:srgbClr val="91061A"/>
                </a:solidFill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  경기를 조회</a:t>
            </a:r>
            <a:r>
              <a:rPr lang="ko-KR" altLang="en-US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하여 </a:t>
            </a:r>
            <a:r>
              <a:rPr lang="ko-KR" altLang="en-US" sz="1600" dirty="0">
                <a:solidFill>
                  <a:srgbClr val="91061A"/>
                </a:solidFill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직관경기를 등록</a:t>
            </a:r>
            <a:r>
              <a:rPr lang="ko-KR" altLang="en-US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할 수 있음</a:t>
            </a:r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en-US" altLang="ko-KR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직관경기를 토대로 </a:t>
            </a:r>
            <a:r>
              <a:rPr lang="ko-KR" altLang="en-US" sz="1600" dirty="0">
                <a:solidFill>
                  <a:srgbClr val="91061A"/>
                </a:solidFill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직관 승률을 확인</a:t>
            </a:r>
            <a:r>
              <a:rPr lang="ko-KR" altLang="en-US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할 수 있음</a:t>
            </a:r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  <a:p>
            <a:r>
              <a:rPr lang="en-US" altLang="ko-KR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-</a:t>
            </a:r>
            <a:r>
              <a:rPr lang="en-US" altLang="ko-KR" sz="1600" dirty="0">
                <a:solidFill>
                  <a:srgbClr val="91061A"/>
                </a:solidFill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rgbClr val="91061A"/>
                </a:solidFill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가입한 정보를 수정</a:t>
            </a:r>
            <a:r>
              <a:rPr lang="ko-KR" altLang="en-US" sz="1600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할 수 있음</a:t>
            </a:r>
            <a:endParaRPr lang="en-US" altLang="ko-KR" sz="1600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1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테이블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948E8B-3CD3-4F90-BC4B-8E89C861E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6" t="24296" r="23454" b="32444"/>
          <a:stretch/>
        </p:blipFill>
        <p:spPr>
          <a:xfrm>
            <a:off x="463974" y="1056640"/>
            <a:ext cx="9401386" cy="40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5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85297"/>
            <a:ext cx="10515600" cy="447170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프로그램 화면 </a:t>
            </a:r>
            <a:r>
              <a:rPr lang="en-US" altLang="ko-KR" dirty="0">
                <a:solidFill>
                  <a:srgbClr val="404040"/>
                </a:solidFill>
              </a:rPr>
              <a:t>- </a:t>
            </a:r>
            <a:r>
              <a:rPr lang="ko-KR" altLang="en-US" dirty="0">
                <a:solidFill>
                  <a:srgbClr val="404040"/>
                </a:solidFill>
              </a:rPr>
              <a:t>비회원</a:t>
            </a:r>
            <a:endParaRPr lang="en-US" altLang="ko-KR" dirty="0">
              <a:solidFill>
                <a:srgbClr val="40404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169A9-47D5-4E42-92FA-4B05753F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1235631"/>
            <a:ext cx="4130398" cy="1806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9C037-CB47-435D-8DA4-D73252E4C33F}"/>
              </a:ext>
            </a:extLst>
          </p:cNvPr>
          <p:cNvSpPr txBox="1"/>
          <p:nvPr/>
        </p:nvSpPr>
        <p:spPr>
          <a:xfrm>
            <a:off x="463974" y="89707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회원가입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E953D5-465D-4698-AB31-1142A21B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4" y="3444892"/>
            <a:ext cx="4130398" cy="1226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052FE3-C707-44EA-AED2-E71026D5FC9B}"/>
              </a:ext>
            </a:extLst>
          </p:cNvPr>
          <p:cNvSpPr txBox="1"/>
          <p:nvPr/>
        </p:nvSpPr>
        <p:spPr>
          <a:xfrm>
            <a:off x="463974" y="3106338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기존에 있는 아이디 입력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FA2C95-7C61-44D6-98D0-90BCCB6CF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4" y="5054900"/>
            <a:ext cx="4999153" cy="1425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B5747-29F1-446D-A82B-48CAC9452EAD}"/>
              </a:ext>
            </a:extLst>
          </p:cNvPr>
          <p:cNvSpPr txBox="1"/>
          <p:nvPr/>
        </p:nvSpPr>
        <p:spPr>
          <a:xfrm>
            <a:off x="463974" y="4730363"/>
            <a:ext cx="3815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패스워드 최대길이 입력 </a:t>
            </a:r>
            <a:r>
              <a:rPr lang="en-US" altLang="ko-KR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정보수정시 동일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0CBEFB4-E90E-4DAC-B8FF-CF5E32A47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68" y="1235631"/>
            <a:ext cx="4191363" cy="16460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0C044C-A2C1-4862-840A-D79FEEED293C}"/>
              </a:ext>
            </a:extLst>
          </p:cNvPr>
          <p:cNvSpPr txBox="1"/>
          <p:nvPr/>
        </p:nvSpPr>
        <p:spPr>
          <a:xfrm>
            <a:off x="5774268" y="897077"/>
            <a:ext cx="4564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핸드폰번호 형식 불일치하게 입력 </a:t>
            </a:r>
            <a:r>
              <a:rPr lang="en-US" altLang="ko-KR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정보수정시 동일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F210C72-9C48-4A6B-BE01-E2DCB7C94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268" y="3233500"/>
            <a:ext cx="4130398" cy="1844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C3B798-3E07-4B9A-B24B-9D511A5B3019}"/>
              </a:ext>
            </a:extLst>
          </p:cNvPr>
          <p:cNvSpPr txBox="1"/>
          <p:nvPr/>
        </p:nvSpPr>
        <p:spPr>
          <a:xfrm>
            <a:off x="5774268" y="2894946"/>
            <a:ext cx="4221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이메일 형식 불일치하게 입력 </a:t>
            </a:r>
            <a:r>
              <a:rPr lang="en-US" altLang="ko-KR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정보수정시 동일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3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프로그램 화면 </a:t>
            </a:r>
            <a:r>
              <a:rPr lang="en-US" altLang="ko-KR" dirty="0">
                <a:solidFill>
                  <a:srgbClr val="404040"/>
                </a:solidFill>
              </a:rPr>
              <a:t>- </a:t>
            </a:r>
            <a:r>
              <a:rPr lang="ko-KR" altLang="en-US" dirty="0">
                <a:solidFill>
                  <a:srgbClr val="404040"/>
                </a:solidFill>
              </a:rPr>
              <a:t>비회원</a:t>
            </a:r>
            <a:endParaRPr lang="en-US" altLang="ko-KR" dirty="0">
              <a:solidFill>
                <a:srgbClr val="40404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2A1B90-43D7-4F84-B67E-FFA27477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1235631"/>
            <a:ext cx="4130398" cy="1409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7F78A5-B6F9-41B8-8763-1B605EA1BB04}"/>
              </a:ext>
            </a:extLst>
          </p:cNvPr>
          <p:cNvSpPr txBox="1"/>
          <p:nvPr/>
        </p:nvSpPr>
        <p:spPr>
          <a:xfrm>
            <a:off x="463974" y="897077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로그인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6B44FF-F1A3-41A1-83CE-CF58A812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4" y="3048617"/>
            <a:ext cx="4130398" cy="1409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6ED3A4-3FE5-4D63-B68E-8EFD6FE823F8}"/>
              </a:ext>
            </a:extLst>
          </p:cNvPr>
          <p:cNvSpPr txBox="1"/>
          <p:nvPr/>
        </p:nvSpPr>
        <p:spPr>
          <a:xfrm>
            <a:off x="463974" y="2725955"/>
            <a:ext cx="3324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가입되지 않은 아이디</a:t>
            </a:r>
            <a:r>
              <a:rPr lang="en-US" altLang="ko-KR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패스워드 입력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AEFC-3F0B-4B8A-97ED-0A44BBA15EC5}"/>
              </a:ext>
            </a:extLst>
          </p:cNvPr>
          <p:cNvSpPr txBox="1"/>
          <p:nvPr/>
        </p:nvSpPr>
        <p:spPr>
          <a:xfrm>
            <a:off x="5016265" y="897077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이번주 야구일정 </a:t>
            </a:r>
            <a:r>
              <a:rPr lang="en-US" altLang="ko-KR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회원</a:t>
            </a:r>
            <a:r>
              <a:rPr lang="en-US" altLang="ko-KR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비회원 동일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2E54A7-53EF-4A6B-B59E-4A6ED68E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265" y="3063858"/>
            <a:ext cx="4191363" cy="1028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22C6-953A-49D4-B127-76740B1A3B8C}"/>
              </a:ext>
            </a:extLst>
          </p:cNvPr>
          <p:cNvSpPr txBox="1"/>
          <p:nvPr/>
        </p:nvSpPr>
        <p:spPr>
          <a:xfrm>
            <a:off x="5016265" y="2709617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종료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184D7A-6860-4FC7-AAD6-30341499E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265" y="1235631"/>
            <a:ext cx="5585944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7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BBC5AC3-1B80-4407-B835-CCD6582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프로그램 화면 </a:t>
            </a:r>
            <a:r>
              <a:rPr lang="en-US" altLang="ko-KR" dirty="0">
                <a:solidFill>
                  <a:srgbClr val="404040"/>
                </a:solidFill>
              </a:rPr>
              <a:t>- </a:t>
            </a:r>
            <a:r>
              <a:rPr lang="ko-KR" altLang="en-US" dirty="0">
                <a:solidFill>
                  <a:srgbClr val="404040"/>
                </a:solidFill>
              </a:rPr>
              <a:t>회원</a:t>
            </a:r>
            <a:endParaRPr lang="en-US" altLang="ko-KR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6F8F2-D4CD-48CF-B013-1894504D74AE}"/>
              </a:ext>
            </a:extLst>
          </p:cNvPr>
          <p:cNvSpPr txBox="1"/>
          <p:nvPr/>
        </p:nvSpPr>
        <p:spPr>
          <a:xfrm>
            <a:off x="463974" y="897077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직관등록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39359B-B94E-4E78-B216-C56C0BEE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4" y="1235631"/>
            <a:ext cx="6462320" cy="2606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7068A4-C95D-4E6E-A8BB-1417EDD96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4" y="4349728"/>
            <a:ext cx="5913632" cy="1196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12E94D-72BB-49A7-8122-F78A55B6F401}"/>
              </a:ext>
            </a:extLst>
          </p:cNvPr>
          <p:cNvSpPr txBox="1"/>
          <p:nvPr/>
        </p:nvSpPr>
        <p:spPr>
          <a:xfrm>
            <a:off x="463974" y="4011174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Wanted Sans" panose="020B0504000000000000" pitchFamily="50" charset="-127"/>
                <a:ea typeface="Wanted Sans" panose="020B0504000000000000" pitchFamily="50" charset="-127"/>
                <a:cs typeface="Segoe UI" panose="020B0502040204020203" pitchFamily="34" charset="0"/>
              </a:rPr>
              <a:t>▼ 경기가 없는 일정 입력</a:t>
            </a:r>
            <a:endParaRPr lang="en-US" altLang="ko-KR" sz="1600" b="1" dirty="0">
              <a:latin typeface="Wanted Sans" panose="020B0504000000000000" pitchFamily="50" charset="-127"/>
              <a:ea typeface="Wanted Sans" panose="020B05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0265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329</Words>
  <Application>Microsoft Office PowerPoint</Application>
  <PresentationFormat>와이드스크린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Wanted Sans</vt:lpstr>
      <vt:lpstr>맑은 고딕</vt:lpstr>
      <vt:lpstr>Arial</vt:lpstr>
      <vt:lpstr>디자인 사용자 지정</vt:lpstr>
      <vt:lpstr>PowerPoint 프레젠테이션</vt:lpstr>
      <vt:lpstr>PowerPoint 프레젠테이션</vt:lpstr>
      <vt:lpstr>개발 목적</vt:lpstr>
      <vt:lpstr>개발 환경</vt:lpstr>
      <vt:lpstr>시스템 구조</vt:lpstr>
      <vt:lpstr>테이블 구조</vt:lpstr>
      <vt:lpstr>프로그램 화면 - 비회원</vt:lpstr>
      <vt:lpstr>프로그램 화면 - 비회원</vt:lpstr>
      <vt:lpstr>프로그램 화면 - 회원</vt:lpstr>
      <vt:lpstr>프로그램 화면 - 회원</vt:lpstr>
      <vt:lpstr>프로그램 화면 - 회원</vt:lpstr>
      <vt:lpstr>프로그램 화면 - 회원</vt:lpstr>
      <vt:lpstr>프로그램 화면 - 회원</vt:lpstr>
      <vt:lpstr>프로그램 화면 - 회원</vt:lpstr>
      <vt:lpstr>트러블슈팅</vt:lpstr>
      <vt:lpstr>트러블슈팅</vt:lpstr>
      <vt:lpstr>트러블슈팅</vt:lpstr>
      <vt:lpstr>개선사항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150</cp:revision>
  <dcterms:created xsi:type="dcterms:W3CDTF">2019-10-25T00:27:15Z</dcterms:created>
  <dcterms:modified xsi:type="dcterms:W3CDTF">2024-10-31T01:15:05Z</dcterms:modified>
</cp:coreProperties>
</file>