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378" r:id="rId3"/>
    <p:sldId id="389" r:id="rId4"/>
    <p:sldId id="444" r:id="rId5"/>
    <p:sldId id="448" r:id="rId6"/>
    <p:sldId id="445" r:id="rId7"/>
    <p:sldId id="450" r:id="rId8"/>
    <p:sldId id="451" r:id="rId9"/>
    <p:sldId id="453" r:id="rId10"/>
    <p:sldId id="452" r:id="rId11"/>
    <p:sldId id="446" r:id="rId12"/>
    <p:sldId id="455" r:id="rId13"/>
    <p:sldId id="456" r:id="rId14"/>
    <p:sldId id="447" r:id="rId15"/>
    <p:sldId id="462" r:id="rId16"/>
    <p:sldId id="454" r:id="rId17"/>
    <p:sldId id="443" r:id="rId18"/>
    <p:sldId id="441" r:id="rId19"/>
    <p:sldId id="457" r:id="rId20"/>
    <p:sldId id="442" r:id="rId21"/>
    <p:sldId id="459" r:id="rId22"/>
    <p:sldId id="460" r:id="rId23"/>
    <p:sldId id="461" r:id="rId24"/>
    <p:sldId id="458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 효은" initials="장효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736"/>
    <a:srgbClr val="53372B"/>
    <a:srgbClr val="7D5443"/>
    <a:srgbClr val="9B6B4D"/>
    <a:srgbClr val="765E4A"/>
    <a:srgbClr val="54462A"/>
    <a:srgbClr val="25357C"/>
    <a:srgbClr val="26367D"/>
    <a:srgbClr val="0066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0" autoAdjust="0"/>
    <p:restoredTop sz="89065" autoAdjust="0"/>
  </p:normalViewPr>
  <p:slideViewPr>
    <p:cSldViewPr snapToGrid="0">
      <p:cViewPr>
        <p:scale>
          <a:sx n="106" d="100"/>
          <a:sy n="106" d="100"/>
        </p:scale>
        <p:origin x="-2548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F6F58-96FD-4864-A281-7D455E118508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A73A8-F51F-4156-A768-408A561098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40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15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E744489-4F98-8F89-7BD0-200E7D77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A6985CEE-96C4-21BB-4D68-0CD4E65E2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1AB9136B-156A-865F-7AA2-ABD209C5D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346D24C-1542-DCBF-AF46-DBE22DA28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462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565F05-F3C7-B966-B0F8-72D5DAD0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E03419BB-1B37-6967-7726-D54537100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81564F17-AEB6-6DDE-9011-3173D369C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585E9DB-77A4-E265-4A85-F2A106999E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4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A211E48-2755-88C9-BB19-1FBC220B6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51C0E65A-BCE7-5626-10BE-974998018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5C15647A-95A3-0FF8-6A76-1E8A302E6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4D07DF0-4FB7-227A-842E-1D7F0B4A9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515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AF43E9D-0DE9-3173-CA73-012B087E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33EF03C5-A1FB-A054-3877-DF30ACCE0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B258F68A-4779-C70C-EA6A-DBC35558F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B75BE4C-A44E-5175-C58C-9809C1021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17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647C90A-65D0-76C2-7F59-0F13A3A7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E08F52E8-AADD-FDD8-9CB6-49FB308C4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D710556B-537F-8A89-B62E-2A0CB7A3E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F20D06B-7E76-548E-EF6F-C1EF25E63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27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79A6CF7-5686-5EA6-A5BA-B5B9F6DE2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993EC844-2B9E-D28B-5EC2-DB8976150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AD5135D2-A7CD-687E-6C55-0F8A5854E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4D005F2-778C-0887-5DAA-9321A1A70C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52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A6987E-79C9-F8D0-AD4E-4DCFF5D2E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3948E3BB-1EF9-E880-9FA4-27FFF8999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BD8D7F31-CF32-8FAB-D710-750D8BF6F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7575065-8C78-A504-2CE8-D1D8EB17B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66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705E00-758B-A593-882C-5402ED38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72A3D0A2-383A-FC6F-13F8-5DFEA3877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5133DCA5-E3B3-397A-149D-B9343285F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569CB36-B803-AB5B-6088-CFB7E5B2A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30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E013DD-99FF-A63A-6436-DDFFB61C5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090B1B1E-2AED-D8FC-C90F-D9394EB82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91502F32-7204-B936-A0B5-9F89C6387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3ACFCFD-0004-19B7-F8E3-E0ABDF8B7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56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F668734-A1F8-5C96-B455-ECFC4AFF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A945C240-C592-6A7A-B37D-AF2FDA892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34E337FB-D16D-0813-DE05-FF35D4F28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B890332-0B55-9785-9E3B-33A9A97C2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0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770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102A61-2B49-9BAD-45C3-475A2AB62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D1E34C3B-DBD8-ECA6-02CB-3964FB3C9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A96D0DCA-9EDD-1231-E165-A0072113B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7A10138-BA06-ACF9-DF16-BDC1E711D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71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0B6744-3893-CE26-05A0-77EFDFBB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0DED5704-5973-7EE3-3B56-4483C201E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5C6DA0BF-A27B-1A8C-5E3C-39458CC21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487C977-794F-3299-80E2-0DFEE9C8F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69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0CC9795-754C-45DB-3DB9-AB80E6F79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DC1A4993-9329-14D0-171D-702A07618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DA1B49CF-343C-FA4A-E869-E2AD028E8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smtClean="0"/>
              <a:t>**시스템 호출</a:t>
            </a:r>
            <a:r>
              <a:rPr lang="en-US" altLang="ko-KR" smtClean="0"/>
              <a:t>(System Call)**</a:t>
            </a:r>
            <a:r>
              <a:rPr lang="ko-KR" altLang="en-US" smtClean="0"/>
              <a:t>은 </a:t>
            </a:r>
            <a:r>
              <a:rPr lang="ko-KR" altLang="en-US" b="1" smtClean="0"/>
              <a:t>응용 프로그램</a:t>
            </a:r>
            <a:r>
              <a:rPr lang="en-US" altLang="ko-KR" b="1" smtClean="0"/>
              <a:t>(</a:t>
            </a:r>
            <a:r>
              <a:rPr lang="ko-KR" altLang="en-US" b="1" smtClean="0"/>
              <a:t>일반 소프트웨어</a:t>
            </a:r>
            <a:r>
              <a:rPr lang="en-US" altLang="ko-KR" b="1" smtClean="0"/>
              <a:t>)</a:t>
            </a:r>
            <a:r>
              <a:rPr lang="ko-KR" altLang="en-US" b="1" smtClean="0"/>
              <a:t>이 운영체제의 핵심 기능</a:t>
            </a:r>
            <a:r>
              <a:rPr lang="en-US" altLang="ko-KR" b="1" smtClean="0"/>
              <a:t>(Kernel)</a:t>
            </a:r>
            <a:r>
              <a:rPr lang="ko-KR" altLang="en-US" b="1" smtClean="0"/>
              <a:t>을 사용할 수 있도록 제공하는 인터페이스</a:t>
            </a:r>
            <a:r>
              <a:rPr lang="ko-KR" altLang="en-US" smtClean="0"/>
              <a:t>입니다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운영체제는 보안과 안정성을 위해 응용 프로그램이 </a:t>
            </a:r>
            <a:r>
              <a:rPr lang="ko-KR" altLang="en-US" b="1" smtClean="0"/>
              <a:t>커널의 기능을 직접 호출하지 못하도록 제한</a:t>
            </a:r>
            <a:r>
              <a:rPr lang="ko-KR" altLang="en-US" smtClean="0"/>
              <a:t>하며</a:t>
            </a:r>
            <a:r>
              <a:rPr lang="en-US" altLang="ko-KR" smtClean="0"/>
              <a:t>, </a:t>
            </a:r>
            <a:r>
              <a:rPr lang="ko-KR" altLang="en-US" smtClean="0"/>
              <a:t>대신 시스템 호출을 통해 접근하게 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55D4040-2952-2B19-2CDD-1CF24E16A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8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A422C99-FB52-7627-D37A-B19A2075E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8FF43036-35C5-1AE5-4C12-9C07EF116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2D57FCC1-720D-E626-92B4-122C3A54A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6E799C5-A3B7-EECC-4824-236B8ADE2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5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31958F-ABF7-CABC-3FE5-ECD209BB1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7152FB51-98AD-80D5-1E5A-3559D9678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C9645D3F-C5AF-85BF-A203-706956A6F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517277B-77BC-3EB1-CDFD-9E361D33BA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21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9A4085-7D5A-208F-D989-95EE07CAC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DAD689AC-4F6F-B1B6-D939-57E67B3C7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1211456A-E43F-68F3-D42A-C4B7255D6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EBBB26AA-2543-FD58-F923-A199A11FAE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623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4EB7D2B-2081-CE84-9423-17673EBB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A7143A1D-022E-9ABE-E6BA-16CDA46FF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350C254B-D6B8-080D-076F-C93658FA1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 smtClean="0"/>
              <a:t>OSI 7 </a:t>
            </a:r>
            <a:r>
              <a:rPr lang="ko-KR" altLang="en-US" smtClean="0"/>
              <a:t>계층</a:t>
            </a:r>
            <a:r>
              <a:rPr lang="en-US" altLang="ko-KR" smtClean="0"/>
              <a:t>(Open Systems Interconnection Model, OSI 7 Layer)**</a:t>
            </a:r>
            <a:r>
              <a:rPr lang="ko-KR" altLang="en-US" smtClean="0"/>
              <a:t>은 네트워크 통신을 </a:t>
            </a:r>
            <a:r>
              <a:rPr lang="en-US" altLang="ko-KR" smtClean="0"/>
              <a:t>7</a:t>
            </a:r>
            <a:r>
              <a:rPr lang="ko-KR" altLang="en-US" smtClean="0"/>
              <a:t>개의 계층으로 나눈 개념적인 모델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5AC7494E-CDB5-8735-6412-ED1B78DAF1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8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C5ADCDB-D675-CEAD-4D96-F7FA0E00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99AD2F9A-BB88-E773-2A68-1EFD476C5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640380E8-81F5-627A-B1A6-FA5DA0F1C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 </a:t>
            </a:r>
            <a:r>
              <a:rPr lang="ko-KR" altLang="en-US" smtClean="0"/>
              <a:t>기본 게이트웨이 </a:t>
            </a:r>
            <a:r>
              <a:rPr lang="en-US" altLang="ko-KR" smtClean="0"/>
              <a:t>(</a:t>
            </a:r>
            <a:r>
              <a:rPr lang="ko-KR" altLang="en-US" smtClean="0"/>
              <a:t>라우터</a:t>
            </a:r>
            <a:r>
              <a:rPr lang="en-US" altLang="ko-KR" smtClean="0"/>
              <a:t>)</a:t>
            </a:r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95075B8-4A1A-6022-54A6-9A2A17D28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521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735245D-903D-ED36-59ED-86AF1306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8A39C8EA-8416-0359-A841-4808DE89A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7DAEBD80-4AF7-F809-BC13-068C89F0B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6F61548A-381D-FE5A-41AC-9AE510618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A73A8-F51F-4156-A768-408A5610988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2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xmlns="" id="{85C255CA-3593-4620-B4C5-DFFCDDE2520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3"/>
          <a:stretch/>
        </p:blipFill>
        <p:spPr bwMode="auto">
          <a:xfrm>
            <a:off x="0" y="0"/>
            <a:ext cx="12192000" cy="68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4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밝은 배경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06BFAF8-C166-44DF-ADA9-C583873272E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73" b="5455"/>
          <a:stretch/>
        </p:blipFill>
        <p:spPr bwMode="auto">
          <a:xfrm flipV="1">
            <a:off x="0" y="-1"/>
            <a:ext cx="12193588" cy="2565810"/>
          </a:xfrm>
          <a:custGeom>
            <a:avLst/>
            <a:gdLst>
              <a:gd name="connsiteX0" fmla="*/ 0 w 12193588"/>
              <a:gd name="connsiteY0" fmla="*/ 2565810 h 2565810"/>
              <a:gd name="connsiteX1" fmla="*/ 12193588 w 12193588"/>
              <a:gd name="connsiteY1" fmla="*/ 2565810 h 2565810"/>
              <a:gd name="connsiteX2" fmla="*/ 12193588 w 12193588"/>
              <a:gd name="connsiteY2" fmla="*/ 874791 h 2565810"/>
              <a:gd name="connsiteX3" fmla="*/ 12003185 w 12193588"/>
              <a:gd name="connsiteY3" fmla="*/ 1001983 h 2565810"/>
              <a:gd name="connsiteX4" fmla="*/ 343633 w 12193588"/>
              <a:gd name="connsiteY4" fmla="*/ 206214 h 2565810"/>
              <a:gd name="connsiteX5" fmla="*/ 0 w 12193588"/>
              <a:gd name="connsiteY5" fmla="*/ 0 h 256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3588" h="2565810">
                <a:moveTo>
                  <a:pt x="0" y="2565810"/>
                </a:moveTo>
                <a:lnTo>
                  <a:pt x="12193588" y="2565810"/>
                </a:lnTo>
                <a:lnTo>
                  <a:pt x="12193588" y="874791"/>
                </a:lnTo>
                <a:lnTo>
                  <a:pt x="12003185" y="1001983"/>
                </a:lnTo>
                <a:cubicBezTo>
                  <a:pt x="9628673" y="2485947"/>
                  <a:pt x="4622845" y="2670114"/>
                  <a:pt x="343633" y="206214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5"/>
          <a:stretch/>
        </p:blipFill>
        <p:spPr bwMode="auto">
          <a:xfrm flipV="1">
            <a:off x="0" y="-1"/>
            <a:ext cx="12193588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64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목차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51FCAF1F-909C-43F2-9FBB-3A98FCF616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24"/>
          <a:stretch/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132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0CC4F9EC-738D-4980-9967-A879B6BE64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2"/>
          <a:stretch/>
        </p:blipFill>
        <p:spPr bwMode="auto">
          <a:xfrm>
            <a:off x="0" y="0"/>
            <a:ext cx="602745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94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간지 슬라이드 2">
    <p:bg>
      <p:bgPr>
        <a:solidFill>
          <a:srgbClr val="2535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ECD9BA7-A012-47C1-A45E-BFB3AB3FEA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428"/>
          <a:stretch/>
        </p:blipFill>
        <p:spPr bwMode="auto">
          <a:xfrm>
            <a:off x="1" y="0"/>
            <a:ext cx="5877039" cy="6858000"/>
          </a:xfrm>
          <a:custGeom>
            <a:avLst/>
            <a:gdLst>
              <a:gd name="connsiteX0" fmla="*/ 0 w 5877039"/>
              <a:gd name="connsiteY0" fmla="*/ 0 h 6858000"/>
              <a:gd name="connsiteX1" fmla="*/ 5877039 w 5877039"/>
              <a:gd name="connsiteY1" fmla="*/ 0 h 6858000"/>
              <a:gd name="connsiteX2" fmla="*/ 5641042 w 5877039"/>
              <a:gd name="connsiteY2" fmla="*/ 113441 h 6858000"/>
              <a:gd name="connsiteX3" fmla="*/ 1485900 w 5877039"/>
              <a:gd name="connsiteY3" fmla="*/ 4406900 h 6858000"/>
              <a:gd name="connsiteX4" fmla="*/ 4114800 w 5877039"/>
              <a:gd name="connsiteY4" fmla="*/ 6858000 h 6858000"/>
              <a:gd name="connsiteX5" fmla="*/ 0 w 5877039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77039" h="6858000">
                <a:moveTo>
                  <a:pt x="0" y="0"/>
                </a:moveTo>
                <a:lnTo>
                  <a:pt x="5877039" y="0"/>
                </a:lnTo>
                <a:lnTo>
                  <a:pt x="5641042" y="113441"/>
                </a:lnTo>
                <a:cubicBezTo>
                  <a:pt x="4042520" y="895797"/>
                  <a:pt x="2144712" y="2065337"/>
                  <a:pt x="1485900" y="4406900"/>
                </a:cubicBezTo>
                <a:cubicBezTo>
                  <a:pt x="2336800" y="5350933"/>
                  <a:pt x="3073400" y="6117167"/>
                  <a:pt x="4114800" y="6858000"/>
                </a:cubicBez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간지 슬라이드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6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7889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60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09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4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672E61D-4285-4382-B7CB-104CF2FC16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03158" y="162344"/>
            <a:ext cx="10379242" cy="653411"/>
          </a:xfrm>
        </p:spPr>
        <p:txBody>
          <a:bodyPr>
            <a:normAutofit/>
          </a:bodyPr>
          <a:lstStyle>
            <a:lvl1pPr algn="l">
              <a:defRPr lang="ko-KR" altLang="en-US" sz="4000" b="0" kern="1200" cap="none" spc="0" dirty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xmlns="" id="{43B716EA-673D-4CC4-8D7B-19B8B4EFE0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0275" y="1555750"/>
            <a:ext cx="10652125" cy="4395788"/>
          </a:xfrm>
        </p:spPr>
        <p:txBody>
          <a:bodyPr/>
          <a:lstStyle>
            <a:lvl1pPr marL="342900" indent="-342900">
              <a:lnSpc>
                <a:spcPct val="130000"/>
              </a:lnSpc>
              <a:spcBef>
                <a:spcPts val="1200"/>
              </a:spcBef>
              <a:buFont typeface="HY헤드라인M" panose="02030600000101010101" pitchFamily="18" charset="-127"/>
              <a:buChar char="▶"/>
              <a:defRPr kumimoji="0" lang="ko-KR" altLang="en-US" sz="24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defRPr>
            </a:lvl1pPr>
            <a:lvl2pPr marL="546100" indent="-273050"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>
              <a:lnSpc>
                <a:spcPct val="130000"/>
              </a:lnSpc>
              <a:spcBef>
                <a:spcPts val="600"/>
              </a:spcBef>
              <a:defRPr kumimoji="0" lang="ko-KR" altLang="en-US" sz="2200" b="1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0">
                      <a:sysClr val="windowText" lastClr="000000">
                        <a:lumMod val="75000"/>
                        <a:lumOff val="25000"/>
                        <a:shade val="30000"/>
                        <a:satMod val="115000"/>
                      </a:sysClr>
                    </a:gs>
                    <a:gs pos="50000">
                      <a:sysClr val="windowText" lastClr="000000">
                        <a:lumMod val="75000"/>
                        <a:lumOff val="25000"/>
                        <a:shade val="67500"/>
                        <a:satMod val="115000"/>
                      </a:sysClr>
                    </a:gs>
                    <a:gs pos="100000">
                      <a:sysClr val="windowText" lastClr="000000">
                        <a:lumMod val="75000"/>
                        <a:lumOff val="25000"/>
                        <a:shade val="100000"/>
                        <a:satMod val="115000"/>
                      </a:sys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2837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4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05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8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연한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722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연한배경">
    <p:bg>
      <p:bgPr>
        <a:solidFill>
          <a:srgbClr val="022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6412" y="218364"/>
            <a:ext cx="9990161" cy="600502"/>
          </a:xfrm>
        </p:spPr>
        <p:txBody>
          <a:bodyPr>
            <a:noAutofit/>
          </a:bodyPr>
          <a:lstStyle>
            <a:lvl1pPr algn="l">
              <a:defRPr sz="4000" b="0" cap="none" spc="0">
                <a:ln>
                  <a:noFill/>
                </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492956-99EE-49CD-AFA9-0A122D331AAE}"/>
              </a:ext>
            </a:extLst>
          </p:cNvPr>
          <p:cNvSpPr/>
          <p:nvPr userDrawn="1"/>
        </p:nvSpPr>
        <p:spPr>
          <a:xfrm>
            <a:off x="0" y="928049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66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진한배경2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1F713B0-4BC1-40CA-96AA-0FC38D0674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148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밝은 배경 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92C800-68F7-47C2-A459-1C26CFCFC4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" b="87983"/>
          <a:stretch/>
        </p:blipFill>
        <p:spPr>
          <a:xfrm>
            <a:off x="0" y="1"/>
            <a:ext cx="12191999" cy="9280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684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9DCCA-67EE-4E2A-8755-FA3F98C3DF1C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84DFF-7D5E-434E-AACE-D9E04871BC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7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51" r:id="rId7"/>
    <p:sldLayoutId id="2147483745" r:id="rId8"/>
    <p:sldLayoutId id="2147483747" r:id="rId9"/>
    <p:sldLayoutId id="2147483749" r:id="rId10"/>
    <p:sldLayoutId id="2147483739" r:id="rId11"/>
    <p:sldLayoutId id="2147483744" r:id="rId12"/>
    <p:sldLayoutId id="2147483746" r:id="rId13"/>
    <p:sldLayoutId id="2147483748" r:id="rId14"/>
    <p:sldLayoutId id="2147483750" r:id="rId15"/>
    <p:sldLayoutId id="2147483740" r:id="rId16"/>
    <p:sldLayoutId id="2147483741" r:id="rId17"/>
    <p:sldLayoutId id="2147483742" r:id="rId18"/>
    <p:sldLayoutId id="2147483743" r:id="rId19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7921128" cy="1470025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웹개발자 첫걸음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9022FF-FD8A-4644-4FF9-9A2A0B3617AF}"/>
              </a:ext>
            </a:extLst>
          </p:cNvPr>
          <p:cNvSpPr txBox="1"/>
          <p:nvPr/>
        </p:nvSpPr>
        <p:spPr>
          <a:xfrm>
            <a:off x="9894627" y="5813946"/>
            <a:ext cx="136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정진</a:t>
            </a:r>
          </a:p>
        </p:txBody>
      </p:sp>
    </p:spTree>
    <p:extLst>
      <p:ext uri="{BB962C8B-B14F-4D97-AF65-F5344CB8AC3E}">
        <p14:creationId xmlns:p14="http://schemas.microsoft.com/office/powerpoint/2010/main" val="167762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8E7269F-A5BC-1239-37EF-FAC8C4597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6C0E160-1D5E-ED0A-58A6-68121A172054}"/>
              </a:ext>
            </a:extLst>
          </p:cNvPr>
          <p:cNvSpPr/>
          <p:nvPr/>
        </p:nvSpPr>
        <p:spPr>
          <a:xfrm>
            <a:off x="4815659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F1E0B2F-8524-E0CE-2861-3167EB2DD54E}"/>
              </a:ext>
            </a:extLst>
          </p:cNvPr>
          <p:cNvSpPr/>
          <p:nvPr/>
        </p:nvSpPr>
        <p:spPr>
          <a:xfrm>
            <a:off x="714165" y="1250515"/>
            <a:ext cx="10699149" cy="1441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DNS(Domain Name Service)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사용자가 도메인이름을 요청하면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DNS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(ISP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제공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DNS,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공용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DNS)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요청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서버가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IP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주소 반환</a:t>
            </a:r>
            <a:endParaRPr lang="en-US" altLang="ko-KR" i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nslookup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: 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DNS record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조회할 수 있는 커맨드 라인 명령어</a:t>
            </a:r>
            <a:endParaRPr lang="en-US" altLang="ko-KR" i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9D44E569-9746-C86C-10C6-A35B9367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2" y="2933709"/>
            <a:ext cx="2807835" cy="21000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0668D2ED-6FC8-3598-7C40-7F5CFC09D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340" y="3673133"/>
            <a:ext cx="2766715" cy="17095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3EEE18-A8AA-EE76-2268-2B756D4CE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340" y="2831657"/>
            <a:ext cx="2765963" cy="809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514F9C-3BBD-BA52-BF41-A4DA522DCCD2}"/>
              </a:ext>
            </a:extLst>
          </p:cNvPr>
          <p:cNvSpPr txBox="1"/>
          <p:nvPr/>
        </p:nvSpPr>
        <p:spPr>
          <a:xfrm>
            <a:off x="7044476" y="2745782"/>
            <a:ext cx="4734082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현재 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PC</a:t>
            </a: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의  네트워크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인터넷 서비스 제공자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ISP)</a:t>
            </a: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로 </a:t>
            </a:r>
            <a:endParaRPr lang="en-US" altLang="ko-KR" sz="1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사용하는 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DNS </a:t>
            </a: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서버는 </a:t>
            </a:r>
            <a:r>
              <a:rPr lang="ko-KR" altLang="en-US" sz="14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하나넷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4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HanaNet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  <a:r>
              <a:rPr lang="en-US" altLang="ko-KR" sz="1400" dirty="0"/>
              <a:t> 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SK</a:t>
            </a:r>
            <a:r>
              <a:rPr lang="ko-KR" altLang="en-US" sz="1400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브로드밴드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이다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 서버가 해당 도메인의 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IP</a:t>
            </a: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찾는다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Google </a:t>
            </a: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공용</a:t>
            </a:r>
            <a:r>
              <a:rPr lang="en-US" altLang="ko-KR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DNS (8.8.8.8) </a:t>
            </a:r>
            <a:r>
              <a:rPr lang="ko-KR" altLang="en-US" sz="14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 이용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7A46CF9-E37D-228C-BC64-5A0C65AEC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9260" y="4476626"/>
            <a:ext cx="2441844" cy="125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4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4908A28-FD24-0033-D189-50E64AE3A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9F24B19-8767-497C-D9F4-268B164175EC}"/>
              </a:ext>
            </a:extLst>
          </p:cNvPr>
          <p:cNvSpPr/>
          <p:nvPr/>
        </p:nvSpPr>
        <p:spPr>
          <a:xfrm>
            <a:off x="4815659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  <a:endParaRPr lang="ko-KR" alt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52E7605-8D97-241E-E74C-2971170F193D}"/>
              </a:ext>
            </a:extLst>
          </p:cNvPr>
          <p:cNvSpPr/>
          <p:nvPr/>
        </p:nvSpPr>
        <p:spPr>
          <a:xfrm>
            <a:off x="714165" y="1250515"/>
            <a:ext cx="10699149" cy="2265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자료구조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데이터를 효율적으로 사용할 수 있도록 사용하는 방법이다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종류는 단순타입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배열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큐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스택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리스트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트리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그래프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등이 있다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어떤 자료구조가 문제를 해결하는데 최선인지 결정하고 사용한다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8607A924-C4A4-F6FE-7441-451CE142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289" y="3309324"/>
            <a:ext cx="3295128" cy="29351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E1F3D3FA-836B-2FC0-1636-E4AF36337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946" y="1398494"/>
            <a:ext cx="3809795" cy="5050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7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767E140-6476-EBCC-9A52-423B0C58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5A28073-C2FD-A508-A30A-F0ABD9704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995" y="2419958"/>
            <a:ext cx="3924848" cy="344853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0761E21A-FC70-098B-E992-2EBA4EFD4F44}"/>
              </a:ext>
            </a:extLst>
          </p:cNvPr>
          <p:cNvSpPr/>
          <p:nvPr/>
        </p:nvSpPr>
        <p:spPr>
          <a:xfrm>
            <a:off x="4815659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828835C-F643-CEEF-282B-85886D4FB01A}"/>
              </a:ext>
            </a:extLst>
          </p:cNvPr>
          <p:cNvSpPr/>
          <p:nvPr/>
        </p:nvSpPr>
        <p:spPr>
          <a:xfrm>
            <a:off x="714165" y="1250515"/>
            <a:ext cx="10699149" cy="98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프로그래밍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기계와 대화하기 위해 작업의 흐름을 정해진 문법에 맞게 작성하는 일이다</a:t>
            </a: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4EB8495-7526-5DED-08A2-FB35D8135613}"/>
              </a:ext>
            </a:extLst>
          </p:cNvPr>
          <p:cNvSpPr txBox="1"/>
          <p:nvPr/>
        </p:nvSpPr>
        <p:spPr>
          <a:xfrm>
            <a:off x="643667" y="6057175"/>
            <a:ext cx="5136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i="0" dirty="0">
                <a:solidFill>
                  <a:srgbClr val="464646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 </a:t>
            </a:r>
            <a:r>
              <a:rPr lang="ko-KR" altLang="en-US" sz="1200" b="1" i="0" dirty="0" err="1">
                <a:solidFill>
                  <a:srgbClr val="464646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티오베</a:t>
            </a:r>
            <a:r>
              <a:rPr lang="ko-KR" altLang="en-US" sz="1200" b="1" i="0" dirty="0">
                <a:solidFill>
                  <a:srgbClr val="464646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지수</a:t>
            </a:r>
            <a:r>
              <a:rPr lang="en-US" altLang="ko-KR" sz="1200" b="1" i="0" dirty="0">
                <a:solidFill>
                  <a:srgbClr val="464646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  <a:r>
              <a:rPr lang="ko-KR" altLang="en-US" sz="1200" b="1" i="0" dirty="0">
                <a:solidFill>
                  <a:srgbClr val="464646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과거부터 현재까지의 지표를 바탕으로 프로그래밍 언어의 인기를 계산</a:t>
            </a:r>
            <a:endParaRPr lang="ko-KR" altLang="en-US" sz="1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2C9399F-872A-976F-2019-66B48FA37C8F}"/>
              </a:ext>
            </a:extLst>
          </p:cNvPr>
          <p:cNvSpPr txBox="1"/>
          <p:nvPr/>
        </p:nvSpPr>
        <p:spPr>
          <a:xfrm>
            <a:off x="6554177" y="6053945"/>
            <a:ext cx="415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0" dirty="0">
                <a:solidFill>
                  <a:srgbClr val="464646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 PYPL :</a:t>
            </a:r>
            <a:r>
              <a:rPr lang="ko-KR" altLang="en-US" sz="1200" b="1" i="0" dirty="0">
                <a:solidFill>
                  <a:srgbClr val="464646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현재의 관심도를 기반으로 프로그래밍 언어의 인기를 계산</a:t>
            </a:r>
            <a:endParaRPr lang="ko-KR" altLang="en-US" sz="12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7C0204D-320F-1B5D-763A-87090B25DF90}"/>
              </a:ext>
            </a:extLst>
          </p:cNvPr>
          <p:cNvSpPr/>
          <p:nvPr/>
        </p:nvSpPr>
        <p:spPr>
          <a:xfrm>
            <a:off x="7717409" y="3160385"/>
            <a:ext cx="1254868" cy="924128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243A200-9C47-8D92-4E63-6739BCA6B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61" y="2334497"/>
            <a:ext cx="5833656" cy="342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1CDF16-F71A-1A3E-9F71-5C101674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280936C-A562-7FF9-A33A-580D49FE5BB9}"/>
              </a:ext>
            </a:extLst>
          </p:cNvPr>
          <p:cNvSpPr/>
          <p:nvPr/>
        </p:nvSpPr>
        <p:spPr>
          <a:xfrm>
            <a:off x="4815659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5241A8-FF59-BDAF-2429-5D0D25FEBCD6}"/>
              </a:ext>
            </a:extLst>
          </p:cNvPr>
          <p:cNvSpPr/>
          <p:nvPr/>
        </p:nvSpPr>
        <p:spPr>
          <a:xfrm>
            <a:off x="714165" y="1250515"/>
            <a:ext cx="10699149" cy="5231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0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자바</a:t>
            </a:r>
            <a:endParaRPr lang="en-US" altLang="ko-KR" sz="20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우리나라는 자바 공화국이다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금융권 및 기업시스템은 자바언어가 가장 많이 사용된다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개발자로서의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기본언어이다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0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Python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데이터분석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머신러닝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인공지능 분야에서 많이 사용된다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배우기 쉽고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자료가 많다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0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JavaScript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</a:t>
            </a:r>
            <a:r>
              <a:rPr lang="en-US" altLang="ko-KR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Frontend,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Backend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등 다양한 분야에서 사용된다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0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프레임워크</a:t>
            </a:r>
            <a:r>
              <a:rPr lang="en-US" altLang="ko-KR" sz="20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/ </a:t>
            </a:r>
            <a:r>
              <a:rPr lang="ko-KR" altLang="en-US" sz="20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라이브러리</a:t>
            </a:r>
            <a:endParaRPr lang="en-US" altLang="ko-KR" sz="20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Spring Framework, Spring Boot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React</a:t>
            </a:r>
            <a:endParaRPr lang="en-US" altLang="ko-KR" sz="1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2" name="Picture 4" descr="JAVA] 인터페이스">
            <a:extLst>
              <a:ext uri="{FF2B5EF4-FFF2-40B4-BE49-F238E27FC236}">
                <a16:creationId xmlns:a16="http://schemas.microsoft.com/office/drawing/2014/main" xmlns="" id="{07524807-F458-AC57-6900-365EDC4E34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41"/>
          <a:stretch/>
        </p:blipFill>
        <p:spPr bwMode="auto">
          <a:xfrm>
            <a:off x="8669324" y="1349210"/>
            <a:ext cx="2059937" cy="288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3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BE46479-241E-D171-D0ED-E152D1E90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CC56D7C-1858-207D-DBB8-743D0F6D6478}"/>
              </a:ext>
            </a:extLst>
          </p:cNvPr>
          <p:cNvSpPr/>
          <p:nvPr/>
        </p:nvSpPr>
        <p:spPr>
          <a:xfrm>
            <a:off x="4815659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81D4F3A-0D58-E50A-5327-607C0EEB6FF8}"/>
              </a:ext>
            </a:extLst>
          </p:cNvPr>
          <p:cNvSpPr/>
          <p:nvPr/>
        </p:nvSpPr>
        <p:spPr>
          <a:xfrm>
            <a:off x="714165" y="1250515"/>
            <a:ext cx="10699149" cy="292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i="0" dirty="0">
                <a:solidFill>
                  <a:srgbClr val="040C28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데이터베이스</a:t>
            </a:r>
            <a:endParaRPr lang="en-US" altLang="ko-KR" sz="2400" b="1" i="0" dirty="0">
              <a:solidFill>
                <a:srgbClr val="040C28"/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040C28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여러 사람이 공유하여 사용할 목적으로 체계화해 통합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관리하는 데이터의 집합이다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DBMS(</a:t>
            </a:r>
            <a:r>
              <a:rPr lang="en-US" altLang="ko-KR" sz="2400" b="1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DataBase</a:t>
            </a:r>
            <a:r>
              <a:rPr lang="en-US" altLang="ko-KR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Management System)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데이터베이스를 운영하고 관리하는 소프트웨어이다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i="0" dirty="0">
              <a:solidFill>
                <a:srgbClr val="040C28"/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8B71F71-FCF8-348F-5E24-40D45F8DE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961" y="3303959"/>
            <a:ext cx="6411220" cy="2896004"/>
          </a:xfrm>
          <a:prstGeom prst="rect">
            <a:avLst/>
          </a:prstGeom>
        </p:spPr>
      </p:pic>
      <p:pic>
        <p:nvPicPr>
          <p:cNvPr id="2" name="Picture 10" descr="Sql 데이터베이스 아이콘 로고 디자인 Ui 또는 Ux 응용 프로그램. 그림자가있는 오렌지 비문 로열티 무료 사진, 그림, 이미지  그리고 스톡포토그래피. Image 83206225.">
            <a:extLst>
              <a:ext uri="{FF2B5EF4-FFF2-40B4-BE49-F238E27FC236}">
                <a16:creationId xmlns:a16="http://schemas.microsoft.com/office/drawing/2014/main" xmlns="" id="{394D768E-0DA4-3633-C549-549F0E945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3" t="21655" r="10233" b="29652"/>
          <a:stretch/>
        </p:blipFill>
        <p:spPr bwMode="auto">
          <a:xfrm>
            <a:off x="8174808" y="3844425"/>
            <a:ext cx="1602921" cy="9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오라클, 분기 매출 112억달러...클라우드에 계속 공격 투자 예고 &lt; 컴퓨팅 &lt; 기사본문 - 디지털투데이 (DigitalToday)">
            <a:extLst>
              <a:ext uri="{FF2B5EF4-FFF2-40B4-BE49-F238E27FC236}">
                <a16:creationId xmlns:a16="http://schemas.microsoft.com/office/drawing/2014/main" xmlns="" id="{98D009B7-51A3-BFEB-CE1C-57CD2E3464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t="38408" r="1478" b="30796"/>
          <a:stretch/>
        </p:blipFill>
        <p:spPr bwMode="auto">
          <a:xfrm>
            <a:off x="7638181" y="2329735"/>
            <a:ext cx="2407920" cy="43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aria DB 명령어 모음">
            <a:extLst>
              <a:ext uri="{FF2B5EF4-FFF2-40B4-BE49-F238E27FC236}">
                <a16:creationId xmlns:a16="http://schemas.microsoft.com/office/drawing/2014/main" xmlns="" id="{0FDEB791-6C10-119E-19F4-ADA0E0B26F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5" t="13139" r="20884" b="20654"/>
          <a:stretch/>
        </p:blipFill>
        <p:spPr bwMode="auto">
          <a:xfrm>
            <a:off x="10134979" y="2099350"/>
            <a:ext cx="1473200" cy="110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b2 Tutorial">
            <a:extLst>
              <a:ext uri="{FF2B5EF4-FFF2-40B4-BE49-F238E27FC236}">
                <a16:creationId xmlns:a16="http://schemas.microsoft.com/office/drawing/2014/main" xmlns="" id="{E1AB7F92-3057-B85A-6413-CE431030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357" y="3429000"/>
            <a:ext cx="1083469" cy="108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5362857-6D67-3EAA-B064-15423FAE0B67}"/>
              </a:ext>
            </a:extLst>
          </p:cNvPr>
          <p:cNvGrpSpPr/>
          <p:nvPr/>
        </p:nvGrpSpPr>
        <p:grpSpPr>
          <a:xfrm>
            <a:off x="7882378" y="2950069"/>
            <a:ext cx="1653400" cy="502621"/>
            <a:chOff x="6505177" y="2097606"/>
            <a:chExt cx="1653400" cy="502621"/>
          </a:xfrm>
        </p:grpSpPr>
        <p:pic>
          <p:nvPicPr>
            <p:cNvPr id="9" name="Picture 8" descr="MS-SQL] DB 백업과 복원 (DB BackUp, DB Restore - DB Copy)">
              <a:extLst>
                <a:ext uri="{FF2B5EF4-FFF2-40B4-BE49-F238E27FC236}">
                  <a16:creationId xmlns:a16="http://schemas.microsoft.com/office/drawing/2014/main" xmlns="" id="{F3DC7EC2-704E-8870-E7C2-540D15BE8F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463" b="-1"/>
            <a:stretch/>
          </p:blipFill>
          <p:spPr bwMode="auto">
            <a:xfrm>
              <a:off x="6505177" y="2103702"/>
              <a:ext cx="1653400" cy="49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 descr="MS-SQL] DB 백업과 복원 (DB BackUp, DB Restore - DB Copy)">
              <a:extLst>
                <a:ext uri="{FF2B5EF4-FFF2-40B4-BE49-F238E27FC236}">
                  <a16:creationId xmlns:a16="http://schemas.microsoft.com/office/drawing/2014/main" xmlns="" id="{7C0D406B-A66A-3364-DE2F-A595BC47EB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86" t="63463" b="24694"/>
            <a:stretch/>
          </p:blipFill>
          <p:spPr bwMode="auto">
            <a:xfrm>
              <a:off x="7171944" y="2097606"/>
              <a:ext cx="542544" cy="160933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515866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CA34484-2646-3A54-071C-011E1BC7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C6B6448-D05A-A872-6C76-D4B4B6BD5C99}"/>
              </a:ext>
            </a:extLst>
          </p:cNvPr>
          <p:cNvSpPr/>
          <p:nvPr/>
        </p:nvSpPr>
        <p:spPr>
          <a:xfrm>
            <a:off x="4815659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55A601E-D2C1-20C9-C0E5-7CDA83A7A009}"/>
              </a:ext>
            </a:extLst>
          </p:cNvPr>
          <p:cNvSpPr/>
          <p:nvPr/>
        </p:nvSpPr>
        <p:spPr>
          <a:xfrm>
            <a:off x="714165" y="1250515"/>
            <a:ext cx="10699149" cy="5107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solidFill>
                  <a:srgbClr val="040C28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 통합도구</a:t>
            </a:r>
            <a:r>
              <a:rPr lang="en-US" altLang="ko-KR" sz="2400" b="1" dirty="0">
                <a:solidFill>
                  <a:srgbClr val="040C28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(IDE)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코딩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디버그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컴파일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배포 등 프로그램 개발에 관련된 모든 작업을 하나의 프로그램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안에서 처리하는 환경을 제공하는 소프트웨어이다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2400" b="1" dirty="0">
              <a:solidFill>
                <a:srgbClr val="040C28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i="0" dirty="0">
                <a:solidFill>
                  <a:srgbClr val="040C28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종류</a:t>
            </a:r>
            <a:endParaRPr lang="en-US" altLang="ko-KR" sz="2400" b="1" i="0" dirty="0">
              <a:solidFill>
                <a:srgbClr val="040C28"/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이클립스 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전통의강자</a:t>
            </a:r>
            <a:r>
              <a:rPr lang="en-US" altLang="ko-KR"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많은 기업에서 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사용중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무료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다소 무겁다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인텔리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J 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새로운 강자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유료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 편리성 좋음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STS  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이클립스를 커스터마이징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무료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자바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Spring F/W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을 이용한 개발에 최적화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VsCode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자바개발보다는 프론트 개발에 최적화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무료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다양한 플러그인 제공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가볍다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i="0" dirty="0">
              <a:solidFill>
                <a:srgbClr val="040C28"/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2" name="Picture 4" descr="인텔리제이(IntelliJ) 2021.1 업데이트 | 돈 받고 일하면 프로">
            <a:extLst>
              <a:ext uri="{FF2B5EF4-FFF2-40B4-BE49-F238E27FC236}">
                <a16:creationId xmlns:a16="http://schemas.microsoft.com/office/drawing/2014/main" xmlns="" id="{C91C92D6-A78B-5E6F-767C-90F2A8847E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0" t="21808" r="29737" b="20231"/>
          <a:stretch/>
        </p:blipFill>
        <p:spPr bwMode="auto">
          <a:xfrm>
            <a:off x="1533714" y="5263128"/>
            <a:ext cx="930824" cy="92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TS 메모리설정">
            <a:extLst>
              <a:ext uri="{FF2B5EF4-FFF2-40B4-BE49-F238E27FC236}">
                <a16:creationId xmlns:a16="http://schemas.microsoft.com/office/drawing/2014/main" xmlns="" id="{62A761CA-5C01-B320-694F-29557F53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00" y="5264581"/>
            <a:ext cx="830055" cy="91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File:Visual Studio Code 1.35 icon.svg - Wikimedia Commons">
            <a:extLst>
              <a:ext uri="{FF2B5EF4-FFF2-40B4-BE49-F238E27FC236}">
                <a16:creationId xmlns:a16="http://schemas.microsoft.com/office/drawing/2014/main" xmlns="" id="{F33E3CDB-8F25-4AB2-5323-30D391E1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142" y="5264581"/>
            <a:ext cx="848177" cy="8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13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0AAF2E7-7817-326E-D1B1-5A5C8F14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1B879874-CF3D-55EB-296C-E5A8F3C637D1}"/>
              </a:ext>
            </a:extLst>
          </p:cNvPr>
          <p:cNvGrpSpPr/>
          <p:nvPr/>
        </p:nvGrpSpPr>
        <p:grpSpPr>
          <a:xfrm>
            <a:off x="3726874" y="2815838"/>
            <a:ext cx="7315199" cy="1226323"/>
            <a:chOff x="4793673" y="1246908"/>
            <a:chExt cx="6442363" cy="1080000"/>
          </a:xfrm>
        </p:grpSpPr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xmlns="" id="{7113A3E8-879E-0D50-CEB6-05B783156439}"/>
                </a:ext>
              </a:extLst>
            </p:cNvPr>
            <p:cNvSpPr/>
            <p:nvPr/>
          </p:nvSpPr>
          <p:spPr>
            <a:xfrm>
              <a:off x="4793673" y="124690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xmlns="" id="{CB114A72-ED8D-BA98-C7F1-1E315B0F56C3}"/>
                </a:ext>
              </a:extLst>
            </p:cNvPr>
            <p:cNvSpPr/>
            <p:nvPr/>
          </p:nvSpPr>
          <p:spPr>
            <a:xfrm>
              <a:off x="5632954" y="137141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4C2EB276-2A88-2960-2F12-07653F50993F}"/>
                </a:ext>
              </a:extLst>
            </p:cNvPr>
            <p:cNvSpPr/>
            <p:nvPr/>
          </p:nvSpPr>
          <p:spPr>
            <a:xfrm>
              <a:off x="5196182" y="136434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FC6BFACE-09C6-2D1F-A7F4-F84DFEA04CD0}"/>
                </a:ext>
              </a:extLst>
            </p:cNvPr>
            <p:cNvGrpSpPr/>
            <p:nvPr/>
          </p:nvGrpSpPr>
          <p:grpSpPr>
            <a:xfrm>
              <a:off x="5537400" y="1369809"/>
              <a:ext cx="5175574" cy="813160"/>
              <a:chOff x="5516922" y="1640913"/>
              <a:chExt cx="3731879" cy="58633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EC331639-9836-0A4A-67D2-332A8BF45361}"/>
                  </a:ext>
                </a:extLst>
              </p:cNvPr>
              <p:cNvSpPr/>
              <p:nvPr/>
            </p:nvSpPr>
            <p:spPr>
              <a:xfrm>
                <a:off x="6030979" y="1689774"/>
                <a:ext cx="3217822" cy="48861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defTabSz="1076865" eaLnBrk="0" latinLnBrk="0" hangingPunct="0">
                  <a:spcAft>
                    <a:spcPts val="486"/>
                  </a:spcAft>
                  <a:buSzPct val="100000"/>
                  <a:defRPr/>
                </a:pPr>
                <a:r>
                  <a:rPr lang="ko-KR" altLang="en-US" sz="440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16200000" scaled="1"/>
                    </a:gradFill>
                    <a:latin typeface="HY견고딕" pitchFamily="18" charset="-127"/>
                    <a:ea typeface="HY견고딕" pitchFamily="18" charset="-127"/>
                  </a:rPr>
                  <a:t>클라이언트</a:t>
                </a:r>
                <a:r>
                  <a:rPr lang="en-US" altLang="ko-KR" sz="440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16200000" scaled="1"/>
                    </a:gradFill>
                    <a:latin typeface="HY견고딕" pitchFamily="18" charset="-127"/>
                    <a:ea typeface="HY견고딕" pitchFamily="18" charset="-127"/>
                  </a:rPr>
                  <a:t>/</a:t>
                </a:r>
                <a:r>
                  <a:rPr lang="ko-KR" altLang="en-US" sz="440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16200000" scaled="1"/>
                    </a:gradFill>
                    <a:latin typeface="HY견고딕" pitchFamily="18" charset="-127"/>
                    <a:ea typeface="HY견고딕" pitchFamily="18" charset="-127"/>
                  </a:rPr>
                  <a:t>서버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F50A3A00-13CD-C838-24F5-32C59DA3D71F}"/>
                  </a:ext>
                </a:extLst>
              </p:cNvPr>
              <p:cNvSpPr/>
              <p:nvPr/>
            </p:nvSpPr>
            <p:spPr>
              <a:xfrm>
                <a:off x="5516922" y="1640913"/>
                <a:ext cx="117307" cy="58633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5400" b="1" i="0" u="none" strike="noStrike" kern="0" normalizeH="0" baseline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15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9DAA70E-042D-BF64-F40B-DF8D9CFFA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8ABCD7A-2252-FB33-7CCE-5AA4187807EC}"/>
              </a:ext>
            </a:extLst>
          </p:cNvPr>
          <p:cNvSpPr/>
          <p:nvPr/>
        </p:nvSpPr>
        <p:spPr>
          <a:xfrm>
            <a:off x="4339565" y="105748"/>
            <a:ext cx="3597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클라이언트</a:t>
            </a:r>
            <a:r>
              <a:rPr lang="en-US" altLang="ko-K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/</a:t>
            </a:r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0462460-B1CD-A2DB-F2AF-D3ED33CF87C1}"/>
              </a:ext>
            </a:extLst>
          </p:cNvPr>
          <p:cNvSpPr/>
          <p:nvPr/>
        </p:nvSpPr>
        <p:spPr>
          <a:xfrm>
            <a:off x="714165" y="1250515"/>
            <a:ext cx="10699149" cy="493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클라이언트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서비스나 데이터를 요청하는 주체이다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서버가 응답한 응답을 받아 처리하거나 화면에 표시한다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 브라우저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모바일 웹 등이다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endParaRPr lang="en-US" altLang="ko-KR" sz="20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요청을 처리하고 데이터를 제공하는 주체이다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클라이언트의 요청을 분석하고 필요한 작업을 수행하고 응답을 보낸다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데이터베이스 처리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어플리케이션 로직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파일 저장소 등을 포함한다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웹서버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데이터베이스서버 등이다</a:t>
            </a:r>
            <a:r>
              <a:rPr lang="en-US" altLang="ko-KR" sz="20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08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F32615-84BD-628F-AAB0-E4B3EA638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C13DAE5-90AB-F4AA-198B-950D1E3AF3D8}"/>
              </a:ext>
            </a:extLst>
          </p:cNvPr>
          <p:cNvSpPr/>
          <p:nvPr/>
        </p:nvSpPr>
        <p:spPr>
          <a:xfrm>
            <a:off x="4154418" y="105748"/>
            <a:ext cx="39677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클라이언트</a:t>
            </a:r>
            <a:r>
              <a:rPr lang="en-US" altLang="ko-KR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10B9E96-FD76-FEFF-CCAC-95B705D0612B}"/>
              </a:ext>
            </a:extLst>
          </p:cNvPr>
          <p:cNvSpPr/>
          <p:nvPr/>
        </p:nvSpPr>
        <p:spPr>
          <a:xfrm>
            <a:off x="714165" y="1250515"/>
            <a:ext cx="10699149" cy="1145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클라이언트</a:t>
            </a:r>
            <a:r>
              <a:rPr lang="en-US" altLang="ko-KR" sz="2400" b="1" dirty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/</a:t>
            </a:r>
            <a:r>
              <a:rPr lang="ko-KR" altLang="en-US" sz="2400" b="1" dirty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서버</a:t>
            </a:r>
            <a:endParaRPr lang="en-US" altLang="ko-KR" sz="2400" b="1" dirty="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KoPub돋움체_Pro Medium" panose="02020603020101020101" pitchFamily="18" charset="-127"/>
              <a:ea typeface="KoPub돋움체_Pro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8AFB9AE-3DC7-EABA-D3D7-F5712318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020" y="2379478"/>
            <a:ext cx="8941691" cy="322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9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FD2585-FD55-079A-B27B-3B7C7CF77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455078E6-EF45-A323-B929-876F771F7EEF}"/>
              </a:ext>
            </a:extLst>
          </p:cNvPr>
          <p:cNvGrpSpPr/>
          <p:nvPr/>
        </p:nvGrpSpPr>
        <p:grpSpPr>
          <a:xfrm>
            <a:off x="3726874" y="2815838"/>
            <a:ext cx="7315199" cy="1226323"/>
            <a:chOff x="4793673" y="1246908"/>
            <a:chExt cx="6442363" cy="1080000"/>
          </a:xfrm>
        </p:grpSpPr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xmlns="" id="{DF1B34EF-92F1-C051-2A8B-ADF433B18D3E}"/>
                </a:ext>
              </a:extLst>
            </p:cNvPr>
            <p:cNvSpPr/>
            <p:nvPr/>
          </p:nvSpPr>
          <p:spPr>
            <a:xfrm>
              <a:off x="4793673" y="124690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xmlns="" id="{0DBABAB9-28C3-B22D-60BC-55689040FD6F}"/>
                </a:ext>
              </a:extLst>
            </p:cNvPr>
            <p:cNvSpPr/>
            <p:nvPr/>
          </p:nvSpPr>
          <p:spPr>
            <a:xfrm>
              <a:off x="5632954" y="137141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A97D4326-ADB9-4FDB-EB05-B16A45F4CEE1}"/>
                </a:ext>
              </a:extLst>
            </p:cNvPr>
            <p:cNvSpPr/>
            <p:nvPr/>
          </p:nvSpPr>
          <p:spPr>
            <a:xfrm>
              <a:off x="5196182" y="136434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1E31DF44-1E39-3BB1-9E46-57F5715F48FB}"/>
                </a:ext>
              </a:extLst>
            </p:cNvPr>
            <p:cNvGrpSpPr/>
            <p:nvPr/>
          </p:nvGrpSpPr>
          <p:grpSpPr>
            <a:xfrm>
              <a:off x="5537400" y="1369809"/>
              <a:ext cx="5175574" cy="813160"/>
              <a:chOff x="5516922" y="1640913"/>
              <a:chExt cx="3731879" cy="58633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9E59FF0A-9331-A786-5B7F-4BDF5A99ACAE}"/>
                  </a:ext>
                </a:extLst>
              </p:cNvPr>
              <p:cNvSpPr/>
              <p:nvPr/>
            </p:nvSpPr>
            <p:spPr>
              <a:xfrm>
                <a:off x="6030979" y="1689774"/>
                <a:ext cx="3217822" cy="48861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defTabSz="1076865" eaLnBrk="0" latinLnBrk="0" hangingPunct="0">
                  <a:spcAft>
                    <a:spcPts val="486"/>
                  </a:spcAft>
                  <a:buSzPct val="100000"/>
                  <a:defRPr/>
                </a:pPr>
                <a:r>
                  <a:rPr lang="ko-KR" altLang="en-US" sz="440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16200000" scaled="1"/>
                    </a:gradFill>
                    <a:latin typeface="HY견고딕" pitchFamily="18" charset="-127"/>
                    <a:ea typeface="HY견고딕" pitchFamily="18" charset="-127"/>
                  </a:rPr>
                  <a:t>웹서비스 구조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5772FF2-0805-1E07-B85F-30EEF1BEDBBB}"/>
                  </a:ext>
                </a:extLst>
              </p:cNvPr>
              <p:cNvSpPr/>
              <p:nvPr/>
            </p:nvSpPr>
            <p:spPr>
              <a:xfrm>
                <a:off x="5516922" y="1640913"/>
                <a:ext cx="117307" cy="58633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5400" b="1" i="0" u="none" strike="noStrike" kern="0" normalizeH="0" baseline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60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0143A4F-252A-44A1-ADAD-9A068450D88C}"/>
              </a:ext>
            </a:extLst>
          </p:cNvPr>
          <p:cNvSpPr txBox="1"/>
          <p:nvPr/>
        </p:nvSpPr>
        <p:spPr>
          <a:xfrm>
            <a:off x="238667" y="630657"/>
            <a:ext cx="3889988" cy="8309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tx2"/>
                    </a:gs>
                    <a:gs pos="75000">
                      <a:schemeClr val="tx2">
                        <a:lumMod val="75000"/>
                      </a:schemeClr>
                    </a:gs>
                    <a:gs pos="100000">
                      <a:schemeClr val="tx2">
                        <a:lumMod val="50000"/>
                      </a:schemeClr>
                    </a:gs>
                  </a:gsLst>
                  <a:lin ang="5400000" scaled="0"/>
                </a:gradFill>
                <a:effectLst>
                  <a:outerShdw blurRad="50800" dist="39370" dir="5460000" algn="ctr" rotWithShape="0">
                    <a:srgbClr val="000000">
                      <a:alpha val="3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b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학습 순서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3A16852-3B19-4B91-81AF-44A92A6D7C03}"/>
              </a:ext>
            </a:extLst>
          </p:cNvPr>
          <p:cNvGrpSpPr/>
          <p:nvPr/>
        </p:nvGrpSpPr>
        <p:grpSpPr>
          <a:xfrm>
            <a:off x="4793673" y="1710612"/>
            <a:ext cx="6433485" cy="810340"/>
            <a:chOff x="4793673" y="1205344"/>
            <a:chExt cx="6442363" cy="1080000"/>
          </a:xfrm>
        </p:grpSpPr>
        <p:sp>
          <p:nvSpPr>
            <p:cNvPr id="33" name="육각형 32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xmlns="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xmlns="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249901" y="1709999"/>
            <a:ext cx="4778521" cy="769441"/>
            <a:chOff x="5309613" y="1461848"/>
            <a:chExt cx="2306476" cy="944461"/>
          </a:xfrm>
        </p:grpSpPr>
        <p:sp>
          <p:nvSpPr>
            <p:cNvPr id="18" name="직사각형 17"/>
            <p:cNvSpPr/>
            <p:nvPr/>
          </p:nvSpPr>
          <p:spPr>
            <a:xfrm>
              <a:off x="5741563" y="1537405"/>
              <a:ext cx="1874526" cy="7933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개발자 필수</a:t>
              </a:r>
              <a:r>
                <a:rPr lang="en-US" altLang="ko-KR" sz="36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 </a:t>
              </a: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09613" y="1461848"/>
              <a:ext cx="335790" cy="94446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400" b="1" i="0" u="none" strike="noStrike" kern="0" normalizeH="0" baseline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HY견명조" panose="02030600000101010101" pitchFamily="18" charset="-127"/>
                  <a:ea typeface="HY견명조" panose="02030600000101010101" pitchFamily="18" charset="-127"/>
                </a:rPr>
                <a:t>Ⅰ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7313E1BF-4A3B-4B72-8DFF-AC09F12DF342}"/>
              </a:ext>
            </a:extLst>
          </p:cNvPr>
          <p:cNvSpPr/>
          <p:nvPr/>
        </p:nvSpPr>
        <p:spPr>
          <a:xfrm>
            <a:off x="5526361" y="3171047"/>
            <a:ext cx="184730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4400" b="1" i="0" u="none" strike="noStrike" kern="0" normalizeH="0" baseline="0" noProof="0" dirty="0">
              <a:ln w="2857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D3A16852-3B19-4B91-81AF-44A92A6D7C03}"/>
              </a:ext>
            </a:extLst>
          </p:cNvPr>
          <p:cNvGrpSpPr/>
          <p:nvPr/>
        </p:nvGrpSpPr>
        <p:grpSpPr>
          <a:xfrm>
            <a:off x="4785897" y="2617174"/>
            <a:ext cx="6442363" cy="810340"/>
            <a:chOff x="4793673" y="1205344"/>
            <a:chExt cx="6442363" cy="1080000"/>
          </a:xfrm>
        </p:grpSpPr>
        <p:sp>
          <p:nvSpPr>
            <p:cNvPr id="36" name="육각형 35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7" name="화살표: 오각형 3">
              <a:extLst>
                <a:ext uri="{FF2B5EF4-FFF2-40B4-BE49-F238E27FC236}">
                  <a16:creationId xmlns:a16="http://schemas.microsoft.com/office/drawing/2014/main" xmlns="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5099801" y="2616561"/>
            <a:ext cx="5134623" cy="769441"/>
            <a:chOff x="5219372" y="1461848"/>
            <a:chExt cx="3009239" cy="944461"/>
          </a:xfrm>
        </p:grpSpPr>
        <p:sp>
          <p:nvSpPr>
            <p:cNvPr id="40" name="직사각형 39"/>
            <p:cNvSpPr/>
            <p:nvPr/>
          </p:nvSpPr>
          <p:spPr>
            <a:xfrm>
              <a:off x="5855007" y="1537404"/>
              <a:ext cx="2373604" cy="7933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r>
                <a:rPr lang="ko-KR" altLang="en-US" sz="36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클라이언트</a:t>
              </a:r>
              <a:r>
                <a:rPr lang="en-US" altLang="ko-KR" sz="36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/</a:t>
              </a:r>
              <a:r>
                <a:rPr lang="ko-KR" altLang="en-US" sz="360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16200000" scaled="1"/>
                  </a:gradFill>
                  <a:latin typeface="HY견고딕" pitchFamily="18" charset="-127"/>
                  <a:ea typeface="HY견고딕" pitchFamily="18" charset="-127"/>
                </a:rPr>
                <a:t>서버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219372" y="1461848"/>
              <a:ext cx="584422" cy="94446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 latinLnBrk="0"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Ⅱ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D3A16852-3B19-4B91-81AF-44A92A6D7C03}"/>
              </a:ext>
            </a:extLst>
          </p:cNvPr>
          <p:cNvGrpSpPr/>
          <p:nvPr/>
        </p:nvGrpSpPr>
        <p:grpSpPr>
          <a:xfrm>
            <a:off x="4784795" y="3523736"/>
            <a:ext cx="6442363" cy="810340"/>
            <a:chOff x="4793673" y="1205344"/>
            <a:chExt cx="6442363" cy="1080000"/>
          </a:xfrm>
        </p:grpSpPr>
        <p:sp>
          <p:nvSpPr>
            <p:cNvPr id="44" name="육각형 43"/>
            <p:cNvSpPr/>
            <p:nvPr/>
          </p:nvSpPr>
          <p:spPr>
            <a:xfrm>
              <a:off x="4793673" y="1205344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45" name="화살표: 오각형 3">
              <a:extLst>
                <a:ext uri="{FF2B5EF4-FFF2-40B4-BE49-F238E27FC236}">
                  <a16:creationId xmlns:a16="http://schemas.microsoft.com/office/drawing/2014/main" xmlns="" id="{3F788CB8-73AE-41C5-807C-AF14D1C85671}"/>
                </a:ext>
              </a:extLst>
            </p:cNvPr>
            <p:cNvSpPr/>
            <p:nvPr/>
          </p:nvSpPr>
          <p:spPr>
            <a:xfrm>
              <a:off x="5632954" y="1329846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C2C025D7-84D4-4546-BFD3-14F210208BCA}"/>
                </a:ext>
              </a:extLst>
            </p:cNvPr>
            <p:cNvSpPr/>
            <p:nvPr/>
          </p:nvSpPr>
          <p:spPr>
            <a:xfrm>
              <a:off x="5196182" y="1322781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5207884" y="3523123"/>
            <a:ext cx="5517266" cy="769441"/>
            <a:chOff x="5283364" y="1461848"/>
            <a:chExt cx="4370884" cy="944461"/>
          </a:xfrm>
        </p:grpSpPr>
        <p:sp>
          <p:nvSpPr>
            <p:cNvPr id="48" name="직사각형 47"/>
            <p:cNvSpPr/>
            <p:nvPr/>
          </p:nvSpPr>
          <p:spPr>
            <a:xfrm>
              <a:off x="6030979" y="1537404"/>
              <a:ext cx="3623269" cy="7933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defTabSz="1076865" eaLnBrk="0" latinLnBrk="0" hangingPunct="0">
                <a:spcAft>
                  <a:spcPts val="486"/>
                </a:spcAft>
                <a:buSzPct val="100000"/>
                <a:defRPr/>
              </a:pPr>
              <a:endPara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283364" y="1461848"/>
              <a:ext cx="584422" cy="94446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 latinLnBrk="0">
                <a:defRPr/>
              </a:pPr>
              <a:r>
                <a:rPr lang="en-US" altLang="ko-KR" sz="4400" b="1" kern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latin typeface="HY견명조" panose="02030600000101010101" pitchFamily="18" charset="-127"/>
                  <a:ea typeface="HY견명조" panose="02030600000101010101" pitchFamily="18" charset="-127"/>
                </a:rPr>
                <a:t>Ⅲ</a:t>
              </a:r>
              <a:endParaRPr kumimoji="0" lang="ko-KR" altLang="en-US" sz="4400" b="1" i="0" u="none" strike="noStrike" kern="0" normalizeH="0" baseline="0" noProof="0" dirty="0">
                <a:ln w="285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AF65924B-2460-1591-13D3-EC22713D390D}"/>
              </a:ext>
            </a:extLst>
          </p:cNvPr>
          <p:cNvSpPr/>
          <p:nvPr/>
        </p:nvSpPr>
        <p:spPr>
          <a:xfrm>
            <a:off x="6176073" y="3638797"/>
            <a:ext cx="3137055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defTabSz="1076865" eaLnBrk="0" latinLnBrk="0" hangingPunct="0">
              <a:spcAft>
                <a:spcPts val="486"/>
              </a:spcAft>
              <a:buSzPct val="100000"/>
              <a:defRPr/>
            </a:pPr>
            <a:r>
              <a: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rPr>
              <a:t>웹서비스</a:t>
            </a:r>
            <a:r>
              <a:rPr lang="en-US" altLang="ko-KR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16200000" scaled="1"/>
                </a:gradFill>
                <a:latin typeface="HY견고딕" pitchFamily="18" charset="-127"/>
                <a:ea typeface="HY견고딕" pitchFamily="18" charset="-127"/>
              </a:rPr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38407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F42A5D9-0610-C2D7-CCF8-AE06BA01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78BA67A-1485-3F50-5506-29296933CF0E}"/>
              </a:ext>
            </a:extLst>
          </p:cNvPr>
          <p:cNvSpPr/>
          <p:nvPr/>
        </p:nvSpPr>
        <p:spPr>
          <a:xfrm>
            <a:off x="4639328" y="105748"/>
            <a:ext cx="29979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2E77C1AE-A90B-4B2A-FA4A-FD6B68313D90}"/>
              </a:ext>
            </a:extLst>
          </p:cNvPr>
          <p:cNvSpPr/>
          <p:nvPr/>
        </p:nvSpPr>
        <p:spPr>
          <a:xfrm>
            <a:off x="623630" y="1133275"/>
            <a:ext cx="10982913" cy="4591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개요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 서비스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(Web Service)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인터넷을 통해 데이터를 주고받으며 동작하는 소프트웨어 시스템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클라이언트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 모델을 기반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 서비스의 주요 역할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 제공 및 처리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 인터페이스를 제공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API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통해 기능 확장</a:t>
            </a: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8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DB29B23-DC8F-5CF6-1517-2A8C5878F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14A075C-2608-E7E9-5BA2-5C768539DD2D}"/>
              </a:ext>
            </a:extLst>
          </p:cNvPr>
          <p:cNvSpPr/>
          <p:nvPr/>
        </p:nvSpPr>
        <p:spPr>
          <a:xfrm>
            <a:off x="4639328" y="105748"/>
            <a:ext cx="29979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B140980-9017-7A93-3CA9-BE867D4401A8}"/>
              </a:ext>
            </a:extLst>
          </p:cNvPr>
          <p:cNvSpPr/>
          <p:nvPr/>
        </p:nvSpPr>
        <p:spPr>
          <a:xfrm>
            <a:off x="714165" y="1069453"/>
            <a:ext cx="10699149" cy="5163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기본구조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(1) </a:t>
            </a:r>
            <a:r>
              <a:rPr lang="ko-KR" altLang="en-US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클라이언트</a:t>
            </a: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(Client)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 브라우저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(Chrome, Firefox, Edge)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모바일 애플리케이션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(Android, iOS)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프론트엔드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웹 애플리케이션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(React, Vue, Angular)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(2) </a:t>
            </a:r>
            <a:r>
              <a:rPr lang="ko-KR" altLang="en-US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</a:t>
            </a: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(Server)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 서버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정적 파일 제공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(HTML, CSS, JS)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애플리케이션 서버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동적 요청 처리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(Spring Boot, Node.js)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데이터베이스 서버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 저장 및 관리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(MySQL, PostgreSQL, MongoDB)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(3) </a:t>
            </a:r>
            <a:r>
              <a:rPr lang="ko-KR" altLang="en-US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네트워크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클라이언트와 서버 간 통신을 담당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HTTP/HTTPS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프로토콜을 사용</a:t>
            </a:r>
          </a:p>
        </p:txBody>
      </p:sp>
    </p:spTree>
    <p:extLst>
      <p:ext uri="{BB962C8B-B14F-4D97-AF65-F5344CB8AC3E}">
        <p14:creationId xmlns:p14="http://schemas.microsoft.com/office/powerpoint/2010/main" val="179124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03685F-F5D4-BC11-0635-5F7B5E4B8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55AB752-C9E0-2538-AB1B-85F3AC77CC09}"/>
              </a:ext>
            </a:extLst>
          </p:cNvPr>
          <p:cNvSpPr/>
          <p:nvPr/>
        </p:nvSpPr>
        <p:spPr>
          <a:xfrm>
            <a:off x="4639328" y="105748"/>
            <a:ext cx="29979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3F6B94B-AB9A-4049-10FB-8801DA49C8C9}"/>
              </a:ext>
            </a:extLst>
          </p:cNvPr>
          <p:cNvSpPr/>
          <p:nvPr/>
        </p:nvSpPr>
        <p:spPr>
          <a:xfrm>
            <a:off x="714165" y="1250515"/>
            <a:ext cx="10699149" cy="2670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작동원리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(1) </a:t>
            </a:r>
            <a:r>
              <a:rPr lang="ko-KR" altLang="en-US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요청</a:t>
            </a: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-</a:t>
            </a:r>
            <a:r>
              <a:rPr lang="ko-KR" altLang="en-US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응답 패턴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사용자가 웹사이트에 접속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브라우저 → 서버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HTTP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요청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서버가 요청을 처리하고 응답을 반환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브라우저가 응답을 렌더링하여 화면에 표시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(2) HTTP </a:t>
            </a:r>
            <a:r>
              <a:rPr lang="ko-KR" altLang="en-US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요청과 응답 예시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3166B03-51F1-8251-563D-39BBF9175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601" y="3995017"/>
            <a:ext cx="748769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69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03BEB5-5D44-B1F3-9122-9DE1AD813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BC603BDE-59D9-463A-B461-3EB2E0003426}"/>
              </a:ext>
            </a:extLst>
          </p:cNvPr>
          <p:cNvSpPr/>
          <p:nvPr/>
        </p:nvSpPr>
        <p:spPr>
          <a:xfrm>
            <a:off x="4639328" y="105748"/>
            <a:ext cx="29979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382A4CC-5C04-9511-D597-D30437A201A1}"/>
              </a:ext>
            </a:extLst>
          </p:cNvPr>
          <p:cNvSpPr/>
          <p:nvPr/>
        </p:nvSpPr>
        <p:spPr>
          <a:xfrm>
            <a:off x="714165" y="1250515"/>
            <a:ext cx="10699149" cy="4765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주요기술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(1) </a:t>
            </a:r>
            <a:r>
              <a:rPr lang="ko-KR" altLang="en-US" b="1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프론트엔드</a:t>
            </a:r>
            <a:r>
              <a:rPr lang="ko-KR" altLang="en-US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기술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HTML, CSS, JavaScript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React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Vue.js, Angular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(2) </a:t>
            </a:r>
            <a:r>
              <a:rPr lang="ko-KR" altLang="en-US" b="1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백엔드</a:t>
            </a:r>
            <a:r>
              <a:rPr lang="ko-KR" altLang="en-US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기술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Java(Spring Boot), JavaScript(Node.js), Python(Django)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데이터베이스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en-US" altLang="ko-KR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Oracle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MySQL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PostgreSQL, MongoDB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(3) API (Application Programming Interface)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REST API - </a:t>
            </a:r>
            <a:r>
              <a:rPr lang="en-US" altLang="ko-KR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JSON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형식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SOAP (Simple Object Access Protocol) - XML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기반의 메시지 교환 방식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WebSockets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- </a:t>
            </a:r>
            <a:r>
              <a:rPr lang="ko-KR" altLang="en-US" dirty="0">
                <a:solidFill>
                  <a:srgbClr val="FF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양방향 통신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을 지원하여 실시간 데이터 전송 가능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채팅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실시간 알림 등에 사용됨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673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4744FF0-C3DE-3E25-A4CA-03AB69BE3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F19F4D8B-8868-F83B-BF08-10B0AF7C834B}"/>
              </a:ext>
            </a:extLst>
          </p:cNvPr>
          <p:cNvSpPr/>
          <p:nvPr/>
        </p:nvSpPr>
        <p:spPr>
          <a:xfrm>
            <a:off x="4639328" y="105748"/>
            <a:ext cx="299793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AE4B7A7-E4F8-CCFD-C945-56AC5416A370}"/>
              </a:ext>
            </a:extLst>
          </p:cNvPr>
          <p:cNvSpPr/>
          <p:nvPr/>
        </p:nvSpPr>
        <p:spPr>
          <a:xfrm>
            <a:off x="714165" y="1250515"/>
            <a:ext cx="10699149" cy="1706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웹서비스 구조 예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AFFC5D3-0FC8-716E-80DC-D25C20F32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51" y="1834660"/>
            <a:ext cx="6610214" cy="45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5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FF01E098-FBDB-420F-88A9-27027F4759A5}"/>
              </a:ext>
            </a:extLst>
          </p:cNvPr>
          <p:cNvGrpSpPr/>
          <p:nvPr/>
        </p:nvGrpSpPr>
        <p:grpSpPr>
          <a:xfrm>
            <a:off x="3726874" y="2815838"/>
            <a:ext cx="7315199" cy="1226323"/>
            <a:chOff x="4793673" y="1246908"/>
            <a:chExt cx="6442363" cy="1080000"/>
          </a:xfrm>
        </p:grpSpPr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xmlns="" id="{7ADDF6C6-9FD3-40F2-ADC2-37A43AADF7ED}"/>
                </a:ext>
              </a:extLst>
            </p:cNvPr>
            <p:cNvSpPr/>
            <p:nvPr/>
          </p:nvSpPr>
          <p:spPr>
            <a:xfrm>
              <a:off x="4793673" y="1246908"/>
              <a:ext cx="6442363" cy="1080000"/>
            </a:xfrm>
            <a:prstGeom prst="hexagon">
              <a:avLst>
                <a:gd name="adj" fmla="val 42671"/>
                <a:gd name="vf" fmla="val 11547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각형 14">
              <a:extLst>
                <a:ext uri="{FF2B5EF4-FFF2-40B4-BE49-F238E27FC236}">
                  <a16:creationId xmlns:a16="http://schemas.microsoft.com/office/drawing/2014/main" xmlns="" id="{81F229D3-E3EA-4A23-AA82-5E2AF3A625A9}"/>
                </a:ext>
              </a:extLst>
            </p:cNvPr>
            <p:cNvSpPr/>
            <p:nvPr/>
          </p:nvSpPr>
          <p:spPr>
            <a:xfrm>
              <a:off x="5632954" y="1371410"/>
              <a:ext cx="5339846" cy="83099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xmlns="" id="{D920D6B8-E4ED-4528-A983-BD701AD4E691}"/>
                </a:ext>
              </a:extLst>
            </p:cNvPr>
            <p:cNvSpPr/>
            <p:nvPr/>
          </p:nvSpPr>
          <p:spPr>
            <a:xfrm>
              <a:off x="5196182" y="1364345"/>
              <a:ext cx="845127" cy="845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51810F50-4F4F-4ABD-840E-E581E3B8C415}"/>
                </a:ext>
              </a:extLst>
            </p:cNvPr>
            <p:cNvGrpSpPr/>
            <p:nvPr/>
          </p:nvGrpSpPr>
          <p:grpSpPr>
            <a:xfrm>
              <a:off x="5537400" y="1369809"/>
              <a:ext cx="5175574" cy="813160"/>
              <a:chOff x="5516922" y="1640913"/>
              <a:chExt cx="3731879" cy="586335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EB1F94F4-27C9-4570-8682-1A33FA68D416}"/>
                  </a:ext>
                </a:extLst>
              </p:cNvPr>
              <p:cNvSpPr/>
              <p:nvPr/>
            </p:nvSpPr>
            <p:spPr>
              <a:xfrm>
                <a:off x="6030979" y="1689774"/>
                <a:ext cx="3217822" cy="48861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defTabSz="1076865" eaLnBrk="0" latinLnBrk="0" hangingPunct="0">
                  <a:spcAft>
                    <a:spcPts val="486"/>
                  </a:spcAft>
                  <a:buSzPct val="100000"/>
                  <a:defRPr/>
                </a:pPr>
                <a:r>
                  <a:rPr lang="ko-KR" altLang="en-US" sz="440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16200000" scaled="1"/>
                    </a:gradFill>
                    <a:latin typeface="HY견고딕" pitchFamily="18" charset="-127"/>
                    <a:ea typeface="HY견고딕" pitchFamily="18" charset="-127"/>
                  </a:rPr>
                  <a:t>개발자</a:t>
                </a:r>
                <a:r>
                  <a:rPr lang="en-US" altLang="ko-KR" sz="440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16200000" scaled="1"/>
                    </a:gradFill>
                    <a:latin typeface="HY견고딕" pitchFamily="18" charset="-127"/>
                    <a:ea typeface="HY견고딕" pitchFamily="18" charset="-127"/>
                  </a:rPr>
                  <a:t> </a:t>
                </a:r>
                <a:r>
                  <a:rPr lang="ko-KR" altLang="en-US" sz="4400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16200000" scaled="1"/>
                    </a:gradFill>
                    <a:latin typeface="HY견고딕" pitchFamily="18" charset="-127"/>
                    <a:ea typeface="HY견고딕" pitchFamily="18" charset="-127"/>
                  </a:rPr>
                  <a:t>필수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4541CD06-C435-48C0-AA4F-7B628FBAD386}"/>
                  </a:ext>
                </a:extLst>
              </p:cNvPr>
              <p:cNvSpPr/>
              <p:nvPr/>
            </p:nvSpPr>
            <p:spPr>
              <a:xfrm>
                <a:off x="5516922" y="1640913"/>
                <a:ext cx="117307" cy="586335"/>
              </a:xfrm>
              <a:prstGeom prst="rect">
                <a:avLst/>
              </a:prstGeom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5400" b="1" i="0" u="none" strike="noStrike" kern="0" normalizeH="0" baseline="0" noProof="0" dirty="0">
                  <a:ln w="2857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  <a:uLnTx/>
                  <a:uFillTx/>
                  <a:latin typeface="HY견명조" panose="02030600000101010101" pitchFamily="18" charset="-127"/>
                  <a:ea typeface="HY견명조" panose="0203060000010101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66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62833E-D16B-DADE-9B17-60D00847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14C4708-128D-D5BB-8208-46A356652A76}"/>
              </a:ext>
            </a:extLst>
          </p:cNvPr>
          <p:cNvSpPr/>
          <p:nvPr/>
        </p:nvSpPr>
        <p:spPr>
          <a:xfrm>
            <a:off x="4815660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F1D3FC9-B5F3-9526-A755-D8D10BE2F1B8}"/>
              </a:ext>
            </a:extLst>
          </p:cNvPr>
          <p:cNvSpPr/>
          <p:nvPr/>
        </p:nvSpPr>
        <p:spPr>
          <a:xfrm>
            <a:off x="714165" y="1250515"/>
            <a:ext cx="10699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b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OS </a:t>
            </a:r>
            <a:r>
              <a:rPr lang="ko-KR" altLang="en-US" sz="2400" b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정의</a:t>
            </a:r>
            <a:endParaRPr lang="en-US" altLang="ko-KR" sz="2400" b="1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하드웨어를 관리하고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, 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중앙처리장치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기억장치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입출력 장치라는 컴퓨터의 자원을 사용자가 효율적으로 활용할 수 있도록 관리하는 경영자 역할을 하는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시스템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소프트웨어이다</a:t>
            </a: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.</a:t>
            </a:r>
            <a:endParaRPr lang="en-US" altLang="ko-KR" sz="2400" b="1" smtClean="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6993" y="2982259"/>
            <a:ext cx="778845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응용프로그램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사용자가 직접실행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 chrome, MS word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유틸리티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 :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최적화나 관리들을 돕는 보조적인 역할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.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작업관리자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디스크정리</a:t>
            </a:r>
            <a:endParaRPr lang="en-US" altLang="ko-KR" smtClean="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GUI :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사용자가 장치와 상호작용 할 수 있도록 하는 인터페이스 </a:t>
            </a:r>
            <a:endParaRPr lang="ko-KR" altLang="en-US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커널</a:t>
            </a: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: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운영체제의 핵심부분</a:t>
            </a: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,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시스템 호출로 응용프로그램이 커널기능 이용</a:t>
            </a:r>
            <a:endParaRPr lang="en-US" altLang="ko-KR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시스템호출</a:t>
            </a: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응용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프로그램이 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OS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의 기능을 사용할 수 있도록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제공하는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인터페이스</a:t>
            </a:r>
            <a:endParaRPr lang="en-US" altLang="ko-KR" smtClean="0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 </a:t>
            </a: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프로그램</a:t>
            </a: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:exec(), file:read(), write(),  process:fork(),exit(), kill()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드라이버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: OS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가 </a:t>
            </a:r>
            <a:r>
              <a:rPr lang="en-US" altLang="ko-KR">
                <a:latin typeface="CookieRun Regular" panose="020B0600000101010101" pitchFamily="34" charset="-127"/>
                <a:ea typeface="CookieRun Regular" panose="020B0600000101010101" pitchFamily="34" charset="-127"/>
              </a:rPr>
              <a:t>H/W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를 제어하도록 </a:t>
            </a:r>
            <a:r>
              <a:rPr lang="ko-KR" altLang="en-US">
                <a:latin typeface="CookieRun Regular" panose="020B0600000101010101" pitchFamily="34" charset="-127"/>
                <a:ea typeface="CookieRun Regular" panose="020B0600000101010101" pitchFamily="34" charset="-127"/>
              </a:rPr>
              <a:t>돕는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소프트웨어</a:t>
            </a:r>
            <a:endParaRPr lang="en-US" altLang="ko-KR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53" y="3092911"/>
            <a:ext cx="3372130" cy="2817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302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8DB93C1-6FEF-63C1-4D4E-4EC65A9CF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A1B41B6-4D8B-AB43-0F99-FCD3D367F0E1}"/>
              </a:ext>
            </a:extLst>
          </p:cNvPr>
          <p:cNvSpPr/>
          <p:nvPr/>
        </p:nvSpPr>
        <p:spPr>
          <a:xfrm>
            <a:off x="4815661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BBE78B3-9AE1-0EE8-C60E-F0D793A409D4}"/>
              </a:ext>
            </a:extLst>
          </p:cNvPr>
          <p:cNvSpPr/>
          <p:nvPr/>
        </p:nvSpPr>
        <p:spPr>
          <a:xfrm>
            <a:off x="714165" y="1250515"/>
            <a:ext cx="10699149" cy="1857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OS </a:t>
            </a: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종류</a:t>
            </a:r>
            <a:r>
              <a:rPr lang="en-US" altLang="ko-KR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highlight>
                  <a:srgbClr val="0000FF"/>
                </a:highlight>
                <a:latin typeface="CookieRun Regular" panose="020B0600000101010101" pitchFamily="50" charset="-127"/>
                <a:ea typeface="CookieRun Regular" panose="020B0600000101010101" pitchFamily="50" charset="-127"/>
              </a:rPr>
              <a:t>Window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는 사용자에게 최적화가 가장 잘 된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OS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유닉스는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CLI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 매우 강해서 서버시장에게 인기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리눅스는 완전 무료이고 오픈소스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보안취약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0BFBCF28-135F-C66F-4FD2-BEBC6A2D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86" y="3768200"/>
            <a:ext cx="3066880" cy="10082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1D50579-9A77-6817-B987-A621F1521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775" y="1957833"/>
            <a:ext cx="4970032" cy="3603273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9974729" y="5169647"/>
            <a:ext cx="502024" cy="239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05482" y="4930588"/>
            <a:ext cx="502024" cy="239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27788" y="2017059"/>
            <a:ext cx="502024" cy="239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54470" y="2256118"/>
            <a:ext cx="502024" cy="23905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1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8CC37BC-1D9D-5704-67DA-E61CDDE7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2B2220A0-47DF-F6A8-6402-316D84A7B535}"/>
              </a:ext>
            </a:extLst>
          </p:cNvPr>
          <p:cNvSpPr/>
          <p:nvPr/>
        </p:nvSpPr>
        <p:spPr>
          <a:xfrm>
            <a:off x="4677802" y="105748"/>
            <a:ext cx="29209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0504518-BFD7-EE8E-FC9D-4F2E169F9D27}"/>
              </a:ext>
            </a:extLst>
          </p:cNvPr>
          <p:cNvSpPr/>
          <p:nvPr/>
        </p:nvSpPr>
        <p:spPr>
          <a:xfrm>
            <a:off x="659845" y="1150927"/>
            <a:ext cx="1069914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Network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두 대 이상의 컴퓨터들을 연결하고 서로 통신할 수 있는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것이다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.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허브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(hub)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데이터를 자신에게 연결된 모든 기기에게 전달하는 연결 장비</a:t>
            </a:r>
            <a:endParaRPr lang="en-US" altLang="ko-KR" sz="160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스위치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(switch) :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 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목적지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Mac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주소를 확인후 전송하는 장비</a:t>
            </a:r>
            <a:endParaRPr lang="en-US" altLang="ko-KR" sz="160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공유기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Router)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서로 다른 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Network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IP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주소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사용하여 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연결  </a:t>
            </a:r>
            <a:endParaRPr lang="en-US" altLang="ko-KR" sz="160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window: default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gateway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endParaRPr lang="en-US" altLang="ko-KR" sz="1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LAN </a:t>
            </a: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 </a:t>
            </a:r>
            <a:r>
              <a:rPr lang="en-US" altLang="ko-KR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Local Area Network) :</a:t>
            </a:r>
            <a:r>
              <a:rPr lang="ko-KR" altLang="en-US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근거리 영역 </a:t>
            </a:r>
            <a:r>
              <a:rPr lang="ko-KR" altLang="en-US" sz="1600" i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네트워크 </a:t>
            </a:r>
            <a:endParaRPr lang="en-US" altLang="ko-KR" sz="1600" i="0" smtClean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0" smtClean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공유기</a:t>
            </a:r>
            <a:r>
              <a:rPr lang="en-US" altLang="ko-KR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중심으로 여러 기기연결</a:t>
            </a:r>
            <a:r>
              <a:rPr lang="en-US" altLang="ko-KR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WAN (</a:t>
            </a:r>
            <a:r>
              <a:rPr lang="en-US" altLang="ko-KR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Wide Area Network) : </a:t>
            </a:r>
            <a:r>
              <a:rPr lang="ko-KR" altLang="en-US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지역이나 국가와 같이 넓은 영역을 연결하는 광역 네트워크 </a:t>
            </a:r>
            <a:r>
              <a:rPr lang="en-US" altLang="ko-KR" sz="1600" i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LAN</a:t>
            </a:r>
            <a:r>
              <a:rPr lang="ko-KR" altLang="en-US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들을 연결</a:t>
            </a: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). </a:t>
            </a:r>
            <a:endParaRPr lang="en-US" altLang="ko-KR" sz="1600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i="0" smtClean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물리적으로 </a:t>
            </a:r>
            <a:r>
              <a:rPr lang="ko-KR" altLang="en-US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범위가 넓어서 개인이 구현하기는 어렵다</a:t>
            </a:r>
            <a:r>
              <a:rPr lang="en-US" altLang="ko-KR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1600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ISP(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인터넷 서비스 </a:t>
            </a:r>
            <a:r>
              <a:rPr lang="ko-KR" altLang="en-US" sz="160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제공자</a:t>
            </a:r>
            <a:r>
              <a:rPr lang="en-US" altLang="ko-KR" sz="1600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):</a:t>
            </a:r>
            <a:r>
              <a:rPr lang="ko-KR" altLang="en-US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 </a:t>
            </a:r>
            <a:r>
              <a:rPr lang="en-US" altLang="ko-KR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KT, SK</a:t>
            </a:r>
            <a:r>
              <a:rPr lang="ko-KR" altLang="en-US" sz="1600" i="0" dirty="0" err="1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브로드밴드</a:t>
            </a:r>
            <a:r>
              <a:rPr lang="en-US" altLang="ko-KR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LG U+</a:t>
            </a:r>
            <a:r>
              <a:rPr lang="ko-KR" altLang="en-US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와 </a:t>
            </a:r>
            <a:r>
              <a:rPr lang="ko-KR" altLang="en-US" sz="1600" i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같은 </a:t>
            </a:r>
            <a:r>
              <a:rPr lang="en-US" altLang="ko-KR" sz="1600" i="0" smtClean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ISP</a:t>
            </a:r>
            <a:r>
              <a:rPr lang="ko-KR" altLang="en-US" sz="1600" i="0" smtClean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들이 </a:t>
            </a:r>
            <a:r>
              <a:rPr lang="ko-KR" altLang="en-US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전국에 회선을 설치하고</a:t>
            </a:r>
            <a:r>
              <a:rPr lang="en-US" altLang="ko-KR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1600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우리는 그것을 이용한다</a:t>
            </a:r>
            <a:r>
              <a:rPr lang="en-US" altLang="ko-KR" sz="1600" i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  <a:endParaRPr lang="en-US" altLang="ko-KR" sz="1600" i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901" y="1802360"/>
            <a:ext cx="4067942" cy="231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10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9FEF8A-0743-A132-933E-90809931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A0CAFBC-9968-B7C2-373F-82553A521768}"/>
              </a:ext>
            </a:extLst>
          </p:cNvPr>
          <p:cNvSpPr/>
          <p:nvPr/>
        </p:nvSpPr>
        <p:spPr>
          <a:xfrm>
            <a:off x="4815659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460D627-C2D2-A24E-8825-433317065C6E}"/>
              </a:ext>
            </a:extLst>
          </p:cNvPr>
          <p:cNvSpPr/>
          <p:nvPr/>
        </p:nvSpPr>
        <p:spPr>
          <a:xfrm>
            <a:off x="714165" y="1250515"/>
            <a:ext cx="10699149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Network </a:t>
            </a: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용어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프로토콜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전송 매체를 통해 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데이터를 주고 받기 위한 약속이다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. 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i="0" smtClean="0">
                <a:solidFill>
                  <a:srgbClr val="22222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Internet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전세계 네트워크가 유기적으로 연결되어 동작하는 통합 네트워크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0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인트라넷 </a:t>
            </a:r>
            <a:r>
              <a:rPr lang="en-US" altLang="ko-KR" b="0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인터넷의 기술을 응용하는 기업 내 전용 컴퓨터 네트워크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b="1" i="0" dirty="0">
              <a:solidFill>
                <a:srgbClr val="222222"/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54" y="3267795"/>
            <a:ext cx="6888892" cy="3107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218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9CB6D6-B601-0199-24FD-451659C2D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452ADB7-017E-4826-2DE8-27E0A17C59DB}"/>
              </a:ext>
            </a:extLst>
          </p:cNvPr>
          <p:cNvSpPr/>
          <p:nvPr/>
        </p:nvSpPr>
        <p:spPr>
          <a:xfrm>
            <a:off x="4815659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A9F41E5-E8B1-3C94-E9CE-449EA7800FA2}"/>
              </a:ext>
            </a:extLst>
          </p:cNvPr>
          <p:cNvSpPr/>
          <p:nvPr/>
        </p:nvSpPr>
        <p:spPr>
          <a:xfrm>
            <a:off x="714165" y="1250515"/>
            <a:ext cx="1069914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en-US" altLang="ko-KR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Network </a:t>
            </a:r>
            <a:r>
              <a:rPr lang="ko-KR" altLang="en-US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주소</a:t>
            </a:r>
            <a:endParaRPr lang="en-US" altLang="ko-KR" sz="24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네트워크 상에 존재하는 노드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시스템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 식별하기 위한 고유 값</a:t>
            </a:r>
            <a:endParaRPr lang="en-US" altLang="ko-KR" i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MAC 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주소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: </a:t>
            </a:r>
            <a:r>
              <a:rPr lang="en-US" altLang="ko-KR" i="0" dirty="0">
                <a:solidFill>
                  <a:srgbClr val="FF0000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Link </a:t>
            </a:r>
            <a:r>
              <a:rPr lang="ko-KR" altLang="en-US" i="0" dirty="0">
                <a:solidFill>
                  <a:srgbClr val="FF0000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계층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사용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LAN 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카드에 내장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IP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주소 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: </a:t>
            </a:r>
            <a:r>
              <a:rPr lang="en-US" altLang="ko-KR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okieRun Regular" panose="020B0600000101010101" pitchFamily="50" charset="-127"/>
                <a:ea typeface="CookieRun Regular" panose="020B0600000101010101" pitchFamily="50" charset="-127"/>
              </a:rPr>
              <a:t>Network </a:t>
            </a:r>
            <a:r>
              <a:rPr lang="ko-KR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ookieRun Regular" panose="020B0600000101010101" pitchFamily="50" charset="-127"/>
                <a:ea typeface="CookieRun Regular" panose="020B0600000101010101" pitchFamily="50" charset="-127"/>
              </a:rPr>
              <a:t>계층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사용 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인터넷 공간에서 사용하는 고유한 식별자</a:t>
            </a:r>
            <a:r>
              <a:rPr lang="en-US" altLang="ko-KR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22283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i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i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Port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번호 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i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논리적 접속위치</a:t>
            </a:r>
            <a:endParaRPr lang="en-US" altLang="ko-KR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i="0">
                <a:solidFill>
                  <a:srgbClr val="FF0000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	</a:t>
            </a:r>
            <a:r>
              <a:rPr lang="en-US" altLang="ko-KR" i="0" smtClean="0">
                <a:solidFill>
                  <a:srgbClr val="FF0000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	</a:t>
            </a:r>
            <a:r>
              <a:rPr lang="ko-KR" altLang="en-US" i="0" smtClean="0">
                <a:solidFill>
                  <a:srgbClr val="FF0000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전송 </a:t>
            </a:r>
            <a:r>
              <a:rPr lang="ko-KR" altLang="en-US" i="0" dirty="0">
                <a:solidFill>
                  <a:srgbClr val="FF0000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계층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에서 사용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, TCP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와 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UDP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 독립적으로 관리 </a:t>
            </a:r>
            <a:endParaRPr lang="en-US" altLang="ko-KR" i="0" dirty="0"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4"/>
            <a:r>
              <a:rPr lang="en-US" altLang="ko-KR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0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번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~ 1023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번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잘 알려진 포트</a:t>
            </a:r>
            <a:endParaRPr lang="en-US" altLang="ko-KR" i="0" dirty="0">
              <a:solidFill>
                <a:srgbClr val="333333"/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4"/>
            <a:r>
              <a:rPr lang="en-US" altLang="ko-KR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1024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번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~ 49151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번</a:t>
            </a:r>
            <a:r>
              <a:rPr lang="en-US" altLang="ko-KR" i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mtClean="0">
                <a:solidFill>
                  <a:srgbClr val="333333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이미 </a:t>
            </a:r>
            <a:r>
              <a:rPr lang="ko-KR" altLang="en-US" i="0" smtClean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등록된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포트</a:t>
            </a:r>
            <a:endParaRPr lang="en-US" altLang="ko-KR" dirty="0">
              <a:solidFill>
                <a:srgbClr val="333333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lvl="4">
              <a:spcAft>
                <a:spcPts val="1350"/>
              </a:spcAft>
            </a:pPr>
            <a:r>
              <a:rPr lang="en-US" altLang="ko-KR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49152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번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~ 65535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번</a:t>
            </a:r>
            <a:r>
              <a:rPr lang="en-US" altLang="ko-KR" i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i="0" smtClean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누구나 사용가능한 동적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포트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24F767A4-A2E2-3095-7199-FA1FF93E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194" y="3234654"/>
            <a:ext cx="5477639" cy="1400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3D3E118-74EB-C6C8-F78B-869DEF749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346" y="3234654"/>
            <a:ext cx="2736729" cy="244695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F02C53A-75E0-F6CB-E60D-0D7FB888EC00}"/>
              </a:ext>
            </a:extLst>
          </p:cNvPr>
          <p:cNvCxnSpPr/>
          <p:nvPr/>
        </p:nvCxnSpPr>
        <p:spPr>
          <a:xfrm>
            <a:off x="10219528" y="5097982"/>
            <a:ext cx="47288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EDCA99C7-D71A-811C-D8AB-A94B012F464D}"/>
              </a:ext>
            </a:extLst>
          </p:cNvPr>
          <p:cNvCxnSpPr/>
          <p:nvPr/>
        </p:nvCxnSpPr>
        <p:spPr>
          <a:xfrm>
            <a:off x="9878314" y="4772952"/>
            <a:ext cx="47288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C35B406D-A097-CA39-2041-87A1F13DCFD6}"/>
              </a:ext>
            </a:extLst>
          </p:cNvPr>
          <p:cNvCxnSpPr/>
          <p:nvPr/>
        </p:nvCxnSpPr>
        <p:spPr>
          <a:xfrm>
            <a:off x="9878314" y="4456784"/>
            <a:ext cx="472882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96C3879-F029-8D64-554F-6C7E100374CE}"/>
              </a:ext>
            </a:extLst>
          </p:cNvPr>
          <p:cNvSpPr txBox="1"/>
          <p:nvPr/>
        </p:nvSpPr>
        <p:spPr>
          <a:xfrm>
            <a:off x="9930024" y="4185180"/>
            <a:ext cx="68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port</a:t>
            </a:r>
            <a:endParaRPr lang="ko-KR" altLang="en-US" sz="12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048B6AD-703E-B9EB-F725-639F1F68756F}"/>
              </a:ext>
            </a:extLst>
          </p:cNvPr>
          <p:cNvSpPr txBox="1"/>
          <p:nvPr/>
        </p:nvSpPr>
        <p:spPr>
          <a:xfrm>
            <a:off x="10114755" y="4496524"/>
            <a:ext cx="68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IP</a:t>
            </a:r>
            <a:endParaRPr lang="ko-KR" altLang="en-US" sz="12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996C3879-F029-8D64-554F-6C7E100374CE}"/>
              </a:ext>
            </a:extLst>
          </p:cNvPr>
          <p:cNvSpPr txBox="1"/>
          <p:nvPr/>
        </p:nvSpPr>
        <p:spPr>
          <a:xfrm>
            <a:off x="9877002" y="2980286"/>
            <a:ext cx="1639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[</a:t>
            </a:r>
            <a:r>
              <a:rPr lang="ko-KR" altLang="en-US" sz="1200" b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응용계층]</a:t>
            </a:r>
            <a:endParaRPr lang="en-US" altLang="ko-KR" sz="1200" b="1" smtClean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r>
              <a:rPr lang="en-US" altLang="ko-KR" sz="1200" b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HTTP(port80)</a:t>
            </a:r>
          </a:p>
          <a:p>
            <a:r>
              <a:rPr lang="en-US" altLang="ko-KR" sz="1200" b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FTP(port20)</a:t>
            </a:r>
          </a:p>
          <a:p>
            <a:r>
              <a:rPr lang="en-US" altLang="ko-KR" sz="1200" b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SMTP(</a:t>
            </a:r>
            <a:r>
              <a:rPr lang="en-US" altLang="ko-KR" sz="1200" b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port</a:t>
            </a:r>
            <a:r>
              <a:rPr lang="en-US" altLang="ko-KR" sz="1200" b="1" smtClean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22)</a:t>
            </a:r>
          </a:p>
          <a:p>
            <a:r>
              <a:rPr lang="en-US" altLang="ko-KR" sz="1200" b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SSH(port25)</a:t>
            </a:r>
            <a:endParaRPr lang="ko-KR" altLang="en-US" sz="1200" b="1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470839" y="5731435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네트워크</a:t>
            </a: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 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통신</a:t>
            </a:r>
            <a:r>
              <a:rPr lang="en-US" altLang="ko-KR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7</a:t>
            </a:r>
            <a:r>
              <a:rPr lang="ko-KR" altLang="en-US" smtClean="0">
                <a:latin typeface="CookieRun Regular" panose="020B0600000101010101" pitchFamily="34" charset="-127"/>
                <a:ea typeface="CookieRun Regular" panose="020B0600000101010101" pitchFamily="34" charset="-127"/>
              </a:rPr>
              <a:t>계층</a:t>
            </a:r>
            <a:endParaRPr lang="ko-KR" altLang="en-US">
              <a:latin typeface="CookieRun Regular" panose="020B0600000101010101" pitchFamily="34" charset="-127"/>
              <a:ea typeface="CookieRun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5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8CF3C07-1486-FBE1-1D10-2D2324636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DFAA8878-6A9D-4E39-8E66-29B01FE55590}"/>
              </a:ext>
            </a:extLst>
          </p:cNvPr>
          <p:cNvSpPr/>
          <p:nvPr/>
        </p:nvSpPr>
        <p:spPr>
          <a:xfrm>
            <a:off x="4815659" y="105748"/>
            <a:ext cx="26452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okieRun Regular" panose="020B0600000101010101" pitchFamily="50" charset="-127"/>
                <a:ea typeface="CookieRun Regular" panose="020B0600000101010101" pitchFamily="50" charset="-127"/>
              </a:rPr>
              <a:t>개발자 필수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5C4A933-767A-AEDA-02D5-C11493F4CA8D}"/>
              </a:ext>
            </a:extLst>
          </p:cNvPr>
          <p:cNvSpPr/>
          <p:nvPr/>
        </p:nvSpPr>
        <p:spPr>
          <a:xfrm>
            <a:off x="714165" y="1250515"/>
            <a:ext cx="10699149" cy="227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lnSpc>
                <a:spcPct val="150000"/>
              </a:lnSpc>
              <a:buFont typeface="맑은 고딕" panose="020B0503020000020004" pitchFamily="50" charset="-127"/>
              <a:buChar char="▶"/>
            </a:pPr>
            <a:r>
              <a:rPr lang="ko-KR" altLang="en-US" sz="2400" b="1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서브넷</a:t>
            </a:r>
            <a:r>
              <a:rPr lang="en-US" altLang="ko-KR" sz="2400" b="1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i="0" dirty="0" err="1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서브넷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팅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네트워크 성능을 향상시키고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자원을 효율적으로 분배하기 위해 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IP 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주소를 여러 개의 작은 네트워크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(</a:t>
            </a:r>
            <a:r>
              <a:rPr lang="ko-KR" altLang="en-US" dirty="0" err="1"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서브넷</a:t>
            </a:r>
            <a:r>
              <a:rPr lang="en-US" altLang="ko-KR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)</a:t>
            </a:r>
            <a:r>
              <a:rPr lang="ko-KR" altLang="en-US" dirty="0">
                <a:latin typeface="CookieRun Regular" panose="020B0600000101010101" pitchFamily="50" charset="-127"/>
                <a:ea typeface="CookieRun Regular" panose="020B0600000101010101" pitchFamily="50" charset="-127"/>
              </a:rPr>
              <a:t>로 나누는 과정</a:t>
            </a: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i="0" dirty="0" err="1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서브넷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마스크 </a:t>
            </a:r>
            <a:r>
              <a:rPr lang="en-US" altLang="ko-KR" i="0" dirty="0"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en-US" altLang="ko-KR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255</a:t>
            </a:r>
            <a:r>
              <a:rPr lang="ko-KR" altLang="en-US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와 대응되는 자리는 네트워크 </a:t>
            </a:r>
            <a:r>
              <a:rPr lang="en-US" altLang="ko-KR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ID </a:t>
            </a:r>
            <a:r>
              <a:rPr lang="ko-KR" altLang="en-US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이고 </a:t>
            </a:r>
            <a:r>
              <a:rPr lang="en-US" altLang="ko-KR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0</a:t>
            </a:r>
            <a:r>
              <a:rPr lang="ko-KR" altLang="en-US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 대응되는 자리는 호스트 </a:t>
            </a:r>
            <a:r>
              <a:rPr lang="en-US" altLang="ko-KR" i="0" dirty="0">
                <a:solidFill>
                  <a:srgbClr val="222831"/>
                </a:solidFill>
                <a:effectLst/>
                <a:latin typeface="CookieRun Regular" panose="020B0600000101010101" pitchFamily="50" charset="-127"/>
                <a:ea typeface="CookieRun Regular" panose="020B0600000101010101" pitchFamily="50" charset="-127"/>
              </a:rPr>
              <a:t>ID</a:t>
            </a:r>
          </a:p>
          <a:p>
            <a:pPr marL="814388" lvl="1" indent="-357188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i="0" dirty="0">
              <a:solidFill>
                <a:srgbClr val="222831"/>
              </a:solidFill>
              <a:effectLst/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6738AFD-755F-EDDE-73C0-7652AC505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404" y="3309786"/>
            <a:ext cx="3519882" cy="15333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48E740A-4832-00E9-C2B8-A15276155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20" y="3236893"/>
            <a:ext cx="5765811" cy="167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35413</TotalTime>
  <Words>1002</Words>
  <Application>Microsoft Office PowerPoint</Application>
  <PresentationFormat>사용자 지정</PresentationFormat>
  <Paragraphs>211</Paragraphs>
  <Slides>24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웹개발자 첫걸음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a40</dc:creator>
  <cp:lastModifiedBy>jeoung</cp:lastModifiedBy>
  <cp:revision>763</cp:revision>
  <dcterms:created xsi:type="dcterms:W3CDTF">2020-03-22T10:18:41Z</dcterms:created>
  <dcterms:modified xsi:type="dcterms:W3CDTF">2025-03-31T10:16:29Z</dcterms:modified>
</cp:coreProperties>
</file>