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B0145-F555-3A64-493A-D70096D8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000" b="-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5046B0-6D09-DD96-8A64-1B81E8754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>
                <a:solidFill>
                  <a:srgbClr val="FFFFFF"/>
                </a:solidFill>
              </a:rPr>
              <a:t>아파트 청약 신청 서비스</a:t>
            </a:r>
            <a:br>
              <a:rPr lang="en-US" altLang="ko-KR" sz="6000">
                <a:solidFill>
                  <a:srgbClr val="FFFFFF"/>
                </a:solidFill>
              </a:rPr>
            </a:br>
            <a:endParaRPr lang="ko-KR" alt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5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9682-74CC-F4F4-A623-87267A87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E4BEB-4B2C-70D5-31B1-2B8F8EFD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받는 입력 값 검증 로직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B4C2D-AE6D-2B8C-5E80-35E711EE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3" y="2668714"/>
            <a:ext cx="5132332" cy="3374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8F0BE-FB9E-3EE1-C400-C317FF0C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48" y="2892876"/>
            <a:ext cx="6736752" cy="29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FAD10C3-9A5B-BAF1-0208-CC0494DF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856" y="2773017"/>
            <a:ext cx="3025074" cy="155050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79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C9295E-E821-9CE2-1C9B-2277AACC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0" y="1387927"/>
            <a:ext cx="3212502" cy="1942773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B5360-A9F4-87DA-C51C-4C33B640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21" r="15288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792BF-1536-19C5-D42A-33CB9084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0" y="3412998"/>
            <a:ext cx="3212502" cy="27673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요구조건 및 개발환경</a:t>
            </a:r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테이블 및 시스템 구조</a:t>
            </a:r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프로그램</a:t>
            </a:r>
            <a:endParaRPr lang="en-US" altLang="ko-KR" sz="1800" dirty="0"/>
          </a:p>
          <a:p>
            <a:r>
              <a:rPr lang="en-US" altLang="ko-KR" sz="1800" dirty="0"/>
              <a:t>4 . </a:t>
            </a:r>
            <a:r>
              <a:rPr lang="ko-KR" altLang="en-US" sz="1800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24359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4B8143-3907-5396-F19C-4EDBFE8DE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9DCEC-E902-A2A9-3ED7-A16E52DC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요구조건 및 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7F7E8-6D4A-FAF1-CA4C-58F2FB0F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ko-KR" altLang="en-US" sz="1500" dirty="0"/>
              <a:t>요구조건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700" dirty="0"/>
              <a:t>1) </a:t>
            </a:r>
            <a:r>
              <a:rPr lang="ko-KR" altLang="en-US" sz="1700" dirty="0"/>
              <a:t>사용자 정보</a:t>
            </a:r>
            <a:r>
              <a:rPr lang="en-US" altLang="ko-KR" sz="1700" dirty="0"/>
              <a:t>(</a:t>
            </a:r>
            <a:r>
              <a:rPr lang="en-US" altLang="ko-KR" sz="1700" dirty="0" err="1"/>
              <a:t>applicant_info</a:t>
            </a:r>
            <a:r>
              <a:rPr lang="en-US" altLang="ko-KR" sz="1700" dirty="0"/>
              <a:t>)</a:t>
            </a:r>
            <a:r>
              <a:rPr lang="ko-KR" altLang="en-US" sz="1700" dirty="0"/>
              <a:t>에는 접수번호</a:t>
            </a:r>
            <a:r>
              <a:rPr lang="en-US" altLang="ko-KR" sz="1700" dirty="0"/>
              <a:t>(</a:t>
            </a:r>
            <a:r>
              <a:rPr lang="en-US" altLang="ko-KR" sz="1700" dirty="0" err="1"/>
              <a:t>bno</a:t>
            </a:r>
            <a:r>
              <a:rPr lang="en-US" altLang="ko-KR" sz="1700" dirty="0"/>
              <a:t>), </a:t>
            </a:r>
            <a:r>
              <a:rPr lang="ko-KR" altLang="en-US" sz="1700" dirty="0"/>
              <a:t>이름</a:t>
            </a:r>
            <a:r>
              <a:rPr lang="en-US" altLang="ko-KR" sz="1700" dirty="0"/>
              <a:t>(name), </a:t>
            </a:r>
            <a:r>
              <a:rPr lang="ko-KR" altLang="en-US" sz="1700" dirty="0"/>
              <a:t>주민번호</a:t>
            </a:r>
            <a:r>
              <a:rPr lang="en-US" altLang="ko-KR" sz="1700" dirty="0"/>
              <a:t>(</a:t>
            </a:r>
            <a:r>
              <a:rPr lang="en-US" altLang="ko-KR" sz="1700" dirty="0" err="1"/>
              <a:t>reg_no</a:t>
            </a:r>
            <a:r>
              <a:rPr lang="en-US" altLang="ko-KR" sz="1700" dirty="0"/>
              <a:t>), </a:t>
            </a:r>
            <a:r>
              <a:rPr lang="ko-KR" altLang="en-US" sz="1700" dirty="0"/>
              <a:t>전화번호</a:t>
            </a:r>
            <a:r>
              <a:rPr lang="en-US" altLang="ko-KR" sz="1700" dirty="0"/>
              <a:t>(phone), </a:t>
            </a:r>
            <a:r>
              <a:rPr lang="ko-KR" altLang="en-US" sz="1700" dirty="0"/>
              <a:t>지역</a:t>
            </a:r>
            <a:r>
              <a:rPr lang="en-US" altLang="ko-KR" sz="1700" dirty="0"/>
              <a:t>(</a:t>
            </a:r>
            <a:r>
              <a:rPr lang="en-US" altLang="ko-KR" sz="1700" dirty="0" err="1"/>
              <a:t>adress</a:t>
            </a:r>
            <a:r>
              <a:rPr lang="en-US" altLang="ko-KR" sz="1700" dirty="0"/>
              <a:t>), </a:t>
            </a:r>
            <a:r>
              <a:rPr lang="ko-KR" altLang="en-US" sz="1700" dirty="0"/>
              <a:t>부양가족 수</a:t>
            </a:r>
            <a:r>
              <a:rPr lang="en-US" altLang="ko-KR" sz="1700" dirty="0"/>
              <a:t>(</a:t>
            </a:r>
            <a:r>
              <a:rPr lang="en-US" altLang="ko-KR" sz="1700" dirty="0" err="1"/>
              <a:t>dependent_count</a:t>
            </a:r>
            <a:r>
              <a:rPr lang="en-US" altLang="ko-KR" sz="1700" dirty="0"/>
              <a:t>), </a:t>
            </a:r>
            <a:r>
              <a:rPr lang="ko-KR" altLang="en-US" sz="1700" dirty="0"/>
              <a:t>무주택 시작 날짜</a:t>
            </a:r>
            <a:r>
              <a:rPr lang="en-US" altLang="ko-KR" sz="1700" dirty="0"/>
              <a:t>(</a:t>
            </a:r>
            <a:r>
              <a:rPr lang="en-US" altLang="ko-KR" sz="1700" dirty="0" err="1"/>
              <a:t>non_home_start_date</a:t>
            </a:r>
            <a:r>
              <a:rPr lang="en-US" altLang="ko-KR" sz="1700" dirty="0"/>
              <a:t>), </a:t>
            </a:r>
            <a:r>
              <a:rPr lang="ko-KR" altLang="en-US" sz="1700" dirty="0"/>
              <a:t>결혼 유무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is_married</a:t>
            </a:r>
            <a:r>
              <a:rPr lang="en-US" altLang="ko-KR" sz="1700" dirty="0"/>
              <a:t>), </a:t>
            </a:r>
            <a:r>
              <a:rPr lang="ko-KR" altLang="en-US" sz="1700" dirty="0"/>
              <a:t>통장개설연도</a:t>
            </a:r>
            <a:r>
              <a:rPr lang="en-US" altLang="ko-KR" sz="1700" dirty="0"/>
              <a:t>(</a:t>
            </a:r>
            <a:r>
              <a:rPr lang="en-US" altLang="ko-KR" sz="1700" dirty="0" err="1"/>
              <a:t>account_open_date</a:t>
            </a:r>
            <a:r>
              <a:rPr lang="en-US" altLang="ko-KR" sz="1700" dirty="0"/>
              <a:t>), </a:t>
            </a:r>
            <a:r>
              <a:rPr lang="ko-KR" altLang="en-US" sz="1700" dirty="0" err="1"/>
              <a:t>평형수</a:t>
            </a:r>
            <a:r>
              <a:rPr lang="en-US" altLang="ko-KR" sz="1700" dirty="0"/>
              <a:t>(</a:t>
            </a:r>
            <a:r>
              <a:rPr lang="en-US" altLang="ko-KR" sz="1700" dirty="0" err="1"/>
              <a:t>housing_area</a:t>
            </a:r>
            <a:r>
              <a:rPr lang="en-US" altLang="ko-KR" sz="1700" dirty="0"/>
              <a:t>)</a:t>
            </a:r>
            <a:r>
              <a:rPr lang="ko-KR" altLang="en-US" sz="1700" dirty="0"/>
              <a:t>가 있다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2)</a:t>
            </a:r>
            <a:r>
              <a:rPr lang="ko-KR" altLang="en-US" sz="1700" dirty="0"/>
              <a:t>사용자의 부양가족 수와 통장 유지 기간</a:t>
            </a:r>
            <a:r>
              <a:rPr lang="en-US" altLang="ko-KR" sz="1700" dirty="0"/>
              <a:t>, </a:t>
            </a:r>
            <a:r>
              <a:rPr lang="ko-KR" altLang="en-US" sz="1700" dirty="0"/>
              <a:t>무주택 기간의 가점을 계산해 순위를 매긴다</a:t>
            </a:r>
            <a:r>
              <a:rPr lang="en-US" altLang="ko-KR" sz="1700" dirty="0"/>
              <a:t>. </a:t>
            </a:r>
            <a:r>
              <a:rPr lang="ko-KR" altLang="en-US" sz="1700" dirty="0"/>
              <a:t>순위가 같다면 지역에 따른 가점이 높은 순으로 순위를 매기고 그래도 같다면 기혼자를 우선순위로 한다</a:t>
            </a:r>
            <a:r>
              <a:rPr lang="en-US" altLang="ko-KR" sz="1700" dirty="0"/>
              <a:t>. </a:t>
            </a:r>
            <a:r>
              <a:rPr lang="ko-KR" altLang="en-US" sz="1700" dirty="0"/>
              <a:t>모든 조건이 동일하다면 랜덤으로 순위를 매긴다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3) </a:t>
            </a:r>
            <a:r>
              <a:rPr lang="ko-KR" altLang="en-US" sz="1700" dirty="0"/>
              <a:t>부양가족의 수에 따른 가점은 </a:t>
            </a:r>
            <a:r>
              <a:rPr lang="en-US" altLang="ko-KR" sz="1700" dirty="0"/>
              <a:t>1</a:t>
            </a:r>
            <a:r>
              <a:rPr lang="ko-KR" altLang="en-US" sz="1700" dirty="0"/>
              <a:t>명당 </a:t>
            </a:r>
            <a:r>
              <a:rPr lang="en-US" altLang="ko-KR" sz="1700" dirty="0"/>
              <a:t>5</a:t>
            </a:r>
            <a:r>
              <a:rPr lang="ko-KR" altLang="en-US" sz="1700" dirty="0"/>
              <a:t>점씩</a:t>
            </a:r>
            <a:r>
              <a:rPr lang="en-US" altLang="ko-KR" sz="1700" dirty="0"/>
              <a:t>, </a:t>
            </a:r>
            <a:r>
              <a:rPr lang="ko-KR" altLang="en-US" sz="1700" dirty="0"/>
              <a:t>최대 </a:t>
            </a:r>
            <a:r>
              <a:rPr lang="en-US" altLang="ko-KR" sz="1700" dirty="0"/>
              <a:t>35</a:t>
            </a:r>
            <a:r>
              <a:rPr lang="ko-KR" altLang="en-US" sz="1700" dirty="0"/>
              <a:t>점까지 부여한다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4) </a:t>
            </a:r>
            <a:r>
              <a:rPr lang="ko-KR" altLang="en-US" sz="1700" dirty="0"/>
              <a:t>통장 개설 연도에 따른 가점은 </a:t>
            </a:r>
            <a:r>
              <a:rPr lang="en-US" altLang="ko-KR" sz="1700" dirty="0"/>
              <a:t>1</a:t>
            </a:r>
            <a:r>
              <a:rPr lang="ko-KR" altLang="en-US" sz="1700" dirty="0"/>
              <a:t>점부터 </a:t>
            </a:r>
            <a:r>
              <a:rPr lang="en-US" altLang="ko-KR" sz="1700" dirty="0"/>
              <a:t>17</a:t>
            </a:r>
            <a:r>
              <a:rPr lang="ko-KR" altLang="en-US" sz="1700" dirty="0"/>
              <a:t>점까지 부여한다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5) </a:t>
            </a:r>
            <a:r>
              <a:rPr lang="ko-KR" altLang="en-US" sz="1700" dirty="0"/>
              <a:t>무주택 기간 가점은 </a:t>
            </a:r>
            <a:r>
              <a:rPr lang="en-US" altLang="ko-KR" sz="1700" dirty="0"/>
              <a:t>1</a:t>
            </a:r>
            <a:r>
              <a:rPr lang="ko-KR" altLang="en-US" sz="1700" dirty="0" err="1"/>
              <a:t>년이상부터</a:t>
            </a:r>
            <a:r>
              <a:rPr lang="ko-KR" altLang="en-US" sz="1700" dirty="0"/>
              <a:t> 시작하며 </a:t>
            </a:r>
            <a:r>
              <a:rPr lang="en-US" altLang="ko-KR" sz="1700" dirty="0"/>
              <a:t>1</a:t>
            </a:r>
            <a:r>
              <a:rPr lang="ko-KR" altLang="en-US" sz="1700" dirty="0"/>
              <a:t>년마다 </a:t>
            </a:r>
            <a:r>
              <a:rPr lang="en-US" altLang="ko-KR" sz="1700" dirty="0"/>
              <a:t>2</a:t>
            </a:r>
            <a:r>
              <a:rPr lang="ko-KR" altLang="en-US" sz="1700" dirty="0"/>
              <a:t>점씩</a:t>
            </a:r>
            <a:r>
              <a:rPr lang="en-US" altLang="ko-KR" sz="1700" dirty="0"/>
              <a:t>, </a:t>
            </a:r>
            <a:r>
              <a:rPr lang="ko-KR" altLang="en-US" sz="1700" dirty="0"/>
              <a:t>최대 </a:t>
            </a:r>
            <a:r>
              <a:rPr lang="en-US" altLang="ko-KR" sz="1700" dirty="0"/>
              <a:t>32</a:t>
            </a:r>
            <a:r>
              <a:rPr lang="ko-KR" altLang="en-US" sz="1700" dirty="0"/>
              <a:t>점까지 부여한다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700" dirty="0"/>
              <a:t>6) </a:t>
            </a:r>
            <a:r>
              <a:rPr lang="ko-KR" altLang="en-US" sz="1700" dirty="0"/>
              <a:t>주소에 따른 가점은 제주도 </a:t>
            </a:r>
            <a:r>
              <a:rPr lang="en-US" altLang="ko-KR" sz="1700" dirty="0"/>
              <a:t>1</a:t>
            </a:r>
            <a:r>
              <a:rPr lang="ko-KR" altLang="en-US" sz="1700" dirty="0"/>
              <a:t>점</a:t>
            </a:r>
            <a:r>
              <a:rPr lang="en-US" altLang="ko-KR" sz="1700" dirty="0"/>
              <a:t>, </a:t>
            </a:r>
            <a:r>
              <a:rPr lang="ko-KR" altLang="en-US" sz="1700" dirty="0"/>
              <a:t>서울은 </a:t>
            </a:r>
            <a:r>
              <a:rPr lang="en-US" altLang="ko-KR" sz="1700" dirty="0"/>
              <a:t>5</a:t>
            </a:r>
            <a:r>
              <a:rPr lang="ko-KR" altLang="en-US" sz="1700" dirty="0"/>
              <a:t>점</a:t>
            </a:r>
            <a:r>
              <a:rPr lang="en-US" altLang="ko-KR" sz="1700" dirty="0"/>
              <a:t>, </a:t>
            </a:r>
            <a:r>
              <a:rPr lang="ko-KR" altLang="en-US" sz="1700" dirty="0"/>
              <a:t>광역시 </a:t>
            </a:r>
            <a:r>
              <a:rPr lang="en-US" altLang="ko-KR" sz="1700" dirty="0"/>
              <a:t>4</a:t>
            </a:r>
            <a:r>
              <a:rPr lang="ko-KR" altLang="en-US" sz="1700" dirty="0"/>
              <a:t>점</a:t>
            </a:r>
            <a:r>
              <a:rPr lang="en-US" altLang="ko-KR" sz="1700" dirty="0"/>
              <a:t>, </a:t>
            </a:r>
            <a:r>
              <a:rPr lang="ko-KR" altLang="en-US" sz="1700" dirty="0"/>
              <a:t>경기도 </a:t>
            </a:r>
            <a:r>
              <a:rPr lang="en-US" altLang="ko-KR" sz="1700" dirty="0"/>
              <a:t>3</a:t>
            </a:r>
            <a:r>
              <a:rPr lang="ko-KR" altLang="en-US" sz="1700" dirty="0"/>
              <a:t>점</a:t>
            </a:r>
            <a:r>
              <a:rPr lang="en-US" altLang="ko-KR" sz="1700" dirty="0"/>
              <a:t>, </a:t>
            </a:r>
            <a:r>
              <a:rPr lang="ko-KR" altLang="en-US" sz="1700" dirty="0"/>
              <a:t>그 외 지역 </a:t>
            </a:r>
            <a:r>
              <a:rPr lang="en-US" altLang="ko-KR" sz="1700" dirty="0"/>
              <a:t>2</a:t>
            </a:r>
            <a:r>
              <a:rPr lang="ko-KR" altLang="en-US" sz="1700" dirty="0"/>
              <a:t>점을 부여한다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7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79829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8FDD-9826-53BA-3E7A-6653A390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요구조건 및 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08A8F-0741-EFEF-0434-F095FF5E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개발환경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				</a:t>
            </a:r>
            <a:r>
              <a:rPr lang="ko-KR" altLang="en-US" dirty="0"/>
              <a:t>툴</a:t>
            </a:r>
            <a:r>
              <a:rPr lang="en-US" altLang="ko-KR" dirty="0"/>
              <a:t>			          DB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6ADF188C-9C1F-655D-8DC8-7E34245510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2" y="2979339"/>
            <a:ext cx="1798644" cy="899322"/>
          </a:xfrm>
          <a:prstGeom prst="rect">
            <a:avLst/>
          </a:prstGeom>
        </p:spPr>
      </p:pic>
      <p:pic>
        <p:nvPicPr>
          <p:cNvPr id="5" name="그림 4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10C69E7B-E5C4-2386-1591-61FD217E34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6" y="3801162"/>
            <a:ext cx="1930817" cy="1084476"/>
          </a:xfrm>
          <a:prstGeom prst="rect">
            <a:avLst/>
          </a:prstGeom>
        </p:spPr>
      </p:pic>
      <p:pic>
        <p:nvPicPr>
          <p:cNvPr id="7" name="그림 6" descr="그래픽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B41DCF5D-5BC4-D409-D6A9-C2540C9123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33" y="2891951"/>
            <a:ext cx="2003574" cy="1068312"/>
          </a:xfrm>
          <a:prstGeom prst="rect">
            <a:avLst/>
          </a:prstGeom>
        </p:spPr>
      </p:pic>
      <p:pic>
        <p:nvPicPr>
          <p:cNvPr id="9" name="그림 8" descr="스크린샷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0161A82C-0693-1130-4A76-3392162685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7" t="18988" r="32262" b="20163"/>
          <a:stretch/>
        </p:blipFill>
        <p:spPr>
          <a:xfrm>
            <a:off x="4461215" y="3966049"/>
            <a:ext cx="1952420" cy="754701"/>
          </a:xfrm>
          <a:prstGeom prst="rect">
            <a:avLst/>
          </a:prstGeom>
        </p:spPr>
      </p:pic>
      <p:pic>
        <p:nvPicPr>
          <p:cNvPr id="10" name="그림 9" descr="상징, 로고이(가) 표시된 사진&#10;&#10;자동 생성된 설명">
            <a:extLst>
              <a:ext uri="{FF2B5EF4-FFF2-40B4-BE49-F238E27FC236}">
                <a16:creationId xmlns:a16="http://schemas.microsoft.com/office/drawing/2014/main" id="{C5684F8B-5145-7126-94B2-3E73AB5AF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07" y="2848503"/>
            <a:ext cx="1872247" cy="18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59064A-7BD3-673D-2606-9507EFB4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626315-1EE3-CCDD-992C-9363C68B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04330"/>
            <a:ext cx="7204271" cy="1094733"/>
          </a:xfrm>
        </p:spPr>
        <p:txBody>
          <a:bodyPr>
            <a:normAutofit/>
          </a:bodyPr>
          <a:lstStyle/>
          <a:p>
            <a:r>
              <a:rPr lang="en-US" altLang="ko-KR" dirty="0"/>
              <a:t>2. ER- </a:t>
            </a:r>
            <a:r>
              <a:rPr lang="ko-KR" altLang="en-US" dirty="0"/>
              <a:t>다이어그램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061B2-2E8D-6966-D941-AC7C6C5E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439" y="1627956"/>
            <a:ext cx="3434399" cy="60339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800" dirty="0"/>
              <a:t>APPLICANT_INFO</a:t>
            </a:r>
          </a:p>
          <a:p>
            <a:pPr marL="228600" lvl="1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사용자 정보</a:t>
            </a:r>
            <a:r>
              <a:rPr lang="en-US" altLang="ko-KR" sz="1600" dirty="0"/>
              <a:t>)</a:t>
            </a:r>
          </a:p>
          <a:p>
            <a:r>
              <a:rPr lang="en-US" altLang="ko-KR" sz="1800" dirty="0"/>
              <a:t>ADDRESS_SCORE</a:t>
            </a:r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주소지에 따른 가점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DEPENDENT_SCORE</a:t>
            </a:r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부양가족 수에 따른 가점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SUBSCRIPTION_ACCOUNT_SCORE</a:t>
            </a:r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청약통장 개설 기간에 따른 가점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NON_HOME_OWNERSHIP_SCORE</a:t>
            </a:r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무주택 기간에 따른 가점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APPLICATION_OFFICE</a:t>
            </a:r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접수처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UNIT_PRICE_BY_AREA</a:t>
            </a:r>
          </a:p>
          <a:p>
            <a:pPr marL="0" indent="0">
              <a:buNone/>
            </a:pPr>
            <a:r>
              <a:rPr lang="en-US" altLang="ko-KR" sz="1800" dirty="0"/>
              <a:t>    (</a:t>
            </a:r>
            <a:r>
              <a:rPr lang="ko-KR" altLang="en-US" sz="1800" dirty="0"/>
              <a:t>평수에 맞는 분양가격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C16752-EF77-AF28-2FD7-6C869E36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5" y="1498634"/>
            <a:ext cx="9410704" cy="43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2DF8-9B2B-84FF-EECE-C1B8F6B3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71" y="220421"/>
            <a:ext cx="10653579" cy="6394798"/>
          </a:xfrm>
        </p:spPr>
        <p:txBody>
          <a:bodyPr/>
          <a:lstStyle/>
          <a:p>
            <a:pPr marL="3657600" lvl="8" indent="0">
              <a:buNone/>
            </a:pPr>
            <a:endParaRPr lang="en-US" altLang="ko-KR" dirty="0"/>
          </a:p>
          <a:p>
            <a:pPr marL="3657600" lvl="8" indent="0">
              <a:buNone/>
            </a:pPr>
            <a:r>
              <a:rPr lang="en-US" altLang="ko-KR" dirty="0"/>
              <a:t>  </a:t>
            </a:r>
            <a:r>
              <a:rPr lang="en-US" altLang="ko-KR" sz="1800" b="1" dirty="0"/>
              <a:t>3. </a:t>
            </a:r>
            <a:r>
              <a:rPr lang="ko-KR" altLang="en-US" sz="1800" b="1" dirty="0"/>
              <a:t>프로그램</a:t>
            </a:r>
            <a:endParaRPr lang="en-US" altLang="ko-KR" sz="1800" b="1" dirty="0"/>
          </a:p>
          <a:p>
            <a:pPr marL="3657600" lvl="8" indent="0">
              <a:buNone/>
            </a:pPr>
            <a:r>
              <a:rPr lang="en-US" altLang="ko-KR" dirty="0"/>
              <a:t>       </a:t>
            </a:r>
          </a:p>
          <a:p>
            <a:pPr marL="3657600" lvl="8" indent="0">
              <a:buNone/>
            </a:pPr>
            <a:endParaRPr lang="en-US" altLang="ko-KR" sz="3200" dirty="0"/>
          </a:p>
          <a:p>
            <a:pPr marL="3657600" lvl="8" indent="0">
              <a:buNone/>
            </a:pPr>
            <a:r>
              <a:rPr lang="en-US" altLang="ko-KR" sz="2000" dirty="0"/>
              <a:t>    Main</a:t>
            </a: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ko-KR" altLang="en-US" dirty="0"/>
              <a:t>접수처</a:t>
            </a:r>
            <a:r>
              <a:rPr lang="en-US" altLang="ko-KR" dirty="0"/>
              <a:t>									</a:t>
            </a:r>
            <a:r>
              <a:rPr lang="ko-KR" altLang="en-US" dirty="0"/>
              <a:t>접수자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9B378-9911-B0E3-35C2-E26850B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32" y="2376473"/>
            <a:ext cx="4377186" cy="1041347"/>
          </a:xfrm>
          <a:prstGeom prst="rect">
            <a:avLst/>
          </a:prstGeom>
        </p:spPr>
      </p:pic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A1CA8E4-94BF-602D-B36C-925387714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1" y="3586785"/>
            <a:ext cx="3953427" cy="1905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0AF1AD-44DA-AAAD-4A0F-030BEFA0F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877" y="3202320"/>
            <a:ext cx="395342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C2B99-A580-C233-9970-19D2851F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09330"/>
            <a:ext cx="10653579" cy="6200030"/>
          </a:xfrm>
        </p:spPr>
        <p:txBody>
          <a:bodyPr/>
          <a:lstStyle/>
          <a:p>
            <a:r>
              <a:rPr lang="ko-KR" altLang="en-US" dirty="0"/>
              <a:t>사용자 정보 등록</a:t>
            </a:r>
            <a:r>
              <a:rPr lang="en-US" altLang="ko-KR" dirty="0"/>
              <a:t>		</a:t>
            </a:r>
            <a:r>
              <a:rPr lang="ko-KR" altLang="en-US" dirty="0"/>
              <a:t>정보 수정</a:t>
            </a:r>
            <a:r>
              <a:rPr lang="en-US" altLang="ko-KR" dirty="0"/>
              <a:t>				</a:t>
            </a:r>
            <a:r>
              <a:rPr lang="ko-KR" altLang="en-US" dirty="0"/>
              <a:t>내 정보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BBC76-868E-8B62-28D7-2FC30498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25" y="745435"/>
            <a:ext cx="3626271" cy="5764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198557-BF74-1A70-990E-C18FD2F7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319" y="877718"/>
            <a:ext cx="4216291" cy="4580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471037-D9A0-4908-7E31-EB290F78F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1" y="1391478"/>
            <a:ext cx="4320209" cy="24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920B1-DE9E-253A-A50F-E47D64E5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25" y="125271"/>
            <a:ext cx="10653579" cy="4593828"/>
          </a:xfrm>
        </p:spPr>
        <p:txBody>
          <a:bodyPr/>
          <a:lstStyle/>
          <a:p>
            <a:r>
              <a:rPr lang="ko-KR" altLang="en-US" dirty="0"/>
              <a:t>접수한 평수의 자금 정보</a:t>
            </a:r>
            <a:r>
              <a:rPr lang="en-US" altLang="ko-KR" dirty="0"/>
              <a:t>					</a:t>
            </a:r>
            <a:r>
              <a:rPr lang="ko-KR" altLang="en-US" dirty="0"/>
              <a:t>사용자의 당첨 여부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26A37-D944-1E16-2A37-D0AABD9E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8" y="1830121"/>
            <a:ext cx="4889472" cy="2888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725D4-6A64-DEA0-2E97-C6E7B43D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46" y="1775463"/>
            <a:ext cx="576342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CCE0-264E-7289-BAB9-FD5E6710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접수처에서 평수에 따른 접수자 목록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F7C14-1361-022E-107F-93FF12F6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3" y="1498059"/>
            <a:ext cx="4210228" cy="46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990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374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아파트 청약 신청 서비스 </vt:lpstr>
      <vt:lpstr>목차</vt:lpstr>
      <vt:lpstr>1. 요구조건 및 개발환경</vt:lpstr>
      <vt:lpstr>1. 요구조건 및 개발환경</vt:lpstr>
      <vt:lpstr>2. ER- 다이어그램 </vt:lpstr>
      <vt:lpstr>PowerPoint 프레젠테이션</vt:lpstr>
      <vt:lpstr>PowerPoint 프레젠테이션</vt:lpstr>
      <vt:lpstr>PowerPoint 프레젠테이션</vt:lpstr>
      <vt:lpstr>접수처에서 평수에 따른 접수자 목록 조회</vt:lpstr>
      <vt:lpstr>4. 소스코드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아카데미02 퍼스트존</dc:creator>
  <cp:lastModifiedBy>아카데미02 퍼스트존</cp:lastModifiedBy>
  <cp:revision>4</cp:revision>
  <dcterms:created xsi:type="dcterms:W3CDTF">2025-05-01T02:18:25Z</dcterms:created>
  <dcterms:modified xsi:type="dcterms:W3CDTF">2025-05-01T03:58:03Z</dcterms:modified>
</cp:coreProperties>
</file>