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1cf7aeb6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1cf7aeb6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1cf7aeb6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1cf7aeb6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1cf7aeb6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1cf7aeb6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1cf7aeb6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1cf7aeb6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1cf7aeb6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1cf7aeb6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1cf7aeb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1cf7aeb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1cf7aeb6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1cf7aeb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cf7aeb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cf7aeb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1cf7aeb6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1cf7aeb6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1cf7aeb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1cf7aeb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1cf7aeb6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1cf7aeb6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1cf7aeb6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1cf7aeb6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cf7aeb6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cf7aeb6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datasets/adityamahimkar/iqothnccd-lung-cancer-dataset/data" TargetMode="External"/><Relationship Id="rId4" Type="http://schemas.openxmlformats.org/officeDocument/2006/relationships/hyperlink" Target="https://www.cancer.org/cancer/lung-cancer/about/what-is.html" TargetMode="External"/><Relationship Id="rId5" Type="http://schemas.openxmlformats.org/officeDocument/2006/relationships/hyperlink" Target="https://www.mayoclinic.org/diseases-conditions/lung-cancer/symptoms-causes/syc-20374620" TargetMode="External"/><Relationship Id="rId6" Type="http://schemas.openxmlformats.org/officeDocument/2006/relationships/hyperlink" Target="https://www.verywellhealth.com/what-is-stage-4-lung-cancer-life-expectancy-2249420" TargetMode="External"/><Relationship Id="rId7" Type="http://schemas.openxmlformats.org/officeDocument/2006/relationships/hyperlink" Target="https://www.researchgate.net/publication/348816466_Progress_on_pivotal_role_and_application_of_exosome_in_lung_cancer_carcinogenesis_diagnosis_therapy_and_prognosi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n00000000na/Lung-Cancer.g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450" y="72800"/>
            <a:ext cx="5238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363700" y="165575"/>
            <a:ext cx="712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 Е Х Н И Ч Е С К И	У Н И В Е Р С И Т Е Т – С О Ф И Я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26700" y="663075"/>
            <a:ext cx="7890600" cy="4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КАТЕДРА “ИНФОРМАТИКА”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СПЕЦИАЛНОСТ “АНАЛИЗ НА ГОЛЕМИ МАСИВИ И ПОТОЦИ ОТ ДАННИ”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Степен Магистър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“Анализ на големи данни за прецизната медицина”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</a:t>
            </a: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“РАК НА БЕЛИЯ ДРОБ”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Разработил: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Анна- Мария Атанасова 961323002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 г.</a:t>
            </a:r>
            <a:endParaRPr b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 flipH="1" rot="10800000">
            <a:off x="1336625" y="702225"/>
            <a:ext cx="6719700" cy="1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3778475" y="88000"/>
            <a:ext cx="5094900" cy="494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186150" y="1873975"/>
            <a:ext cx="3352500" cy="185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35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6А. Скрийншотове от обучението и валидирането на двата модела.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49964" t="0"/>
          <a:stretch/>
        </p:blipFill>
        <p:spPr>
          <a:xfrm>
            <a:off x="311700" y="2041000"/>
            <a:ext cx="29738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3325" y="164625"/>
            <a:ext cx="4780976" cy="47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442775" y="1486300"/>
            <a:ext cx="7655100" cy="3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6Б. Сравнителни диаграми за двата алгоритъма на оценките на параметрите PAS (Precision, Accuracy, Sensitivity)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00" y="1604926"/>
            <a:ext cx="4491426" cy="33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5358100" y="1615950"/>
            <a:ext cx="23412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Model PAS Metrics:</a:t>
            </a:r>
            <a:endParaRPr sz="11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(Macro-Averaged): 0.9735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(Macro-Averaged): 0.9167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0.9697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Model PAS Metrics:</a:t>
            </a:r>
            <a:endParaRPr sz="11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(Macro-Averaged): 0.9769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(Macro-Averaged): 0.9359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0.9727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1807825" y="1338875"/>
            <a:ext cx="5897100" cy="35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6В. Сравнителни диаграми за двата алгоритъма на оценките на параметрите FP, FN, TP, TN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675" y="1668525"/>
            <a:ext cx="4741400" cy="28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7.      Информационни ресурси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Набор данни: </a:t>
            </a:r>
            <a:r>
              <a:rPr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https://www.kaggle.com/datasets/adityamahimkar/iqothnccd-lung-cancer-dataset/data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American Cancer Society. (2020). Types of Lung Cancer. </a:t>
            </a:r>
            <a:r>
              <a:rPr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https://www.cancer.org/cancer/lung-cancer/about/what-is.html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Mayo Clinic. (2021). Lung Cancer Symptoms and Causes. </a:t>
            </a:r>
            <a:r>
              <a:rPr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https://www.mayoclinic.org/diseases-conditions/lung-cancer/symptoms-causes/syc-20374620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Well Health - Stage 4 Lung Cancer Life Expectancy </a:t>
            </a:r>
            <a:r>
              <a:rPr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https://www.verywellhealth.com/what-is-stage-4-lung-cancer-life-expectancy-2249420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 on pivotal role and application of exosome in lung cancer carcinogenesis,diagnosis, therapy and prognosis - Ming-Yue Li, Li-Zhong Liu and Ming Dong </a:t>
            </a:r>
            <a:r>
              <a:rPr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https://www.researchgate.net/publication/348816466_Progress_on_pivotal_role_and_application_of_exosome_in_lung_cancer_carcinogenesis_diagnosis_therapy_and_prognosis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5975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Благодаря за вниманието!</a:t>
            </a:r>
            <a:endParaRPr sz="342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1.      Обща информация за заболяването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18% от всички смъртни случаи от рак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1.8 милиона смъртни случая през 2020 г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Видове рак на белия дроб</a:t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Недребноклетъчен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рак на белия дроб (NSCLC) -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представлява приблизително 85% от всички случаи. Подтипове: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аденокарцином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плоскоклетъчен карцином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едроклетъчен карцином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ребноклетъчен рак на белия дроб (SCLC) -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представлява около 15% от случаите. По-агресивен е и се разпространява по-бързо от NSCLC.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Рискови фактори и причини</a:t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Тютюнопушенето - 85% от всички случаи.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Излагане на радон газ, азбест, замърсяване на въздуха и професионални рискове като определени химикали и прах.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Генетичната предразположеност и семейната история на рак на белия дроб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0" y="1152475"/>
            <a:ext cx="4260300" cy="3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Симптоми</a:t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постоянна кашлица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кашляне на кръв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болка в гърдите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задух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необяснима загуба на тегло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повтарящи се респираторни инфекции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Диагностичните методи</a:t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образни изследвания като рентгенови лъчи и компютърна томография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цитология на храчките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биопсия на тъканите.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Лечение</a:t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хирургия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лъчетерапия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химиотерапия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таргетна терапия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имунотерапия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1376475" y="574450"/>
            <a:ext cx="6863400" cy="295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41950"/>
            <a:ext cx="42603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 годишна преживяемост</a:t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788" y="794800"/>
            <a:ext cx="5387425" cy="225005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11700" y="3606725"/>
            <a:ext cx="66972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Рак на белия дроб в България</a:t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над 30% от българските възрастни са пушачи, един от най-високите проценти в Европейския съюз.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Българското правителство е въвело различни закони и регулации против тютюнопушенето, включително забрани за реклама, ограничения за пушене на обществени места и повишени данъци върху тютюневите изделия.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376475" y="2985250"/>
            <a:ext cx="68634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Фиг 1. Дребноклетъчен белодробен карцином (SCLC), недребноклетъчен белодробен карцином (NSCLC),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едроклетъчният карцином (LCC)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аденокарциномът (AD)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плоскоклетъчният карцином (SCC)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4969275" y="1060400"/>
            <a:ext cx="3478200" cy="40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      Описание на набора данни за диагностичния анализ.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1097 изображения, представляващи срезове от компютърна томографии на пациенти, диагностицирани с белодробен рак в различни стадии, както и здрави лица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Събрани са за период от 3 месеца през есента на 20219г от Иракска онкологична болница/Национален център за ракови заболявания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2А. Описание на характеристиките</a:t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Filepaths - адрес на изображение (.jpg)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Labels - Рапределят се на “Malignant” - 561 записи, “Normal” - 416 записи и “benign” - 120 записи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2Б. Статистически анализ на характеристиките</a:t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275" y="1577550"/>
            <a:ext cx="3193075" cy="11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325" y="2778663"/>
            <a:ext cx="3179037" cy="11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0325" y="3979775"/>
            <a:ext cx="3179024" cy="111168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212813" y="1152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107550" y="72125"/>
            <a:ext cx="3589500" cy="26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058200" y="448875"/>
            <a:ext cx="6017100" cy="44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71750" y="148100"/>
            <a:ext cx="35895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Разпределение на изображенията по Labels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276075" y="1212575"/>
            <a:ext cx="24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Големина на изображенията 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525" y="2266350"/>
            <a:ext cx="3909843" cy="25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4850" y="663150"/>
            <a:ext cx="3148650" cy="25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750" y="560550"/>
            <a:ext cx="2841051" cy="18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4253975" y="119500"/>
            <a:ext cx="4577400" cy="30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93525" y="119500"/>
            <a:ext cx="3525600" cy="30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862700" y="158275"/>
            <a:ext cx="29175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Резолюция на изображенията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4368725" y="49125"/>
            <a:ext cx="430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Разпределение на цветовете в изображенията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00" y="534300"/>
            <a:ext cx="3338125" cy="26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248" y="480225"/>
            <a:ext cx="4239652" cy="26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111900" y="3282525"/>
            <a:ext cx="89202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2В. Preprocessing</a:t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Липсващи данни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Редукция на размера на изображенията на 224х224 пиксела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450" y="4080575"/>
            <a:ext cx="59436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3.      Технологична работна рамка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220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Програмна среда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Colab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Език за програмиране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666925" y="1161475"/>
            <a:ext cx="30000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Google.colab.drive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Пакети на трети страни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Cv2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Seaborn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Matplotlib.pyplot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PIL.Image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4.      Описание на двата алгоритъма за класификация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на Опорните Вектори (SVM):</a:t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Подготовка на данните </a:t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Данните за обучение и тестваме се зареждат и се предоставят на ImageDataGenerator за предварителна обработка и аугментация.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Извличане на характеристики</a:t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Използва се предварително обучена невронна мрежа (MobileNetV2) за извличане на характеристики от изображенията.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Трениране на модела</a:t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Характеристиките от изображенията се използват като входни данни за трениране на SVM модел, който се обучава да класифицира изображенията в съответните класове.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Оценка на модела </a:t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Моделът се оценява чрез предсказване на класовете за тестовия набор и сравняване на предсказанията с истинските класове.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4652575" y="1152475"/>
            <a:ext cx="4260300" cy="3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Конволюционна Невронна Мрежа (CNN):</a:t>
            </a:r>
            <a:endParaRPr sz="13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Подготовка на данните 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Също като за SVM, данните се зареждат и предоставят на ImageDataGenerator за предварителна обработка.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Създаване на модела 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Създаваме Sequential модел на Keras, който се състои от няколко слоя за конволюция и пулинг, последвани от пълно свързани слоеве за класификация.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Компилация и трениране на модела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Моделът се компилира с оптимизатор и функция за загуба, след което се тренира върху обучаващия набор с помощта на функцията fit.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Оценка на модела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Моделът се оценява чрез използване на тестовия набор, като се изчислява точността на класификацията.</a:t>
            </a:r>
            <a:endParaRPr sz="1100"/>
          </a:p>
        </p:txBody>
      </p:sp>
      <p:sp>
        <p:nvSpPr>
          <p:cNvPr id="122" name="Google Shape;122;p20"/>
          <p:cNvSpPr txBox="1"/>
          <p:nvPr/>
        </p:nvSpPr>
        <p:spPr>
          <a:xfrm>
            <a:off x="311700" y="4486675"/>
            <a:ext cx="877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	GitHub </a:t>
            </a: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https://github.com/an00000000na/Lung-Cancer.git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0" y="2250750"/>
            <a:ext cx="9144000" cy="60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75975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latin typeface="Times New Roman"/>
                <a:ea typeface="Times New Roman"/>
                <a:cs typeface="Times New Roman"/>
                <a:sym typeface="Times New Roman"/>
              </a:rPr>
              <a:t>6.      Експериментални резултати</a:t>
            </a:r>
            <a:endParaRPr sz="3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