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39"/>
  </p:notesMasterIdLst>
  <p:sldIdLst>
    <p:sldId id="256" r:id="rId5"/>
    <p:sldId id="277" r:id="rId6"/>
    <p:sldId id="271" r:id="rId7"/>
    <p:sldId id="275" r:id="rId8"/>
    <p:sldId id="272" r:id="rId9"/>
    <p:sldId id="273" r:id="rId10"/>
    <p:sldId id="305" r:id="rId11"/>
    <p:sldId id="310" r:id="rId12"/>
    <p:sldId id="312" r:id="rId13"/>
    <p:sldId id="313" r:id="rId14"/>
    <p:sldId id="274" r:id="rId15"/>
    <p:sldId id="302" r:id="rId16"/>
    <p:sldId id="303" r:id="rId17"/>
    <p:sldId id="278" r:id="rId18"/>
    <p:sldId id="304" r:id="rId19"/>
    <p:sldId id="306" r:id="rId20"/>
    <p:sldId id="279" r:id="rId21"/>
    <p:sldId id="308" r:id="rId22"/>
    <p:sldId id="307" r:id="rId23"/>
    <p:sldId id="280" r:id="rId24"/>
    <p:sldId id="309" r:id="rId25"/>
    <p:sldId id="281" r:id="rId26"/>
    <p:sldId id="289" r:id="rId27"/>
    <p:sldId id="290" r:id="rId28"/>
    <p:sldId id="293" r:id="rId29"/>
    <p:sldId id="295" r:id="rId30"/>
    <p:sldId id="291" r:id="rId31"/>
    <p:sldId id="296" r:id="rId32"/>
    <p:sldId id="294" r:id="rId33"/>
    <p:sldId id="298" r:id="rId34"/>
    <p:sldId id="299" r:id="rId35"/>
    <p:sldId id="300" r:id="rId36"/>
    <p:sldId id="301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6986A9-870D-A5CD-1A34-1141AFB5FA91}" name="Patani,Cimi" initials="Pa" userId="S::ccp63@drexel.edu::72ab453c-a6a7-41f9-8e1f-ad511f61c8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0590-E93B-411F-AD40-A57B803D00B2}" v="6" dt="2024-01-31T23:57:55.539"/>
    <p1510:client id="{377F42A3-CE0B-4FF9-B854-FDC75837E972}" v="239" dt="2024-02-01T02:09:59.337"/>
    <p1510:client id="{51C13FED-4A9C-4B7E-A3E3-F9D48F3AA5FF}" v="64" dt="2024-01-31T23:46:27.843"/>
    <p1510:client id="{8D8C9B35-49B4-403E-80C1-E6F032E27505}" v="5137" dt="2024-02-01T17:55:55.054"/>
    <p1510:client id="{AA84AB5F-D422-46DB-BE1F-B2297130D121}" v="38" dt="2024-02-01T02:40:58.529"/>
    <p1510:client id="{C51108F1-A415-46B5-AA5F-2DD57A225C9B}" v="3" dt="2024-02-01T17:52:03.204"/>
    <p1510:client id="{CD87909F-FD91-449E-8648-F76CDE6EC729}" v="2" dt="2024-01-31T22:30:4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B26EE-E4A0-4E7E-8B09-DE0013AB363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E823-A94D-465D-9295-2C2EC035E2D5}">
      <dgm:prSet phldrT="[Text]"/>
      <dgm:spPr/>
      <dgm:t>
        <a:bodyPr/>
        <a:lstStyle/>
        <a:p>
          <a:r>
            <a:rPr lang="en-US"/>
            <a:t>Alpha Diversity</a:t>
          </a:r>
        </a:p>
      </dgm:t>
    </dgm:pt>
    <dgm:pt modelId="{553D9C93-8BE4-4861-A224-929FCA28C1F2}" type="parTrans" cxnId="{349EEDFC-0D3D-47B5-B136-FA2BFA668A3C}">
      <dgm:prSet/>
      <dgm:spPr/>
      <dgm:t>
        <a:bodyPr/>
        <a:lstStyle/>
        <a:p>
          <a:endParaRPr lang="en-US"/>
        </a:p>
      </dgm:t>
    </dgm:pt>
    <dgm:pt modelId="{27D861AE-AF2C-4794-9895-71E642F97DBF}" type="sibTrans" cxnId="{349EEDFC-0D3D-47B5-B136-FA2BFA668A3C}">
      <dgm:prSet/>
      <dgm:spPr/>
      <dgm:t>
        <a:bodyPr/>
        <a:lstStyle/>
        <a:p>
          <a:endParaRPr lang="en-US"/>
        </a:p>
      </dgm:t>
    </dgm:pt>
    <dgm:pt modelId="{14DDCD8B-EF09-4585-A880-23676AA1959E}">
      <dgm:prSet phldrT="[Text]"/>
      <dgm:spPr/>
      <dgm:t>
        <a:bodyPr/>
        <a:lstStyle/>
        <a:p>
          <a:r>
            <a:rPr lang="en-US"/>
            <a:t>Single microbial community diversity measure</a:t>
          </a:r>
        </a:p>
      </dgm:t>
    </dgm:pt>
    <dgm:pt modelId="{8B2428F3-99AB-42FB-8D32-86245D593C27}" type="parTrans" cxnId="{57E0EC95-2F55-4B21-A5B2-D06D9F4F1D2E}">
      <dgm:prSet/>
      <dgm:spPr/>
      <dgm:t>
        <a:bodyPr/>
        <a:lstStyle/>
        <a:p>
          <a:endParaRPr lang="en-US"/>
        </a:p>
      </dgm:t>
    </dgm:pt>
    <dgm:pt modelId="{26B1F75B-6B49-4E9E-9A67-11D83D6881EC}" type="sibTrans" cxnId="{57E0EC95-2F55-4B21-A5B2-D06D9F4F1D2E}">
      <dgm:prSet/>
      <dgm:spPr/>
      <dgm:t>
        <a:bodyPr/>
        <a:lstStyle/>
        <a:p>
          <a:endParaRPr lang="en-US"/>
        </a:p>
      </dgm:t>
    </dgm:pt>
    <dgm:pt modelId="{439D0A3D-A89E-43C1-A3FB-D11747D69F30}">
      <dgm:prSet phldrT="[Text]"/>
      <dgm:spPr/>
      <dgm:t>
        <a:bodyPr/>
        <a:lstStyle/>
        <a:p>
          <a:r>
            <a:rPr lang="en-US"/>
            <a:t>Beta Diversity</a:t>
          </a:r>
        </a:p>
      </dgm:t>
    </dgm:pt>
    <dgm:pt modelId="{B73875EC-8BAD-4A78-8B57-253EC4CD1EF6}" type="parTrans" cxnId="{9C224F9C-83A8-4FB1-A1C5-BA9D43F47C70}">
      <dgm:prSet/>
      <dgm:spPr/>
      <dgm:t>
        <a:bodyPr/>
        <a:lstStyle/>
        <a:p>
          <a:endParaRPr lang="en-US"/>
        </a:p>
      </dgm:t>
    </dgm:pt>
    <dgm:pt modelId="{1CBF8174-207A-4025-AC17-D8F245FD52EB}" type="sibTrans" cxnId="{9C224F9C-83A8-4FB1-A1C5-BA9D43F47C70}">
      <dgm:prSet/>
      <dgm:spPr/>
      <dgm:t>
        <a:bodyPr/>
        <a:lstStyle/>
        <a:p>
          <a:endParaRPr lang="en-US"/>
        </a:p>
      </dgm:t>
    </dgm:pt>
    <dgm:pt modelId="{3F5F29B7-A794-418F-A0D0-96B06569C135}">
      <dgm:prSet phldrT="[Text]"/>
      <dgm:spPr/>
      <dgm:t>
        <a:bodyPr/>
        <a:lstStyle/>
        <a:p>
          <a:r>
            <a:rPr lang="en-US"/>
            <a:t>Measures diversity change between environments</a:t>
          </a:r>
        </a:p>
      </dgm:t>
    </dgm:pt>
    <dgm:pt modelId="{2E93B8D9-0CF7-4544-AD8C-49F2F10AB1FC}" type="parTrans" cxnId="{EE434F24-2519-433D-8D46-5BB7D12A90FA}">
      <dgm:prSet/>
      <dgm:spPr/>
      <dgm:t>
        <a:bodyPr/>
        <a:lstStyle/>
        <a:p>
          <a:endParaRPr lang="en-US"/>
        </a:p>
      </dgm:t>
    </dgm:pt>
    <dgm:pt modelId="{D522837A-5077-4D7A-815C-CCB4AD93C38A}" type="sibTrans" cxnId="{EE434F24-2519-433D-8D46-5BB7D12A90FA}">
      <dgm:prSet/>
      <dgm:spPr/>
      <dgm:t>
        <a:bodyPr/>
        <a:lstStyle/>
        <a:p>
          <a:endParaRPr lang="en-US"/>
        </a:p>
      </dgm:t>
    </dgm:pt>
    <dgm:pt modelId="{240E8FE6-432C-4DBB-9CAC-BAE124405F76}">
      <dgm:prSet phldrT="[Text]"/>
      <dgm:spPr/>
      <dgm:t>
        <a:bodyPr/>
        <a:lstStyle/>
        <a:p>
          <a:r>
            <a:rPr lang="en-US"/>
            <a:t>Core Microbiome</a:t>
          </a:r>
        </a:p>
      </dgm:t>
    </dgm:pt>
    <dgm:pt modelId="{92E11B9C-4BFE-4A91-B571-BF749903BF58}" type="parTrans" cxnId="{7308881E-AF72-4B73-8F1C-D0723266CF09}">
      <dgm:prSet/>
      <dgm:spPr/>
      <dgm:t>
        <a:bodyPr/>
        <a:lstStyle/>
        <a:p>
          <a:endParaRPr lang="en-US"/>
        </a:p>
      </dgm:t>
    </dgm:pt>
    <dgm:pt modelId="{CE4AA209-61F4-4C23-9CBF-62C7AE5B6661}" type="sibTrans" cxnId="{7308881E-AF72-4B73-8F1C-D0723266CF09}">
      <dgm:prSet/>
      <dgm:spPr/>
      <dgm:t>
        <a:bodyPr/>
        <a:lstStyle/>
        <a:p>
          <a:endParaRPr lang="en-US"/>
        </a:p>
      </dgm:t>
    </dgm:pt>
    <dgm:pt modelId="{D30E8EDF-B98F-4B9A-BB53-09BEE26F98EC}">
      <dgm:prSet phldrT="[Text]"/>
      <dgm:spPr/>
      <dgm:t>
        <a:bodyPr/>
        <a:lstStyle/>
        <a:p>
          <a:r>
            <a:rPr lang="en-US"/>
            <a:t>Refers to set of microbes common in most samples</a:t>
          </a:r>
        </a:p>
      </dgm:t>
    </dgm:pt>
    <dgm:pt modelId="{1ECFB74B-8F24-422B-9E1A-6FB0FE803C8A}" type="parTrans" cxnId="{F4D84431-837C-4852-8240-B6ED59AFBD64}">
      <dgm:prSet/>
      <dgm:spPr/>
      <dgm:t>
        <a:bodyPr/>
        <a:lstStyle/>
        <a:p>
          <a:endParaRPr lang="en-US"/>
        </a:p>
      </dgm:t>
    </dgm:pt>
    <dgm:pt modelId="{34F785FD-330D-4F4F-A2C2-DA2AB2185AE3}" type="sibTrans" cxnId="{F4D84431-837C-4852-8240-B6ED59AFBD64}">
      <dgm:prSet/>
      <dgm:spPr/>
      <dgm:t>
        <a:bodyPr/>
        <a:lstStyle/>
        <a:p>
          <a:endParaRPr lang="en-US"/>
        </a:p>
      </dgm:t>
    </dgm:pt>
    <dgm:pt modelId="{2234BF93-2E3D-402B-BB62-06C0B9BA3D5E}">
      <dgm:prSet phldrT="[Text]"/>
      <dgm:spPr/>
      <dgm:t>
        <a:bodyPr/>
        <a:lstStyle/>
        <a:p>
          <a:r>
            <a:rPr lang="en-US"/>
            <a:t>Richness – different microbe types</a:t>
          </a:r>
        </a:p>
      </dgm:t>
    </dgm:pt>
    <dgm:pt modelId="{A1BAF481-B824-4D68-BDFF-F028656964E3}" type="parTrans" cxnId="{FB2FEAE1-E017-49F1-A522-A0298124B4E7}">
      <dgm:prSet/>
      <dgm:spPr/>
      <dgm:t>
        <a:bodyPr/>
        <a:lstStyle/>
        <a:p>
          <a:endParaRPr lang="en-US"/>
        </a:p>
      </dgm:t>
    </dgm:pt>
    <dgm:pt modelId="{FECF818B-5A26-415A-86E9-1402D78DA060}" type="sibTrans" cxnId="{FB2FEAE1-E017-49F1-A522-A0298124B4E7}">
      <dgm:prSet/>
      <dgm:spPr/>
      <dgm:t>
        <a:bodyPr/>
        <a:lstStyle/>
        <a:p>
          <a:endParaRPr lang="en-US"/>
        </a:p>
      </dgm:t>
    </dgm:pt>
    <dgm:pt modelId="{50131E8F-4E72-4742-9A3A-5C67EE2E464E}">
      <dgm:prSet phldrT="[Text]"/>
      <dgm:spPr/>
      <dgm:t>
        <a:bodyPr/>
        <a:lstStyle/>
        <a:p>
          <a:endParaRPr lang="en-US"/>
        </a:p>
      </dgm:t>
    </dgm:pt>
    <dgm:pt modelId="{4E3A91D3-3FAC-4CEC-B3CD-219F89C31627}" type="parTrans" cxnId="{E0B2BF8E-79E6-4230-9FEB-B9729228DC0B}">
      <dgm:prSet/>
      <dgm:spPr/>
      <dgm:t>
        <a:bodyPr/>
        <a:lstStyle/>
        <a:p>
          <a:endParaRPr lang="en-US"/>
        </a:p>
      </dgm:t>
    </dgm:pt>
    <dgm:pt modelId="{DE5948DC-8538-4923-A007-C5CB7AF9D2D5}" type="sibTrans" cxnId="{E0B2BF8E-79E6-4230-9FEB-B9729228DC0B}">
      <dgm:prSet/>
      <dgm:spPr/>
      <dgm:t>
        <a:bodyPr/>
        <a:lstStyle/>
        <a:p>
          <a:endParaRPr lang="en-US"/>
        </a:p>
      </dgm:t>
    </dgm:pt>
    <dgm:pt modelId="{49EC5973-EB12-44F3-8EF3-4CB7C345E4D2}">
      <dgm:prSet phldrT="[Text]"/>
      <dgm:spPr/>
      <dgm:t>
        <a:bodyPr/>
        <a:lstStyle/>
        <a:p>
          <a:r>
            <a:rPr lang="en-US"/>
            <a:t>Evenness – distribution of microbes</a:t>
          </a:r>
        </a:p>
      </dgm:t>
    </dgm:pt>
    <dgm:pt modelId="{1EFDE43F-1F18-47B8-A9AB-DA7C8D6A09F3}" type="parTrans" cxnId="{1985498F-6316-4879-8787-A626D875375B}">
      <dgm:prSet/>
      <dgm:spPr/>
      <dgm:t>
        <a:bodyPr/>
        <a:lstStyle/>
        <a:p>
          <a:endParaRPr lang="en-US"/>
        </a:p>
      </dgm:t>
    </dgm:pt>
    <dgm:pt modelId="{B49C3537-D273-4B0B-9B9C-D43976E2532B}" type="sibTrans" cxnId="{1985498F-6316-4879-8787-A626D875375B}">
      <dgm:prSet/>
      <dgm:spPr/>
      <dgm:t>
        <a:bodyPr/>
        <a:lstStyle/>
        <a:p>
          <a:endParaRPr lang="en-US"/>
        </a:p>
      </dgm:t>
    </dgm:pt>
    <dgm:pt modelId="{FEDB25B0-0430-4A14-9311-AC38C78871A3}">
      <dgm:prSet phldrT="[Text]"/>
      <dgm:spPr/>
      <dgm:t>
        <a:bodyPr/>
        <a:lstStyle/>
        <a:p>
          <a:r>
            <a:rPr lang="en-US"/>
            <a:t>Useful for comparing different ecosystems</a:t>
          </a:r>
        </a:p>
      </dgm:t>
    </dgm:pt>
    <dgm:pt modelId="{B58972B8-0A25-40AF-ACCA-8B34D9FE5310}" type="parTrans" cxnId="{23573723-1141-44A1-9317-9BDC528744A2}">
      <dgm:prSet/>
      <dgm:spPr/>
      <dgm:t>
        <a:bodyPr/>
        <a:lstStyle/>
        <a:p>
          <a:endParaRPr lang="en-US"/>
        </a:p>
      </dgm:t>
    </dgm:pt>
    <dgm:pt modelId="{701270A1-7C6E-4DDA-9C5B-DEEBCA3C57A8}" type="sibTrans" cxnId="{23573723-1141-44A1-9317-9BDC528744A2}">
      <dgm:prSet/>
      <dgm:spPr/>
      <dgm:t>
        <a:bodyPr/>
        <a:lstStyle/>
        <a:p>
          <a:endParaRPr lang="en-US"/>
        </a:p>
      </dgm:t>
    </dgm:pt>
    <dgm:pt modelId="{7FB1BA1F-6C63-4BC0-8FF6-C18FE54ED25B}">
      <dgm:prSet phldrT="[Text]"/>
      <dgm:spPr/>
      <dgm:t>
        <a:bodyPr/>
        <a:lstStyle/>
        <a:p>
          <a:r>
            <a:rPr lang="en-US"/>
            <a:t>These organisms considered fundamental</a:t>
          </a:r>
        </a:p>
      </dgm:t>
    </dgm:pt>
    <dgm:pt modelId="{4834CD1B-71A6-48A5-AAB9-2A1B2037EDAA}" type="parTrans" cxnId="{3226A89C-274D-4E69-883B-9BB7AD927685}">
      <dgm:prSet/>
      <dgm:spPr/>
      <dgm:t>
        <a:bodyPr/>
        <a:lstStyle/>
        <a:p>
          <a:endParaRPr lang="en-US"/>
        </a:p>
      </dgm:t>
    </dgm:pt>
    <dgm:pt modelId="{F8C381A5-CFB5-4680-8610-C45508C0CDDA}" type="sibTrans" cxnId="{3226A89C-274D-4E69-883B-9BB7AD927685}">
      <dgm:prSet/>
      <dgm:spPr/>
      <dgm:t>
        <a:bodyPr/>
        <a:lstStyle/>
        <a:p>
          <a:endParaRPr lang="en-US"/>
        </a:p>
      </dgm:t>
    </dgm:pt>
    <dgm:pt modelId="{8A319178-9712-4957-B06A-A6E9B9EC1656}" type="pres">
      <dgm:prSet presAssocID="{7E6B26EE-E4A0-4E7E-8B09-DE0013AB3635}" presName="rootNode" presStyleCnt="0">
        <dgm:presLayoutVars>
          <dgm:chMax/>
          <dgm:chPref/>
          <dgm:dir/>
          <dgm:animLvl val="lvl"/>
        </dgm:presLayoutVars>
      </dgm:prSet>
      <dgm:spPr/>
    </dgm:pt>
    <dgm:pt modelId="{41698891-1361-4BA0-BA0D-2D36DABAE112}" type="pres">
      <dgm:prSet presAssocID="{D813E823-A94D-465D-9295-2C2EC035E2D5}" presName="composite" presStyleCnt="0"/>
      <dgm:spPr/>
    </dgm:pt>
    <dgm:pt modelId="{B2D3FCBC-61B2-4A95-B7F0-44E7E2E341B7}" type="pres">
      <dgm:prSet presAssocID="{D813E823-A94D-465D-9295-2C2EC035E2D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FDC221B-8B5A-4CBE-B1CE-ADD641A626BD}" type="pres">
      <dgm:prSet presAssocID="{D813E823-A94D-465D-9295-2C2EC035E2D5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F346E93-A52A-4A2D-A47C-2D542F77B672}" type="pres">
      <dgm:prSet presAssocID="{D813E823-A94D-465D-9295-2C2EC035E2D5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C034129F-1750-4418-93ED-389779F01A69}" type="pres">
      <dgm:prSet presAssocID="{27D861AE-AF2C-4794-9895-71E642F97DBF}" presName="sibTrans" presStyleCnt="0"/>
      <dgm:spPr/>
    </dgm:pt>
    <dgm:pt modelId="{00C2C870-84EE-4293-957C-7517E7248C27}" type="pres">
      <dgm:prSet presAssocID="{439D0A3D-A89E-43C1-A3FB-D11747D69F30}" presName="composite" presStyleCnt="0"/>
      <dgm:spPr/>
    </dgm:pt>
    <dgm:pt modelId="{92C388F4-DAFE-482B-A7EC-82FC3885C3B8}" type="pres">
      <dgm:prSet presAssocID="{439D0A3D-A89E-43C1-A3FB-D11747D69F3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859259A-61F6-4A87-BF40-C7B0E690C1D0}" type="pres">
      <dgm:prSet presAssocID="{439D0A3D-A89E-43C1-A3FB-D11747D69F30}" presName="Image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D144BB00-3EAD-47C0-B752-0BD35F1AB565}" type="pres">
      <dgm:prSet presAssocID="{439D0A3D-A89E-43C1-A3FB-D11747D69F3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0498C363-D8DA-460F-A3A8-1B04F5A7D5EF}" type="pres">
      <dgm:prSet presAssocID="{1CBF8174-207A-4025-AC17-D8F245FD52EB}" presName="sibTrans" presStyleCnt="0"/>
      <dgm:spPr/>
    </dgm:pt>
    <dgm:pt modelId="{7F34119E-DF87-4684-ADF8-E4085AA56B35}" type="pres">
      <dgm:prSet presAssocID="{240E8FE6-432C-4DBB-9CAC-BAE124405F76}" presName="composite" presStyleCnt="0"/>
      <dgm:spPr/>
    </dgm:pt>
    <dgm:pt modelId="{454B7A75-12E9-435E-B74A-B46E997DA741}" type="pres">
      <dgm:prSet presAssocID="{240E8FE6-432C-4DBB-9CAC-BAE124405F7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81C964B-703B-495F-9808-924A83C619D9}" type="pres">
      <dgm:prSet presAssocID="{240E8FE6-432C-4DBB-9CAC-BAE124405F76}" presName="Image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4BA5EE0D-7307-4506-B0E3-597FBEA15677}" type="pres">
      <dgm:prSet presAssocID="{240E8FE6-432C-4DBB-9CAC-BAE124405F76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08881E-AF72-4B73-8F1C-D0723266CF09}" srcId="{7E6B26EE-E4A0-4E7E-8B09-DE0013AB3635}" destId="{240E8FE6-432C-4DBB-9CAC-BAE124405F76}" srcOrd="2" destOrd="0" parTransId="{92E11B9C-4BFE-4A91-B571-BF749903BF58}" sibTransId="{CE4AA209-61F4-4C23-9CBF-62C7AE5B6661}"/>
    <dgm:cxn modelId="{23573723-1141-44A1-9317-9BDC528744A2}" srcId="{439D0A3D-A89E-43C1-A3FB-D11747D69F30}" destId="{FEDB25B0-0430-4A14-9311-AC38C78871A3}" srcOrd="1" destOrd="0" parTransId="{B58972B8-0A25-40AF-ACCA-8B34D9FE5310}" sibTransId="{701270A1-7C6E-4DDA-9C5B-DEEBCA3C57A8}"/>
    <dgm:cxn modelId="{B6E54023-8264-4B8E-8D49-71DE3C1560EE}" type="presOf" srcId="{49EC5973-EB12-44F3-8EF3-4CB7C345E4D2}" destId="{5F346E93-A52A-4A2D-A47C-2D542F77B672}" srcOrd="0" destOrd="2" presId="urn:microsoft.com/office/officeart/2008/layout/TitledPictureBlocks"/>
    <dgm:cxn modelId="{EE434F24-2519-433D-8D46-5BB7D12A90FA}" srcId="{439D0A3D-A89E-43C1-A3FB-D11747D69F30}" destId="{3F5F29B7-A794-418F-A0D0-96B06569C135}" srcOrd="0" destOrd="0" parTransId="{2E93B8D9-0CF7-4544-AD8C-49F2F10AB1FC}" sibTransId="{D522837A-5077-4D7A-815C-CCB4AD93C38A}"/>
    <dgm:cxn modelId="{7D271825-3C3C-4CAE-8019-55851AE313B3}" type="presOf" srcId="{14DDCD8B-EF09-4585-A880-23676AA1959E}" destId="{5F346E93-A52A-4A2D-A47C-2D542F77B672}" srcOrd="0" destOrd="0" presId="urn:microsoft.com/office/officeart/2008/layout/TitledPictureBlocks"/>
    <dgm:cxn modelId="{F4D84431-837C-4852-8240-B6ED59AFBD64}" srcId="{240E8FE6-432C-4DBB-9CAC-BAE124405F76}" destId="{D30E8EDF-B98F-4B9A-BB53-09BEE26F98EC}" srcOrd="0" destOrd="0" parTransId="{1ECFB74B-8F24-422B-9E1A-6FB0FE803C8A}" sibTransId="{34F785FD-330D-4F4F-A2C2-DA2AB2185AE3}"/>
    <dgm:cxn modelId="{932AA131-D236-47C6-AB6A-B006BCACC55A}" type="presOf" srcId="{439D0A3D-A89E-43C1-A3FB-D11747D69F30}" destId="{92C388F4-DAFE-482B-A7EC-82FC3885C3B8}" srcOrd="0" destOrd="0" presId="urn:microsoft.com/office/officeart/2008/layout/TitledPictureBlocks"/>
    <dgm:cxn modelId="{5FA52466-33D8-477B-9A72-FCA7DEA9B83F}" type="presOf" srcId="{D813E823-A94D-465D-9295-2C2EC035E2D5}" destId="{B2D3FCBC-61B2-4A95-B7F0-44E7E2E341B7}" srcOrd="0" destOrd="0" presId="urn:microsoft.com/office/officeart/2008/layout/TitledPictureBlocks"/>
    <dgm:cxn modelId="{09345655-6C99-416D-85AB-D3904A43C10E}" type="presOf" srcId="{240E8FE6-432C-4DBB-9CAC-BAE124405F76}" destId="{454B7A75-12E9-435E-B74A-B46E997DA741}" srcOrd="0" destOrd="0" presId="urn:microsoft.com/office/officeart/2008/layout/TitledPictureBlocks"/>
    <dgm:cxn modelId="{02E8317C-5A26-4331-8962-1616BB32686E}" type="presOf" srcId="{3F5F29B7-A794-418F-A0D0-96B06569C135}" destId="{D144BB00-3EAD-47C0-B752-0BD35F1AB565}" srcOrd="0" destOrd="0" presId="urn:microsoft.com/office/officeart/2008/layout/TitledPictureBlocks"/>
    <dgm:cxn modelId="{DEBC107F-A166-4F25-93F7-8FDC853FA6B2}" type="presOf" srcId="{D30E8EDF-B98F-4B9A-BB53-09BEE26F98EC}" destId="{4BA5EE0D-7307-4506-B0E3-597FBEA15677}" srcOrd="0" destOrd="0" presId="urn:microsoft.com/office/officeart/2008/layout/TitledPictureBlocks"/>
    <dgm:cxn modelId="{E0B2BF8E-79E6-4230-9FEB-B9729228DC0B}" srcId="{D813E823-A94D-465D-9295-2C2EC035E2D5}" destId="{50131E8F-4E72-4742-9A3A-5C67EE2E464E}" srcOrd="3" destOrd="0" parTransId="{4E3A91D3-3FAC-4CEC-B3CD-219F89C31627}" sibTransId="{DE5948DC-8538-4923-A007-C5CB7AF9D2D5}"/>
    <dgm:cxn modelId="{1985498F-6316-4879-8787-A626D875375B}" srcId="{D813E823-A94D-465D-9295-2C2EC035E2D5}" destId="{49EC5973-EB12-44F3-8EF3-4CB7C345E4D2}" srcOrd="2" destOrd="0" parTransId="{1EFDE43F-1F18-47B8-A9AB-DA7C8D6A09F3}" sibTransId="{B49C3537-D273-4B0B-9B9C-D43976E2532B}"/>
    <dgm:cxn modelId="{57E0EC95-2F55-4B21-A5B2-D06D9F4F1D2E}" srcId="{D813E823-A94D-465D-9295-2C2EC035E2D5}" destId="{14DDCD8B-EF09-4585-A880-23676AA1959E}" srcOrd="0" destOrd="0" parTransId="{8B2428F3-99AB-42FB-8D32-86245D593C27}" sibTransId="{26B1F75B-6B49-4E9E-9A67-11D83D6881EC}"/>
    <dgm:cxn modelId="{C7284396-6733-45D7-95C0-CFFE7A79C907}" type="presOf" srcId="{FEDB25B0-0430-4A14-9311-AC38C78871A3}" destId="{D144BB00-3EAD-47C0-B752-0BD35F1AB565}" srcOrd="0" destOrd="1" presId="urn:microsoft.com/office/officeart/2008/layout/TitledPictureBlocks"/>
    <dgm:cxn modelId="{9C224F9C-83A8-4FB1-A1C5-BA9D43F47C70}" srcId="{7E6B26EE-E4A0-4E7E-8B09-DE0013AB3635}" destId="{439D0A3D-A89E-43C1-A3FB-D11747D69F30}" srcOrd="1" destOrd="0" parTransId="{B73875EC-8BAD-4A78-8B57-253EC4CD1EF6}" sibTransId="{1CBF8174-207A-4025-AC17-D8F245FD52EB}"/>
    <dgm:cxn modelId="{3226A89C-274D-4E69-883B-9BB7AD927685}" srcId="{240E8FE6-432C-4DBB-9CAC-BAE124405F76}" destId="{7FB1BA1F-6C63-4BC0-8FF6-C18FE54ED25B}" srcOrd="1" destOrd="0" parTransId="{4834CD1B-71A6-48A5-AAB9-2A1B2037EDAA}" sibTransId="{F8C381A5-CFB5-4680-8610-C45508C0CDDA}"/>
    <dgm:cxn modelId="{F534009D-01F8-4E93-90A3-72BAF2BB7F4A}" type="presOf" srcId="{7FB1BA1F-6C63-4BC0-8FF6-C18FE54ED25B}" destId="{4BA5EE0D-7307-4506-B0E3-597FBEA15677}" srcOrd="0" destOrd="1" presId="urn:microsoft.com/office/officeart/2008/layout/TitledPictureBlocks"/>
    <dgm:cxn modelId="{F561EACF-F956-4D73-92B6-AAD0436DFB42}" type="presOf" srcId="{7E6B26EE-E4A0-4E7E-8B09-DE0013AB3635}" destId="{8A319178-9712-4957-B06A-A6E9B9EC1656}" srcOrd="0" destOrd="0" presId="urn:microsoft.com/office/officeart/2008/layout/TitledPictureBlocks"/>
    <dgm:cxn modelId="{FB2FEAE1-E017-49F1-A522-A0298124B4E7}" srcId="{D813E823-A94D-465D-9295-2C2EC035E2D5}" destId="{2234BF93-2E3D-402B-BB62-06C0B9BA3D5E}" srcOrd="1" destOrd="0" parTransId="{A1BAF481-B824-4D68-BDFF-F028656964E3}" sibTransId="{FECF818B-5A26-415A-86E9-1402D78DA060}"/>
    <dgm:cxn modelId="{BB0153E2-1DE2-41E1-9167-166A9A505F40}" type="presOf" srcId="{2234BF93-2E3D-402B-BB62-06C0B9BA3D5E}" destId="{5F346E93-A52A-4A2D-A47C-2D542F77B672}" srcOrd="0" destOrd="1" presId="urn:microsoft.com/office/officeart/2008/layout/TitledPictureBlocks"/>
    <dgm:cxn modelId="{52737FF9-A303-4E0B-9CBE-71DCE2C79C8F}" type="presOf" srcId="{50131E8F-4E72-4742-9A3A-5C67EE2E464E}" destId="{5F346E93-A52A-4A2D-A47C-2D542F77B672}" srcOrd="0" destOrd="3" presId="urn:microsoft.com/office/officeart/2008/layout/TitledPictureBlocks"/>
    <dgm:cxn modelId="{349EEDFC-0D3D-47B5-B136-FA2BFA668A3C}" srcId="{7E6B26EE-E4A0-4E7E-8B09-DE0013AB3635}" destId="{D813E823-A94D-465D-9295-2C2EC035E2D5}" srcOrd="0" destOrd="0" parTransId="{553D9C93-8BE4-4861-A224-929FCA28C1F2}" sibTransId="{27D861AE-AF2C-4794-9895-71E642F97DBF}"/>
    <dgm:cxn modelId="{80A7CF8A-B6B0-45CC-894C-10C9FEA0CA84}" type="presParOf" srcId="{8A319178-9712-4957-B06A-A6E9B9EC1656}" destId="{41698891-1361-4BA0-BA0D-2D36DABAE112}" srcOrd="0" destOrd="0" presId="urn:microsoft.com/office/officeart/2008/layout/TitledPictureBlocks"/>
    <dgm:cxn modelId="{6B60197F-6CBA-43B5-BB55-D6FF1043669A}" type="presParOf" srcId="{41698891-1361-4BA0-BA0D-2D36DABAE112}" destId="{B2D3FCBC-61B2-4A95-B7F0-44E7E2E341B7}" srcOrd="0" destOrd="0" presId="urn:microsoft.com/office/officeart/2008/layout/TitledPictureBlocks"/>
    <dgm:cxn modelId="{9AED24C2-4212-4AC3-8ECE-B352702769F9}" type="presParOf" srcId="{41698891-1361-4BA0-BA0D-2D36DABAE112}" destId="{8FDC221B-8B5A-4CBE-B1CE-ADD641A626BD}" srcOrd="1" destOrd="0" presId="urn:microsoft.com/office/officeart/2008/layout/TitledPictureBlocks"/>
    <dgm:cxn modelId="{9B28A9FB-0833-4A0E-B314-033079D73697}" type="presParOf" srcId="{41698891-1361-4BA0-BA0D-2D36DABAE112}" destId="{5F346E93-A52A-4A2D-A47C-2D542F77B672}" srcOrd="2" destOrd="0" presId="urn:microsoft.com/office/officeart/2008/layout/TitledPictureBlocks"/>
    <dgm:cxn modelId="{3DA45C9C-A4EF-41CF-BAA3-98FE4E491F72}" type="presParOf" srcId="{8A319178-9712-4957-B06A-A6E9B9EC1656}" destId="{C034129F-1750-4418-93ED-389779F01A69}" srcOrd="1" destOrd="0" presId="urn:microsoft.com/office/officeart/2008/layout/TitledPictureBlocks"/>
    <dgm:cxn modelId="{5F0D3556-4773-4FA2-8393-F087AC422670}" type="presParOf" srcId="{8A319178-9712-4957-B06A-A6E9B9EC1656}" destId="{00C2C870-84EE-4293-957C-7517E7248C27}" srcOrd="2" destOrd="0" presId="urn:microsoft.com/office/officeart/2008/layout/TitledPictureBlocks"/>
    <dgm:cxn modelId="{20B6947B-D8E3-4DCF-B8F5-DF1214594F2D}" type="presParOf" srcId="{00C2C870-84EE-4293-957C-7517E7248C27}" destId="{92C388F4-DAFE-482B-A7EC-82FC3885C3B8}" srcOrd="0" destOrd="0" presId="urn:microsoft.com/office/officeart/2008/layout/TitledPictureBlocks"/>
    <dgm:cxn modelId="{7E7F65B2-D51B-4EAC-BA97-0143557B77DC}" type="presParOf" srcId="{00C2C870-84EE-4293-957C-7517E7248C27}" destId="{F859259A-61F6-4A87-BF40-C7B0E690C1D0}" srcOrd="1" destOrd="0" presId="urn:microsoft.com/office/officeart/2008/layout/TitledPictureBlocks"/>
    <dgm:cxn modelId="{3094DE85-68D5-44AD-8AAE-FFC16325FED2}" type="presParOf" srcId="{00C2C870-84EE-4293-957C-7517E7248C27}" destId="{D144BB00-3EAD-47C0-B752-0BD35F1AB565}" srcOrd="2" destOrd="0" presId="urn:microsoft.com/office/officeart/2008/layout/TitledPictureBlocks"/>
    <dgm:cxn modelId="{BABCA552-FAB5-47FA-B65C-C34836BCAE31}" type="presParOf" srcId="{8A319178-9712-4957-B06A-A6E9B9EC1656}" destId="{0498C363-D8DA-460F-A3A8-1B04F5A7D5EF}" srcOrd="3" destOrd="0" presId="urn:microsoft.com/office/officeart/2008/layout/TitledPictureBlocks"/>
    <dgm:cxn modelId="{852F76D6-0DC2-4AA5-B0AE-BCA17B519128}" type="presParOf" srcId="{8A319178-9712-4957-B06A-A6E9B9EC1656}" destId="{7F34119E-DF87-4684-ADF8-E4085AA56B35}" srcOrd="4" destOrd="0" presId="urn:microsoft.com/office/officeart/2008/layout/TitledPictureBlocks"/>
    <dgm:cxn modelId="{38683C0E-850C-4E50-966C-EE3398DD194E}" type="presParOf" srcId="{7F34119E-DF87-4684-ADF8-E4085AA56B35}" destId="{454B7A75-12E9-435E-B74A-B46E997DA741}" srcOrd="0" destOrd="0" presId="urn:microsoft.com/office/officeart/2008/layout/TitledPictureBlocks"/>
    <dgm:cxn modelId="{D31EF1FD-623B-4C00-BD02-0C485684C03D}" type="presParOf" srcId="{7F34119E-DF87-4684-ADF8-E4085AA56B35}" destId="{781C964B-703B-495F-9808-924A83C619D9}" srcOrd="1" destOrd="0" presId="urn:microsoft.com/office/officeart/2008/layout/TitledPictureBlocks"/>
    <dgm:cxn modelId="{E42500B6-E0DB-43A8-BB9B-60D6C6B6AF0A}" type="presParOf" srcId="{7F34119E-DF87-4684-ADF8-E4085AA56B35}" destId="{4BA5EE0D-7307-4506-B0E3-597FBEA1567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221B-8B5A-4CBE-B1CE-ADD641A626BD}">
      <dsp:nvSpPr>
        <dsp:cNvPr id="0" name=""/>
        <dsp:cNvSpPr/>
      </dsp:nvSpPr>
      <dsp:spPr>
        <a:xfrm>
          <a:off x="528696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6E93-A52A-4A2D-A47C-2D542F77B672}">
      <dsp:nvSpPr>
        <dsp:cNvPr id="0" name=""/>
        <dsp:cNvSpPr/>
      </dsp:nvSpPr>
      <dsp:spPr>
        <a:xfrm>
          <a:off x="2691033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Single microbial community diversity measure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Richness – different microbe types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Evenness – distribution of microbes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/>
        </a:p>
      </dsp:txBody>
      <dsp:txXfrm>
        <a:off x="2725678" y="758901"/>
        <a:ext cx="1113573" cy="1161837"/>
      </dsp:txXfrm>
    </dsp:sp>
    <dsp:sp modelId="{B2D3FCBC-61B2-4A95-B7F0-44E7E2E341B7}">
      <dsp:nvSpPr>
        <dsp:cNvPr id="0" name=""/>
        <dsp:cNvSpPr/>
      </dsp:nvSpPr>
      <dsp:spPr>
        <a:xfrm>
          <a:off x="528696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Alpha Diversity</a:t>
          </a:r>
        </a:p>
      </dsp:txBody>
      <dsp:txXfrm>
        <a:off x="528696" y="25469"/>
        <a:ext cx="2494516" cy="363951"/>
      </dsp:txXfrm>
    </dsp:sp>
    <dsp:sp modelId="{F859259A-61F6-4A87-BF40-C7B0E690C1D0}">
      <dsp:nvSpPr>
        <dsp:cNvPr id="0" name=""/>
        <dsp:cNvSpPr/>
      </dsp:nvSpPr>
      <dsp:spPr>
        <a:xfrm>
          <a:off x="4254103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4BB00-3EAD-47C0-B752-0BD35F1AB565}">
      <dsp:nvSpPr>
        <dsp:cNvPr id="0" name=""/>
        <dsp:cNvSpPr/>
      </dsp:nvSpPr>
      <dsp:spPr>
        <a:xfrm>
          <a:off x="6416440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Measures diversity change between environments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Useful for comparing different ecosystems</a:t>
          </a:r>
        </a:p>
      </dsp:txBody>
      <dsp:txXfrm>
        <a:off x="6451085" y="758901"/>
        <a:ext cx="1113573" cy="1161837"/>
      </dsp:txXfrm>
    </dsp:sp>
    <dsp:sp modelId="{92C388F4-DAFE-482B-A7EC-82FC3885C3B8}">
      <dsp:nvSpPr>
        <dsp:cNvPr id="0" name=""/>
        <dsp:cNvSpPr/>
      </dsp:nvSpPr>
      <dsp:spPr>
        <a:xfrm>
          <a:off x="4254103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Beta Diversity</a:t>
          </a:r>
        </a:p>
      </dsp:txBody>
      <dsp:txXfrm>
        <a:off x="4254103" y="25469"/>
        <a:ext cx="2494516" cy="363951"/>
      </dsp:txXfrm>
    </dsp:sp>
    <dsp:sp modelId="{781C964B-703B-495F-9808-924A83C619D9}">
      <dsp:nvSpPr>
        <dsp:cNvPr id="0" name=""/>
        <dsp:cNvSpPr/>
      </dsp:nvSpPr>
      <dsp:spPr>
        <a:xfrm>
          <a:off x="2391399" y="3279609"/>
          <a:ext cx="2494516" cy="211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EE0D-7307-4506-B0E3-597FBEA15677}">
      <dsp:nvSpPr>
        <dsp:cNvPr id="0" name=""/>
        <dsp:cNvSpPr/>
      </dsp:nvSpPr>
      <dsp:spPr>
        <a:xfrm>
          <a:off x="4553737" y="3575380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Refers to set of microbes common in most samples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These organisms considered fundamental</a:t>
          </a:r>
        </a:p>
      </dsp:txBody>
      <dsp:txXfrm>
        <a:off x="4588382" y="3610025"/>
        <a:ext cx="1113573" cy="1161837"/>
      </dsp:txXfrm>
    </dsp:sp>
    <dsp:sp modelId="{454B7A75-12E9-435E-B74A-B46E997DA741}">
      <dsp:nvSpPr>
        <dsp:cNvPr id="0" name=""/>
        <dsp:cNvSpPr/>
      </dsp:nvSpPr>
      <dsp:spPr>
        <a:xfrm>
          <a:off x="2391399" y="2876593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Microbiome</a:t>
          </a:r>
        </a:p>
      </dsp:txBody>
      <dsp:txXfrm>
        <a:off x="2391399" y="2876593"/>
        <a:ext cx="2494516" cy="36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46F3A-5E38-4C72-855A-FF0D0753C56C}" type="datetimeFigureOut"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4937-A85C-457D-967C-1970189A3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Spread of the data – Variability of in the data obtained - herbivore </a:t>
            </a:r>
          </a:p>
          <a:p>
            <a:r>
              <a:rPr lang="en-US">
                <a:cs typeface="Calibri"/>
              </a:rPr>
              <a:t>Average number of reads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67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0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70177/" TargetMode="External"/><Relationship Id="rId2" Type="http://schemas.openxmlformats.org/officeDocument/2006/relationships/hyperlink" Target="https://academic.oup.com/nar/article/51/W1/W310/7160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-genomics.com/microbioseq/operational-taxonomic-unit-otu-and-otu-cluster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76CB4B-7BED-E1E7-38ED-2606DDC94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5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ea typeface="Calibri Light"/>
                <a:cs typeface="Calibri Light"/>
              </a:rPr>
              <a:t>Microbiome Analyst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Marker Data Profiling</a:t>
            </a:r>
          </a:p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(Tutorial 3)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9FE-2A78-B4CF-DA2D-F5F86FC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" y="213359"/>
            <a:ext cx="9235440" cy="632835"/>
          </a:xfrm>
        </p:spPr>
        <p:txBody>
          <a:bodyPr>
            <a:normAutofit fontScale="90000"/>
          </a:bodyPr>
          <a:lstStyle/>
          <a:p>
            <a:r>
              <a:rPr lang="en-US"/>
              <a:t>Metadata File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F2876B-EB53-3EFB-BE1E-7B329EDD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70909" b="7510"/>
          <a:stretch/>
        </p:blipFill>
        <p:spPr>
          <a:xfrm>
            <a:off x="225552" y="910601"/>
            <a:ext cx="3241969" cy="527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6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8EA5F1-AE97-00F7-DC9C-B5CA6BB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7" y="229070"/>
            <a:ext cx="2970213" cy="546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>
                <a:ea typeface="Calibri Light"/>
                <a:cs typeface="Calibri Light"/>
              </a:rPr>
              <a:t>Data Formatting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0634-BBF3-0FCD-D0F5-15386B50F2E8}"/>
              </a:ext>
            </a:extLst>
          </p:cNvPr>
          <p:cNvSpPr txBox="1"/>
          <p:nvPr/>
        </p:nvSpPr>
        <p:spPr>
          <a:xfrm>
            <a:off x="497417" y="941917"/>
            <a:ext cx="378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Tab-</a:t>
            </a:r>
            <a:r>
              <a:rPr lang="en-US" b="1" err="1"/>
              <a:t>Delimted</a:t>
            </a:r>
            <a:r>
              <a:rPr lang="en-US" b="1"/>
              <a:t> 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83B5-FF66-866D-6A2B-98FF638B5703}"/>
              </a:ext>
            </a:extLst>
          </p:cNvPr>
          <p:cNvSpPr txBox="1"/>
          <p:nvPr/>
        </p:nvSpPr>
        <p:spPr>
          <a:xfrm>
            <a:off x="4534957" y="566208"/>
            <a:ext cx="656695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Also known as Tab-separated files (.txt) or (.csv) files containing a data table. Rows represent features (OTUs), and columns represent samples.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Manipulates data heading from spreadsheet program like MS Excel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The first line must contain sample names, starting with "#NAME". (row)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First Column should contain taxon names*, #TAXONOMY(column) [From domains to species]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Unrecognized Terms can also be included in the taxonomic profile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Non-specific names (e.g., Otu0001) allowed in the first column. Accompanying taxonomy mapping file may be required.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Terms like "uncultured" or strain identifiers can be included without impacting the taxonomic profile.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Cells should indicate read count, proportions, or percentages of taxa in each sample.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8E03-655C-D0BF-9252-4A4D289191C9}"/>
              </a:ext>
            </a:extLst>
          </p:cNvPr>
          <p:cNvSpPr txBox="1"/>
          <p:nvPr/>
        </p:nvSpPr>
        <p:spPr>
          <a:xfrm>
            <a:off x="399142" y="5690810"/>
            <a:ext cx="10534952" cy="535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*Taxon names are the valid taxonomic identifiers annotated via </a:t>
            </a:r>
            <a:r>
              <a:rPr lang="en-US" sz="1400" err="1">
                <a:ea typeface="+mn-lt"/>
                <a:cs typeface="+mn-lt"/>
              </a:rPr>
              <a:t>greengenes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or </a:t>
            </a:r>
            <a:r>
              <a:rPr lang="en-US" sz="1400">
                <a:ea typeface="+mn-lt"/>
                <a:cs typeface="+mn-lt"/>
              </a:rPr>
              <a:t>SILVA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databases and such labels must include data ranging from domains to species, separated by semicolons (;).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00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9B2F-1232-8103-5650-BB938A28CA09}"/>
              </a:ext>
            </a:extLst>
          </p:cNvPr>
          <p:cNvSpPr txBox="1"/>
          <p:nvPr/>
        </p:nvSpPr>
        <p:spPr>
          <a:xfrm>
            <a:off x="2857500" y="1090084"/>
            <a:ext cx="5683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Notes when Formatting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D6A4B-F293-FEBB-2A1F-00A0EF9FFC50}"/>
              </a:ext>
            </a:extLst>
          </p:cNvPr>
          <p:cNvSpPr txBox="1"/>
          <p:nvPr/>
        </p:nvSpPr>
        <p:spPr>
          <a:xfrm>
            <a:off x="2465917" y="1846791"/>
            <a:ext cx="60748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Sample and feature names must be unique, using English letters, underscores, and numbers. Avoid Latin/Greek letters.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Ensure sample and feature names are consistent in all related files (abundance table, taxonomy table, meta-data file, phylogenetic tree file).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Only numeric and positive values. Empty cells or cells with NA values will be auto-replaced with zero.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Blank cells or "NA" (without quotes) are acceptable in the taxonomy table and denote the maximum taxonomic resolution obtained for each OTU or feature.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Metadata should not be included in the abundance tables (e.g., do not add rows like #CLASS following #NAME).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3BE0F-1487-E75D-0EFE-338A1941E03C}"/>
              </a:ext>
            </a:extLst>
          </p:cNvPr>
          <p:cNvSpPr txBox="1"/>
          <p:nvPr/>
        </p:nvSpPr>
        <p:spPr>
          <a:xfrm>
            <a:off x="190500" y="222249"/>
            <a:ext cx="3048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  <a:p>
            <a:r>
              <a:rPr lang="en-US" b="1"/>
              <a:t>Tab-Delimited Text File</a:t>
            </a:r>
          </a:p>
        </p:txBody>
      </p:sp>
    </p:spTree>
    <p:extLst>
      <p:ext uri="{BB962C8B-B14F-4D97-AF65-F5344CB8AC3E}">
        <p14:creationId xmlns:p14="http://schemas.microsoft.com/office/powerpoint/2010/main" val="415754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BDBA-11C4-1CC1-455F-C47F8E65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52" y="1126203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BIOM Files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Serves as a standard format for biological sample by observation contingency tables.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 more: https://biom-format.org/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Compatible with QIIME and </a:t>
            </a:r>
            <a:r>
              <a:rPr lang="en-US" err="1">
                <a:ea typeface="+mn-lt"/>
                <a:cs typeface="+mn-lt"/>
              </a:rPr>
              <a:t>mothur</a:t>
            </a:r>
            <a:r>
              <a:rPr lang="en-US">
                <a:ea typeface="+mn-lt"/>
                <a:cs typeface="+mn-lt"/>
              </a:rPr>
              <a:t> for output generation.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Essential contents: Abundance and taxonomy information. Metadata file is optional and separate.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</a:t>
            </a:r>
            <a:r>
              <a:rPr lang="en-US" b="1" err="1">
                <a:ea typeface="+mn-lt"/>
                <a:cs typeface="+mn-lt"/>
              </a:rPr>
              <a:t>Mothur</a:t>
            </a:r>
            <a:r>
              <a:rPr lang="en-US" b="1">
                <a:ea typeface="+mn-lt"/>
                <a:cs typeface="+mn-lt"/>
              </a:rPr>
              <a:t> Output File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Requires two specific files: a consensus taxonomy file and a .shared file for abundance data.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Option to upload a separate metadata file.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comprehensive details, refer https://mothur.org/wiki/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3323E-8C40-3B0D-8DC7-FA29A4237FF7}"/>
              </a:ext>
            </a:extLst>
          </p:cNvPr>
          <p:cNvSpPr txBox="1"/>
          <p:nvPr/>
        </p:nvSpPr>
        <p:spPr>
          <a:xfrm>
            <a:off x="492124" y="396875"/>
            <a:ext cx="3555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</p:txBody>
      </p:sp>
    </p:spTree>
    <p:extLst>
      <p:ext uri="{BB962C8B-B14F-4D97-AF65-F5344CB8AC3E}">
        <p14:creationId xmlns:p14="http://schemas.microsoft.com/office/powerpoint/2010/main" val="96781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5D8-728C-CD70-0C6E-21E353B5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88" y="191971"/>
            <a:ext cx="9692640" cy="1325562"/>
          </a:xfrm>
        </p:spPr>
        <p:txBody>
          <a:bodyPr/>
          <a:lstStyle/>
          <a:p>
            <a:r>
              <a:rPr lang="en-US"/>
              <a:t>Data Integrity Check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69C9AF-FB01-5439-80EF-6AE617F25E31}"/>
              </a:ext>
            </a:extLst>
          </p:cNvPr>
          <p:cNvGrpSpPr/>
          <p:nvPr/>
        </p:nvGrpSpPr>
        <p:grpSpPr>
          <a:xfrm>
            <a:off x="3655396" y="1531385"/>
            <a:ext cx="7192121" cy="4876799"/>
            <a:chOff x="3655396" y="1531385"/>
            <a:chExt cx="7192121" cy="4876799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B743A2-1C29-7E66-1EF8-DB69DEFE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396" y="1531385"/>
              <a:ext cx="5820821" cy="4876799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1FDF385-1525-6141-5817-AED9E3CCFE66}"/>
                </a:ext>
              </a:extLst>
            </p:cNvPr>
            <p:cNvSpPr/>
            <p:nvPr/>
          </p:nvSpPr>
          <p:spPr>
            <a:xfrm>
              <a:off x="7813842" y="5382700"/>
              <a:ext cx="667782" cy="10159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22771-609D-F1D0-09D1-66693E6A5CFE}"/>
                </a:ext>
              </a:extLst>
            </p:cNvPr>
            <p:cNvSpPr txBox="1"/>
            <p:nvPr/>
          </p:nvSpPr>
          <p:spPr>
            <a:xfrm>
              <a:off x="8543375" y="5568584"/>
              <a:ext cx="23041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baseline="0">
                  <a:latin typeface="Century Schoolbook"/>
                </a:rPr>
                <a:t>Pay attention</a:t>
              </a:r>
              <a:r>
                <a:rPr lang="en-US" sz="1200">
                  <a:latin typeface="Century Schoolbook"/>
                </a:rPr>
                <a:t> here, as only the matched samples will be processed.</a:t>
              </a:r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A2B98C-9F95-D4EF-EB97-17E38E992C7F}"/>
                </a:ext>
              </a:extLst>
            </p:cNvPr>
            <p:cNvSpPr/>
            <p:nvPr/>
          </p:nvSpPr>
          <p:spPr>
            <a:xfrm>
              <a:off x="3844376" y="2165683"/>
              <a:ext cx="4293172" cy="245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F6E2A4-975F-5B00-FE4D-7481380CB31B}"/>
              </a:ext>
            </a:extLst>
          </p:cNvPr>
          <p:cNvSpPr txBox="1"/>
          <p:nvPr/>
        </p:nvSpPr>
        <p:spPr>
          <a:xfrm>
            <a:off x="-1" y="6002421"/>
            <a:ext cx="3703053" cy="8521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Following slide contains the explanation for each of these checkpoints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3F3B8-3633-CF9E-D171-2186826CA177}"/>
              </a:ext>
            </a:extLst>
          </p:cNvPr>
          <p:cNvSpPr txBox="1"/>
          <p:nvPr/>
        </p:nvSpPr>
        <p:spPr>
          <a:xfrm>
            <a:off x="187159" y="2767263"/>
            <a:ext cx="4010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Once we submit the data, we move to the page one. Here we get the </a:t>
            </a:r>
            <a:r>
              <a:rPr lang="en-US" u="sng"/>
              <a:t>Text Summary</a:t>
            </a:r>
            <a:r>
              <a:rPr lang="en-US"/>
              <a:t> of the uploaded files.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87D54-FB7D-E86C-14F5-018772E2A80A}"/>
              </a:ext>
            </a:extLst>
          </p:cNvPr>
          <p:cNvSpPr/>
          <p:nvPr/>
        </p:nvSpPr>
        <p:spPr>
          <a:xfrm>
            <a:off x="3910262" y="3529263"/>
            <a:ext cx="2914316" cy="454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29AA0-5C93-CF86-C008-748CBE40C84F}"/>
              </a:ext>
            </a:extLst>
          </p:cNvPr>
          <p:cNvCxnSpPr/>
          <p:nvPr/>
        </p:nvCxnSpPr>
        <p:spPr>
          <a:xfrm flipV="1">
            <a:off x="8085221" y="2803358"/>
            <a:ext cx="75397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3D7993-8D38-66DC-C2CD-F563F8B4164B}"/>
              </a:ext>
            </a:extLst>
          </p:cNvPr>
          <p:cNvSpPr txBox="1"/>
          <p:nvPr/>
        </p:nvSpPr>
        <p:spPr>
          <a:xfrm>
            <a:off x="8836526" y="1757947"/>
            <a:ext cx="23528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  <a:p>
            <a:r>
              <a:rPr lang="en-US" sz="1400"/>
              <a:t>A reference database used for annotating and classifying microbial sequences, particularly ribosomal RNA (rRNA) gene sequences (small and large subunits).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0655-EA29-90C0-FBD0-AB34F4E7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14" y="-2673"/>
            <a:ext cx="10894728" cy="70116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/>
              <a:t>Dataset] represents abundance table using OTUS</a:t>
            </a:r>
          </a:p>
          <a:p>
            <a:r>
              <a:rPr lang="en-US" sz="1400"/>
              <a:t>Data is stored in Text format</a:t>
            </a:r>
          </a:p>
          <a:p>
            <a:r>
              <a:rPr lang="en-US" sz="1400"/>
              <a:t>Sample names in the metadata and the OTU table match- consistency in sample</a:t>
            </a:r>
          </a:p>
          <a:p>
            <a:r>
              <a:rPr lang="en-US" sz="1400"/>
              <a:t>Normalized counts, which adjust for differences in sequencing depth, have not been applied to this dataset.</a:t>
            </a:r>
          </a:p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The OTUs have been annotated using the SILVA database, which provides information about the taxonomy of microorganisms.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a total of 28,218 OTUs identified in this dataset</a:t>
            </a:r>
          </a:p>
          <a:p>
            <a:r>
              <a:rPr lang="en-US" sz="1400">
                <a:solidFill>
                  <a:srgbClr val="000000"/>
                </a:solidFill>
              </a:rPr>
              <a:t>Out of the 28,218 OTUs, 4361 have at least 2 counts, indicating their presence in the samples.</a:t>
            </a:r>
          </a:p>
          <a:p>
            <a:r>
              <a:rPr lang="en-US" sz="1400">
                <a:solidFill>
                  <a:srgbClr val="000000"/>
                </a:solidFill>
              </a:rPr>
              <a:t>There is no experimental factor considered in this dataset </a:t>
            </a:r>
          </a:p>
          <a:p>
            <a:r>
              <a:rPr lang="en-US" sz="1400">
                <a:solidFill>
                  <a:srgbClr val="000000"/>
                </a:solidFill>
              </a:rPr>
              <a:t>There is one experimental with replicas, and it is of discrete nature (not continuous)</a:t>
            </a:r>
          </a:p>
          <a:p>
            <a:r>
              <a:rPr lang="en-US" sz="1400">
                <a:solidFill>
                  <a:srgbClr val="000000"/>
                </a:solidFill>
              </a:rPr>
              <a:t>The total number of sequencing reads in the datasets is 102,377</a:t>
            </a:r>
          </a:p>
          <a:p>
            <a:r>
              <a:rPr lang="en-US" sz="1400">
                <a:solidFill>
                  <a:srgbClr val="000000"/>
                </a:solidFill>
              </a:rPr>
              <a:t>On average, each sample has 2,694 sequencing counts</a:t>
            </a:r>
          </a:p>
          <a:p>
            <a:r>
              <a:rPr lang="en-US" sz="1400">
                <a:solidFill>
                  <a:srgbClr val="000000"/>
                </a:solidFill>
              </a:rPr>
              <a:t>The sample with the highest sequencing count is 6880 counts</a:t>
            </a:r>
          </a:p>
          <a:p>
            <a:r>
              <a:rPr lang="en-US" sz="1400">
                <a:solidFill>
                  <a:srgbClr val="000000"/>
                </a:solidFill>
              </a:rPr>
              <a:t>A phylogenetic tree, often used for analyzing evolutionary relationships b/w microbes, has not been uploaded for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38 samples included in the metadata of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 OTU table contains 38 samples – indicates inconsistency </a:t>
            </a:r>
          </a:p>
          <a:p>
            <a:r>
              <a:rPr lang="en-US" sz="1400">
                <a:solidFill>
                  <a:srgbClr val="000000"/>
                </a:solidFill>
              </a:rPr>
              <a:t>All the 38 sample names in the metadata match with the sample names in the OTU table</a:t>
            </a:r>
          </a:p>
          <a:p>
            <a:r>
              <a:rPr lang="en-US" sz="1400">
                <a:solidFill>
                  <a:srgbClr val="000000"/>
                </a:solidFill>
              </a:rPr>
              <a:t>All 38 samples will be processed for analysis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AD4A333-8503-57F7-74A4-537EEC06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2774" y="17226"/>
            <a:ext cx="7688444" cy="684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8BE3A-F0CB-5A97-2BA2-8750B531603E}"/>
              </a:ext>
            </a:extLst>
          </p:cNvPr>
          <p:cNvSpPr txBox="1"/>
          <p:nvPr/>
        </p:nvSpPr>
        <p:spPr>
          <a:xfrm>
            <a:off x="7078579" y="240631"/>
            <a:ext cx="404394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Library Size Overview </a:t>
            </a:r>
          </a:p>
          <a:p>
            <a:r>
              <a:rPr lang="en-US"/>
              <a:t>Graphically describes the read counts providing information about the library size or all read counts present in each sample.</a:t>
            </a:r>
          </a:p>
          <a:p>
            <a:endParaRPr lang="en-US"/>
          </a:p>
          <a:p>
            <a:r>
              <a:rPr lang="en-US"/>
              <a:t>Helps identifying potential outliers due to oversampling or sequencing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8DA0D-926B-26AC-CEF1-FD16CD797EE9}"/>
              </a:ext>
            </a:extLst>
          </p:cNvPr>
          <p:cNvSpPr/>
          <p:nvPr/>
        </p:nvSpPr>
        <p:spPr>
          <a:xfrm>
            <a:off x="6035841" y="481263"/>
            <a:ext cx="601579" cy="347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A776B3-F44D-2414-FB74-D1E5BCACC75B}"/>
              </a:ext>
            </a:extLst>
          </p:cNvPr>
          <p:cNvCxnSpPr/>
          <p:nvPr/>
        </p:nvCxnSpPr>
        <p:spPr>
          <a:xfrm flipH="1" flipV="1">
            <a:off x="6344320" y="682794"/>
            <a:ext cx="810125" cy="13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B09BC-B561-9EB1-D40E-A2E23824D458}"/>
              </a:ext>
            </a:extLst>
          </p:cNvPr>
          <p:cNvCxnSpPr/>
          <p:nvPr/>
        </p:nvCxnSpPr>
        <p:spPr>
          <a:xfrm flipH="1" flipV="1">
            <a:off x="6126245" y="3833563"/>
            <a:ext cx="1425074" cy="79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1DCC65-3959-AA8E-CF55-7FC3CFD88772}"/>
              </a:ext>
            </a:extLst>
          </p:cNvPr>
          <p:cNvSpPr txBox="1"/>
          <p:nvPr/>
        </p:nvSpPr>
        <p:spPr>
          <a:xfrm>
            <a:off x="7506368" y="4498473"/>
            <a:ext cx="3950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read counts per sample</a:t>
            </a:r>
          </a:p>
        </p:txBody>
      </p:sp>
    </p:spTree>
    <p:extLst>
      <p:ext uri="{BB962C8B-B14F-4D97-AF65-F5344CB8AC3E}">
        <p14:creationId xmlns:p14="http://schemas.microsoft.com/office/powerpoint/2010/main" val="32704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BF57-CDCF-2D52-1F34-53E3E4E9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5" y="-436345"/>
            <a:ext cx="9692640" cy="1325562"/>
          </a:xfrm>
        </p:spPr>
        <p:txBody>
          <a:bodyPr/>
          <a:lstStyle/>
          <a:p>
            <a:r>
              <a:rPr lang="en-US"/>
              <a:t>Data Filtering</a:t>
            </a:r>
          </a:p>
        </p:txBody>
      </p:sp>
      <p:pic>
        <p:nvPicPr>
          <p:cNvPr id="4" name="Content Placeholder 3" descr="A screenshot of a survey&#10;&#10;Description automatically generated">
            <a:extLst>
              <a:ext uri="{FF2B5EF4-FFF2-40B4-BE49-F238E27FC236}">
                <a16:creationId xmlns:a16="http://schemas.microsoft.com/office/drawing/2014/main" id="{2BEDBFBD-B72A-AAEC-EFDB-05CD5B2A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84" y="1039399"/>
            <a:ext cx="9491578" cy="4503532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0F3293-36CE-F566-FCCA-C57E479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9" y="5110831"/>
            <a:ext cx="3943350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40635-0787-C475-17CB-AA2AD8F8AB22}"/>
              </a:ext>
            </a:extLst>
          </p:cNvPr>
          <p:cNvSpPr txBox="1"/>
          <p:nvPr/>
        </p:nvSpPr>
        <p:spPr>
          <a:xfrm>
            <a:off x="4979736" y="5541210"/>
            <a:ext cx="37899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After submitting the filters, A message will appear in the upper-right corner, indicating the results of the data filtering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7C58-C72D-4AD8-CD06-721587F51542}"/>
              </a:ext>
            </a:extLst>
          </p:cNvPr>
          <p:cNvSpPr txBox="1"/>
          <p:nvPr/>
        </p:nvSpPr>
        <p:spPr>
          <a:xfrm>
            <a:off x="7145421" y="1564105"/>
            <a:ext cx="26001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Default 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E9F0CD-9033-F4BC-3DD0-8E8300CA178E}"/>
              </a:ext>
            </a:extLst>
          </p:cNvPr>
          <p:cNvCxnSpPr/>
          <p:nvPr/>
        </p:nvCxnSpPr>
        <p:spPr>
          <a:xfrm flipV="1">
            <a:off x="6138445" y="1859214"/>
            <a:ext cx="1021347" cy="9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873065-3D07-524B-8966-230F885965AD}"/>
              </a:ext>
            </a:extLst>
          </p:cNvPr>
          <p:cNvCxnSpPr/>
          <p:nvPr/>
        </p:nvCxnSpPr>
        <p:spPr>
          <a:xfrm flipV="1">
            <a:off x="4022057" y="5812088"/>
            <a:ext cx="1021347" cy="7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6A6A3-4663-7428-402B-49140C8CE028}"/>
              </a:ext>
            </a:extLst>
          </p:cNvPr>
          <p:cNvSpPr txBox="1"/>
          <p:nvPr/>
        </p:nvSpPr>
        <p:spPr>
          <a:xfrm>
            <a:off x="8388684" y="167105"/>
            <a:ext cx="28675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Detailed explanation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65389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1D0721-F37C-9B45-3A07-F15EE179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734" r="3846" b="4040"/>
          <a:stretch/>
        </p:blipFill>
        <p:spPr>
          <a:xfrm>
            <a:off x="266081" y="326086"/>
            <a:ext cx="6832201" cy="62068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F89A-24DA-EB8D-1791-D94B698130CB}"/>
              </a:ext>
            </a:extLst>
          </p:cNvPr>
          <p:cNvSpPr txBox="1"/>
          <p:nvPr/>
        </p:nvSpPr>
        <p:spPr>
          <a:xfrm>
            <a:off x="7136721" y="2080625"/>
            <a:ext cx="36490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can remove samples that are detected as outlier via results from graphical summary or rarefaction curve analysis.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These samples will be excluded from downstream analysis (e.g. alpha- , beta- diversity analysis)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D54-6F1C-6120-FBC8-A5BC1AF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" y="4812"/>
            <a:ext cx="9973376" cy="657141"/>
          </a:xfrm>
        </p:spPr>
        <p:txBody>
          <a:bodyPr>
            <a:normAutofit fontScale="90000"/>
          </a:bodyPr>
          <a:lstStyle/>
          <a:p>
            <a:r>
              <a:rPr lang="en-US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7A4-45B3-FE22-690B-7E73B3FA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1" y="665747"/>
            <a:ext cx="11081886" cy="6182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US"/>
              <a:t>To remove low-quality or uninformative data and enhance the quality of downstream statistical analysis</a:t>
            </a:r>
          </a:p>
          <a:p>
            <a:pPr marL="0" indent="0">
              <a:buNone/>
            </a:pPr>
            <a:r>
              <a:rPr lang="en-US"/>
              <a:t>Notes :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Exclude features with zero counts across all samples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Remove features appearing in only one sample, likely artifacts – Low Count Filtering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Discard features with counts that may arise from errors or minor contamination 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Eliminate features with minimal variation across samples, indicating low association with experimental conditions – Low Variance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Minimal filtering is mandatory for all types of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are optional but recommended for comparative studies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Not applied for alpha diversity to retain within sample diversity data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– ensures data reliability in comparative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We can employ six distinct methos based on the abundance or stat measures – Mean, Median, S.D, C.V, IQR(describes the spread of the 50% dataset). </a:t>
            </a:r>
          </a:p>
          <a:p>
            <a:pPr>
              <a:buFont typeface="Wingdings" pitchFamily="34" charset="0"/>
              <a:buChar char="§"/>
            </a:pPr>
            <a:endParaRPr lang="en-US"/>
          </a:p>
          <a:p>
            <a:pPr>
              <a:buFont typeface="Wingdings" pitchFamily="34" charset="0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7A5D-1A12-E998-99E3-5E0EC46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3-part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677-2097-0EE9-B9CD-DC8F05F2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15-20 minute presentation</a:t>
            </a:r>
          </a:p>
          <a:p>
            <a:r>
              <a:rPr lang="en-US"/>
              <a:t>Background info – Stephan (5-6 minutes)</a:t>
            </a:r>
          </a:p>
          <a:p>
            <a:pPr lvl="1"/>
            <a:r>
              <a:rPr lang="en-US"/>
              <a:t>(including some lecture notes and general overview of Marker Data Profiling)</a:t>
            </a:r>
          </a:p>
          <a:p>
            <a:r>
              <a:rPr lang="en-US"/>
              <a:t>Step-by-step how the website works ( 5 minutes)</a:t>
            </a:r>
          </a:p>
          <a:p>
            <a:r>
              <a:rPr lang="en-US"/>
              <a:t>Explain outputs (graphs) and give it some human meaning, why is this important? – Ayaz (7-10 minutes)</a:t>
            </a:r>
          </a:p>
        </p:txBody>
      </p:sp>
    </p:spTree>
    <p:extLst>
      <p:ext uri="{BB962C8B-B14F-4D97-AF65-F5344CB8AC3E}">
        <p14:creationId xmlns:p14="http://schemas.microsoft.com/office/powerpoint/2010/main" val="69372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A721-CF3C-CD70-0B32-F6A6FCD9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2" y="-611393"/>
            <a:ext cx="9692640" cy="1325562"/>
          </a:xfrm>
        </p:spPr>
        <p:txBody>
          <a:bodyPr/>
          <a:lstStyle/>
          <a:p>
            <a:r>
              <a:rPr lang="en-US"/>
              <a:t>Data Normalization</a:t>
            </a:r>
          </a:p>
        </p:txBody>
      </p:sp>
      <p:pic>
        <p:nvPicPr>
          <p:cNvPr id="4" name="Picture 3" descr="A screenshot of a computer survey&#10;&#10;Description automatically generated">
            <a:extLst>
              <a:ext uri="{FF2B5EF4-FFF2-40B4-BE49-F238E27FC236}">
                <a16:creationId xmlns:a16="http://schemas.microsoft.com/office/drawing/2014/main" id="{64B7F5CD-8970-596B-EE4B-7225AC48E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22"/>
          <a:stretch/>
        </p:blipFill>
        <p:spPr>
          <a:xfrm>
            <a:off x="-142568" y="747176"/>
            <a:ext cx="7250493" cy="592291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2E63233-3E6D-DCC3-8E4E-43A0823B2388}"/>
              </a:ext>
            </a:extLst>
          </p:cNvPr>
          <p:cNvSpPr/>
          <p:nvPr/>
        </p:nvSpPr>
        <p:spPr>
          <a:xfrm>
            <a:off x="6958263" y="962526"/>
            <a:ext cx="601578" cy="1323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34945-DB4D-D26E-3C19-F0ED144FA5D3}"/>
              </a:ext>
            </a:extLst>
          </p:cNvPr>
          <p:cNvSpPr txBox="1"/>
          <p:nvPr/>
        </p:nvSpPr>
        <p:spPr>
          <a:xfrm>
            <a:off x="7559842" y="1142999"/>
            <a:ext cx="32485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Option to either not rarefy their data or to rarefy it to the minimum library size.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72BB1C3-FA20-0263-E5CE-6F0E1517A395}"/>
              </a:ext>
            </a:extLst>
          </p:cNvPr>
          <p:cNvSpPr/>
          <p:nvPr/>
        </p:nvSpPr>
        <p:spPr>
          <a:xfrm>
            <a:off x="6998368" y="2265947"/>
            <a:ext cx="628315" cy="1951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1818A-0D23-2C33-818B-0A6E2C95EBBD}"/>
              </a:ext>
            </a:extLst>
          </p:cNvPr>
          <p:cNvSpPr txBox="1"/>
          <p:nvPr/>
        </p:nvSpPr>
        <p:spPr>
          <a:xfrm>
            <a:off x="7620000" y="1891632"/>
            <a:ext cx="371642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/>
              <a:t>TSS- Scales the read counts in each sample to the total number of reads, allowing for comparison across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/>
              <a:t> CSS- scales the data based on </a:t>
            </a:r>
            <a:r>
              <a:rPr lang="en-US" sz="1400" err="1"/>
              <a:t>thE</a:t>
            </a:r>
            <a:r>
              <a:rPr lang="en-US" sz="1400"/>
              <a:t> cumulative sum, which can be robust to the presence of highly abundant features.</a:t>
            </a:r>
          </a:p>
          <a:p>
            <a:pPr>
              <a:buFont typeface="Arial"/>
              <a:buChar char="•"/>
            </a:pPr>
            <a:r>
              <a:rPr lang="en-US" sz="1400"/>
              <a:t>UQ- Normalizes the data based on the upper quartile, potentially providing a more balanced view when high abundance features dominate the data.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A93F0E-57CC-CD14-32C8-40314F25C536}"/>
              </a:ext>
            </a:extLst>
          </p:cNvPr>
          <p:cNvSpPr/>
          <p:nvPr/>
        </p:nvSpPr>
        <p:spPr>
          <a:xfrm>
            <a:off x="7058526" y="4217736"/>
            <a:ext cx="574842" cy="20854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64ABA-C0D6-7AC2-361C-BF68BACB6ECE}"/>
              </a:ext>
            </a:extLst>
          </p:cNvPr>
          <p:cNvSpPr txBox="1"/>
          <p:nvPr/>
        </p:nvSpPr>
        <p:spPr>
          <a:xfrm>
            <a:off x="7780421" y="4331367"/>
            <a:ext cx="3509210" cy="2446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23A1D-2070-DD15-B95A-417CC0FC4A7C}"/>
              </a:ext>
            </a:extLst>
          </p:cNvPr>
          <p:cNvSpPr txBox="1"/>
          <p:nvPr/>
        </p:nvSpPr>
        <p:spPr>
          <a:xfrm>
            <a:off x="7633370" y="4211053"/>
            <a:ext cx="33688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RLE- Useful for stabilizing variance when comparing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TMM- trims the data to reduce the impact of outliers and averages, often used in differential expression analysis.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CLR- Transforms the data to account for compositional nature, a common characteristic of microbiome data.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7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B7A7-B63D-C66D-D4BD-517DB4BC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1" y="-118335"/>
            <a:ext cx="9961581" cy="698033"/>
          </a:xfrm>
        </p:spPr>
        <p:txBody>
          <a:bodyPr>
            <a:normAutofit/>
          </a:bodyPr>
          <a:lstStyle/>
          <a:p>
            <a:r>
              <a:rPr lang="en-US" sz="320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552-5668-E376-0195-3D889D9F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1" y="528918"/>
            <a:ext cx="11114442" cy="642218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Standardize data for accurate comparative analysis.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Compensates for inconsistencies like varying sequencing depth and data sparsity.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/>
              <a:t>Rarefying:</a:t>
            </a:r>
          </a:p>
          <a:p>
            <a:r>
              <a:rPr lang="en-US"/>
              <a:t>Addresses uneven library sizes through random subsampling.</a:t>
            </a:r>
          </a:p>
          <a:p>
            <a:r>
              <a:rPr lang="en-US"/>
              <a:t>Suitable for small (&lt;1,000 reads/sample) or highly uneven library sizes.</a:t>
            </a:r>
          </a:p>
          <a:p>
            <a:r>
              <a:rPr lang="en-US"/>
              <a:t>Criticized for potential information loss, yet valuable for beta diversity.</a:t>
            </a:r>
          </a:p>
          <a:p>
            <a:pPr marL="0" indent="0">
              <a:buNone/>
            </a:pPr>
            <a:r>
              <a:rPr lang="en-US" b="1"/>
              <a:t>Scaling</a:t>
            </a:r>
            <a:r>
              <a:rPr lang="en-US"/>
              <a:t> (Total Sum Scaling by default):</a:t>
            </a:r>
          </a:p>
          <a:p>
            <a:r>
              <a:rPr lang="en-US"/>
              <a:t>Adjusts feature counts for sequencing depth, converting to relative abundances.</a:t>
            </a:r>
          </a:p>
          <a:p>
            <a:r>
              <a:rPr lang="en-US"/>
              <a:t>Total Sum Scaling divides counts by total reads per sample.</a:t>
            </a:r>
          </a:p>
          <a:p>
            <a:r>
              <a:rPr lang="en-US"/>
              <a:t>Critiques include bias from abundant features and no correction for feature variance heteroskedasticity.</a:t>
            </a:r>
          </a:p>
          <a:p>
            <a:r>
              <a:rPr lang="en-US"/>
              <a:t>Alternatives like upper quantitative and cumulative sum scaling are proposed for specific issues.</a:t>
            </a:r>
          </a:p>
          <a:p>
            <a:pPr marL="0" indent="0">
              <a:buNone/>
            </a:pPr>
            <a:r>
              <a:rPr lang="en-US" b="1"/>
              <a:t>Data Transformation</a:t>
            </a:r>
            <a:r>
              <a:rPr lang="en-US"/>
              <a:t>:</a:t>
            </a:r>
          </a:p>
          <a:p>
            <a:r>
              <a:rPr lang="en-US"/>
              <a:t>Stabilizes variance with methods like Centered Log Ratio (CLR).</a:t>
            </a:r>
          </a:p>
          <a:p>
            <a:r>
              <a:rPr lang="en-US"/>
              <a:t>CLR and its variants RLE and TMM are highly effective for microbiome data.</a:t>
            </a:r>
          </a:p>
          <a:p>
            <a:r>
              <a:rPr lang="en-US"/>
              <a:t>Essential for identifying differentially abundant features.</a:t>
            </a:r>
          </a:p>
          <a:p>
            <a:pPr marL="0" indent="0">
              <a:buNone/>
            </a:pPr>
            <a:r>
              <a:rPr lang="en-US" b="1"/>
              <a:t>Procedure</a:t>
            </a:r>
            <a:r>
              <a:rPr lang="en-US"/>
              <a:t>:</a:t>
            </a:r>
          </a:p>
          <a:p>
            <a:r>
              <a:rPr lang="en-US"/>
              <a:t>Maintain default settings (Data scaling set to Total Sum Scaling).</a:t>
            </a:r>
          </a:p>
          <a:p>
            <a:r>
              <a:rPr lang="en-US"/>
              <a:t>Click ‘Submit’ and proceed to the ‘Analysis Overview’ page.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B03A92-8982-9746-CD0A-C3BE2FCE615B}"/>
              </a:ext>
            </a:extLst>
          </p:cNvPr>
          <p:cNvGrpSpPr/>
          <p:nvPr/>
        </p:nvGrpSpPr>
        <p:grpSpPr>
          <a:xfrm>
            <a:off x="1762027" y="1830421"/>
            <a:ext cx="7443558" cy="4201478"/>
            <a:chOff x="1933151" y="2013055"/>
            <a:chExt cx="7443558" cy="4201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A8FDEA-2EDB-A0C3-2576-CE536E3485FC}"/>
                </a:ext>
              </a:extLst>
            </p:cNvPr>
            <p:cNvSpPr/>
            <p:nvPr/>
          </p:nvSpPr>
          <p:spPr>
            <a:xfrm>
              <a:off x="1933151" y="2013055"/>
              <a:ext cx="7443558" cy="4201478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92E4C0-24C6-51C3-5F7D-2EFC4E97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69" y="2212637"/>
              <a:ext cx="6993156" cy="3844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D84CA-9B05-5298-7027-B959EFE46F2F}"/>
              </a:ext>
            </a:extLst>
          </p:cNvPr>
          <p:cNvGrpSpPr/>
          <p:nvPr/>
        </p:nvGrpSpPr>
        <p:grpSpPr>
          <a:xfrm>
            <a:off x="9568318" y="1830421"/>
            <a:ext cx="1020815" cy="1068422"/>
            <a:chOff x="9568319" y="1753410"/>
            <a:chExt cx="1020815" cy="10684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BD3524-6F8E-320E-1FD2-25E3EC12EB45}"/>
                </a:ext>
              </a:extLst>
            </p:cNvPr>
            <p:cNvSpPr/>
            <p:nvPr/>
          </p:nvSpPr>
          <p:spPr>
            <a:xfrm>
              <a:off x="9568319" y="1753410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Users outline">
              <a:extLst>
                <a:ext uri="{FF2B5EF4-FFF2-40B4-BE49-F238E27FC236}">
                  <a16:creationId xmlns:a16="http://schemas.microsoft.com/office/drawing/2014/main" id="{071E82AB-EAC4-ED38-EE2F-4A11C4A3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1527" y="1830421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91D54C-6EAA-62A2-91C2-4562FDE44073}"/>
              </a:ext>
            </a:extLst>
          </p:cNvPr>
          <p:cNvGrpSpPr/>
          <p:nvPr/>
        </p:nvGrpSpPr>
        <p:grpSpPr>
          <a:xfrm>
            <a:off x="378479" y="1812619"/>
            <a:ext cx="1020815" cy="1068422"/>
            <a:chOff x="378479" y="1812619"/>
            <a:chExt cx="1020815" cy="10684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78E1DB-9BEE-1BE6-9D23-E6CF39A2235E}"/>
                </a:ext>
              </a:extLst>
            </p:cNvPr>
            <p:cNvSpPr/>
            <p:nvPr/>
          </p:nvSpPr>
          <p:spPr>
            <a:xfrm>
              <a:off x="378479" y="1812619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ar graph with upward trend outline">
              <a:extLst>
                <a:ext uri="{FF2B5EF4-FFF2-40B4-BE49-F238E27FC236}">
                  <a16:creationId xmlns:a16="http://schemas.microsoft.com/office/drawing/2014/main" id="{850E564B-2505-B606-E7AF-08C51C297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7" y="188963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C38F70-98F1-4D04-3C11-817A0348E5DB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EC7C9C3-A492-985C-B69D-D84D1A8AA67B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CC88758-5275-8E78-6759-433CAF98CB14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058F6236-F521-2DC1-85CA-E77928BB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40735"/>
            <a:ext cx="5450964" cy="774737"/>
          </a:xfrm>
        </p:spPr>
        <p:txBody>
          <a:bodyPr/>
          <a:lstStyle/>
          <a:p>
            <a:r>
              <a:rPr lang="en-US"/>
              <a:t>Analysis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9D5D7-A92A-3346-CE1E-83F38D39514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9EA80298-800F-EB69-1B51-AA76D19F5C7C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E1BF464C-0D8D-0606-6449-CEEAF7C5A11D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01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90F-4FFE-9C90-72A8-43FED4C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25A76F-C7A6-78D8-FB7B-3DAF5B101496}"/>
              </a:ext>
            </a:extLst>
          </p:cNvPr>
          <p:cNvGrpSpPr/>
          <p:nvPr/>
        </p:nvGrpSpPr>
        <p:grpSpPr>
          <a:xfrm>
            <a:off x="612048" y="1475297"/>
            <a:ext cx="3388941" cy="3251694"/>
            <a:chOff x="612049" y="1373021"/>
            <a:chExt cx="3388941" cy="32516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2C748D-1971-7600-40F5-0A5E8198E13C}"/>
                </a:ext>
              </a:extLst>
            </p:cNvPr>
            <p:cNvSpPr/>
            <p:nvPr/>
          </p:nvSpPr>
          <p:spPr>
            <a:xfrm>
              <a:off x="612049" y="1373021"/>
              <a:ext cx="3388941" cy="325169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BBB16D-3731-B745-E5C3-63F694F6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82" y="1477923"/>
              <a:ext cx="3100873" cy="304189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CF6FA-BF5F-9140-0A09-CEF3B5146A34}"/>
              </a:ext>
            </a:extLst>
          </p:cNvPr>
          <p:cNvGrpSpPr/>
          <p:nvPr/>
        </p:nvGrpSpPr>
        <p:grpSpPr>
          <a:xfrm>
            <a:off x="6383767" y="1475297"/>
            <a:ext cx="3029793" cy="3276404"/>
            <a:chOff x="6249513" y="1166476"/>
            <a:chExt cx="3388940" cy="36647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D753E-A0E0-1FC6-C8C6-B5AF6794EAC0}"/>
                </a:ext>
              </a:extLst>
            </p:cNvPr>
            <p:cNvSpPr/>
            <p:nvPr/>
          </p:nvSpPr>
          <p:spPr>
            <a:xfrm>
              <a:off x="6249513" y="1166476"/>
              <a:ext cx="3388940" cy="366478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DA9E2-DFE7-53D4-4FCD-2CB72697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9601" y="1270744"/>
              <a:ext cx="3108761" cy="345624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72BCE87-24F8-7276-6076-A2D808959607}"/>
              </a:ext>
            </a:extLst>
          </p:cNvPr>
          <p:cNvSpPr txBox="1"/>
          <p:nvPr/>
        </p:nvSpPr>
        <p:spPr>
          <a:xfrm>
            <a:off x="1000290" y="4751701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Stacked Bar/Area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composition of microbes in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visualize relative abundance of different taxa in each sample, and compare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Provides immediate visual summary of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3A176-5783-B37E-33DA-96678C6FD068}"/>
              </a:ext>
            </a:extLst>
          </p:cNvPr>
          <p:cNvSpPr/>
          <p:nvPr/>
        </p:nvSpPr>
        <p:spPr>
          <a:xfrm>
            <a:off x="4929083" y="1788752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A0DA4-0A8D-7B57-831C-A1E5421D99CD}"/>
              </a:ext>
            </a:extLst>
          </p:cNvPr>
          <p:cNvSpPr txBox="1"/>
          <p:nvPr/>
        </p:nvSpPr>
        <p:spPr>
          <a:xfrm>
            <a:off x="6556895" y="4844919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Interactive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Displays proportion of each taxon within individual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Offers quick, intuitive way to understand composition of a microbiome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Has interactive element where you can click on chart to change 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E3AE8-4272-A7E5-4D18-C4BFAFF037E4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9488DD4-702D-6E07-292B-364FEB9C18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811E836-1F8A-DBC0-0E10-961B6CF42DF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9F9378-E552-D4C5-4075-80A1DDBFF006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BBF482A2-3EC9-8F96-43D4-73F06818BE6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28314DF-C090-51EF-9E51-5A612D5A9B16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4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F5639-EB4C-FCDA-A15D-CD8998CEB1B5}"/>
              </a:ext>
            </a:extLst>
          </p:cNvPr>
          <p:cNvGrpSpPr/>
          <p:nvPr/>
        </p:nvGrpSpPr>
        <p:grpSpPr>
          <a:xfrm>
            <a:off x="119892" y="1718898"/>
            <a:ext cx="5234094" cy="2392659"/>
            <a:chOff x="547305" y="505590"/>
            <a:chExt cx="6643357" cy="30368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CC17C-A48A-3BE5-1E00-A8EA17D02FED}"/>
                </a:ext>
              </a:extLst>
            </p:cNvPr>
            <p:cNvSpPr/>
            <p:nvPr/>
          </p:nvSpPr>
          <p:spPr>
            <a:xfrm>
              <a:off x="547305" y="505590"/>
              <a:ext cx="6643357" cy="3036877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B127F9-E776-A77A-CA5D-EA1AD9B6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4" y="593621"/>
              <a:ext cx="6311343" cy="283537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02CD9-410B-4291-F79F-4C0349596B37}"/>
              </a:ext>
            </a:extLst>
          </p:cNvPr>
          <p:cNvSpPr/>
          <p:nvPr/>
        </p:nvSpPr>
        <p:spPr>
          <a:xfrm>
            <a:off x="6475863" y="1752848"/>
            <a:ext cx="3643105" cy="28737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BC5361-C4C1-E5B2-0C5B-8179B8CD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83" y="1866090"/>
            <a:ext cx="3358464" cy="26472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6C1204-5021-A4FC-37C7-4A6F13EFFB30}"/>
              </a:ext>
            </a:extLst>
          </p:cNvPr>
          <p:cNvSpPr/>
          <p:nvPr/>
        </p:nvSpPr>
        <p:spPr>
          <a:xfrm>
            <a:off x="5579312" y="1718898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0D60E-4FD8-40BE-598E-8354DE14DE4C}"/>
              </a:ext>
            </a:extLst>
          </p:cNvPr>
          <p:cNvSpPr txBox="1"/>
          <p:nvPr/>
        </p:nvSpPr>
        <p:spPr>
          <a:xfrm>
            <a:off x="957659" y="4334232"/>
            <a:ext cx="2856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Rarefaction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Used to assess species richness as a function of number of sequences obtained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Taxa which are close together share similar genetic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to determine if additional sequencing might reveal more diversity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C2A22-2D08-3DE9-8E14-77D64661D446}"/>
              </a:ext>
            </a:extLst>
          </p:cNvPr>
          <p:cNvSpPr txBox="1"/>
          <p:nvPr/>
        </p:nvSpPr>
        <p:spPr>
          <a:xfrm>
            <a:off x="6984833" y="4744877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Heat Tree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hierarchy (relationships) between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abundance: larger nodes means more of that taxa (abundance)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Color code: represents “intensity” of taxa according to a specific metric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087631-CDE2-4844-F56C-57133140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633CE-87C6-C0B8-C1EC-700837785457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D84E6871-5C7C-0B7C-E599-A63AF92E4B38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0AFDB5B3-F50D-650D-2BD3-1BFE37DEA1CF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13899C-1B60-8D69-EDE7-2529B1472BA5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39D0CA1-133A-0A93-DEED-303E3054733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1857560-9F2A-877B-55DA-16BCDB44747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91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/>
              <a:t>Data Options</a:t>
            </a:r>
          </a:p>
          <a:p>
            <a:r>
              <a:rPr lang="en-US" sz="1200"/>
              <a:t>Organize samples by: lets you sort/group according to certain criteria</a:t>
            </a:r>
          </a:p>
          <a:p>
            <a:r>
              <a:rPr lang="en-US" sz="1200"/>
              <a:t>Merge Samples to groups: combine multiple samples into single groups based on criterion (i.e. all </a:t>
            </a:r>
            <a:r>
              <a:rPr lang="en-US" sz="1200" err="1"/>
              <a:t>herbavores</a:t>
            </a:r>
            <a:r>
              <a:rPr lang="en-US" sz="1200"/>
              <a:t> grouped as one)</a:t>
            </a:r>
          </a:p>
          <a:p>
            <a:r>
              <a:rPr lang="en-US" sz="1200"/>
              <a:t>View individual sample:  focus on just one microbiome sample in detail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64612" y="3697688"/>
            <a:ext cx="4748747" cy="2973928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C1BE18-D29A-FC52-C6BE-2BB09F80E114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4619BC-7F8D-E794-7885-239B511764CD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741300" y="405863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3E347-FEB3-D5B2-AC20-DD326BEB198C}"/>
              </a:ext>
            </a:extLst>
          </p:cNvPr>
          <p:cNvGrpSpPr/>
          <p:nvPr/>
        </p:nvGrpSpPr>
        <p:grpSpPr>
          <a:xfrm>
            <a:off x="136354" y="3725937"/>
            <a:ext cx="3963404" cy="2293998"/>
            <a:chOff x="93507" y="3312137"/>
            <a:chExt cx="4128297" cy="23894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D9A81D-D459-5640-7533-94F78ADF76BF}"/>
                </a:ext>
              </a:extLst>
            </p:cNvPr>
            <p:cNvSpPr/>
            <p:nvPr/>
          </p:nvSpPr>
          <p:spPr>
            <a:xfrm>
              <a:off x="93507" y="3312137"/>
              <a:ext cx="4128297" cy="238943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C0E246-803C-1F04-1DA9-3D2A55BF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159" y="3415044"/>
              <a:ext cx="3768992" cy="2183622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7EA4CE5-46A4-0201-758E-C7FC0DA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7FD265-C3F7-0F87-9E7B-C68D2B859418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847C9A0-CFF7-146B-6FC1-A4C80C29D6A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3600D5C4-71F4-29F3-E75E-266FA4D98107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F2BC5-224F-D3FD-0229-E6738A0772B0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48732D8-5334-456E-859C-C16833BFDDB5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5F03D37-FCB3-5575-43BF-D9F1C9608192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5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594402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Data Options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837F22-C159-8F53-4A8D-885E15D49071}"/>
              </a:ext>
            </a:extLst>
          </p:cNvPr>
          <p:cNvGrpSpPr/>
          <p:nvPr/>
        </p:nvGrpSpPr>
        <p:grpSpPr>
          <a:xfrm>
            <a:off x="990063" y="1525869"/>
            <a:ext cx="4111470" cy="4213450"/>
            <a:chOff x="1016003" y="2342993"/>
            <a:chExt cx="4111470" cy="42134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491BC7-2649-8654-BD6D-229EE59A76E5}"/>
                </a:ext>
              </a:extLst>
            </p:cNvPr>
            <p:cNvSpPr/>
            <p:nvPr/>
          </p:nvSpPr>
          <p:spPr>
            <a:xfrm>
              <a:off x="1016003" y="2342993"/>
              <a:ext cx="4111470" cy="42134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DAD1D5-D2A0-FB11-30F1-D7968965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133" y="2497701"/>
              <a:ext cx="3789209" cy="39040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64964-5DE1-E37E-435F-BD153232CDF6}"/>
              </a:ext>
            </a:extLst>
          </p:cNvPr>
          <p:cNvGrpSpPr/>
          <p:nvPr/>
        </p:nvGrpSpPr>
        <p:grpSpPr>
          <a:xfrm>
            <a:off x="5742114" y="1525869"/>
            <a:ext cx="3966091" cy="4005925"/>
            <a:chOff x="5768054" y="2342993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68054" y="2342993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1457EE-4023-A501-32FB-4A635813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057" y="2518240"/>
              <a:ext cx="3655429" cy="3655429"/>
            </a:xfrm>
            <a:prstGeom prst="rect">
              <a:avLst/>
            </a:prstGeom>
          </p:spPr>
        </p:pic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1676871" y="5892199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Diet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6219688" y="5892198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Merge Samples to Groups - Diet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F1AF8-DF45-2CEB-F67C-06FAFA7A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9790B-7731-0DC7-47B5-9A7C44F64FAC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8D8E0098-1C96-C8A5-89B3-6ACB3BACB492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CA4C387-439D-2343-705A-83AC898C9E8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BA4224-2B3D-D882-40AC-4E8B74BA3087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9125119A-EAC6-18EC-EC67-55D7C2114F16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9C7F006-77D4-A3F8-0C80-7130E1DB1FD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8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94747" y="3733852"/>
            <a:ext cx="4718613" cy="2937764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96791-37B0-C138-1CC5-9B220D06275B}"/>
              </a:ext>
            </a:extLst>
          </p:cNvPr>
          <p:cNvGrpSpPr/>
          <p:nvPr/>
        </p:nvGrpSpPr>
        <p:grpSpPr>
          <a:xfrm>
            <a:off x="413625" y="3700336"/>
            <a:ext cx="3690425" cy="3008176"/>
            <a:chOff x="413625" y="3455185"/>
            <a:chExt cx="3991176" cy="32533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6165FD-9C89-1E4B-9172-D7747F48E689}"/>
                </a:ext>
              </a:extLst>
            </p:cNvPr>
            <p:cNvSpPr/>
            <p:nvPr/>
          </p:nvSpPr>
          <p:spPr>
            <a:xfrm>
              <a:off x="413625" y="3455185"/>
              <a:ext cx="3991176" cy="3253327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diagram of animals and their names&#10;&#10;Description automatically generated">
              <a:extLst>
                <a:ext uri="{FF2B5EF4-FFF2-40B4-BE49-F238E27FC236}">
                  <a16:creationId xmlns:a16="http://schemas.microsoft.com/office/drawing/2014/main" id="{355EB91C-A64D-EFCF-EE9C-31FAA47D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85" y="3547950"/>
              <a:ext cx="3770656" cy="3067795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678791" y="5083283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77AAF-7A92-EB3B-CC37-0DC8ACB9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herbivores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3880DF-CC21-FF58-1D3E-C5A446BA26D7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Taxa Resolution</a:t>
            </a:r>
          </a:p>
          <a:p>
            <a:r>
              <a:rPr lang="en-US" sz="1100"/>
              <a:t>Represents the “level” of how deep you want to go </a:t>
            </a:r>
          </a:p>
          <a:p>
            <a:pPr lvl="1"/>
            <a:r>
              <a:rPr lang="en-US" sz="1100"/>
              <a:t>Phylum is highest level</a:t>
            </a:r>
          </a:p>
          <a:p>
            <a:pPr lvl="1"/>
            <a:r>
              <a:rPr lang="en-US" sz="1100"/>
              <a:t>Species is lowest level</a:t>
            </a:r>
          </a:p>
          <a:p>
            <a:r>
              <a:rPr lang="en-US" sz="1100"/>
              <a:t>Merging Small Taxa: group together the microorganisms with counts lower than threshold</a:t>
            </a:r>
          </a:p>
          <a:p>
            <a:pPr lvl="1"/>
            <a:r>
              <a:rPr lang="en-US" sz="1100"/>
              <a:t>Focus on more abundant microbes</a:t>
            </a:r>
          </a:p>
          <a:p>
            <a:r>
              <a:rPr lang="en-US" sz="1100"/>
              <a:t>Showing top n Taxa: Focus on most abundant taxa</a:t>
            </a:r>
          </a:p>
          <a:p>
            <a:pPr lvl="1"/>
            <a:r>
              <a:rPr lang="en-US" sz="1100"/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501EC-7904-994E-D3BA-DB1DB01E6C8B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68A9C-8D78-7A88-DD44-32C74997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1B-A405-05B1-070B-8ECAE3A61DA2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68A2189-C16D-D78D-4475-11757E5E4C1D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99D90538-0A69-7FE5-BE53-F73DFCAA21B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0BD99-7819-2B85-D2C8-3162657CCF0C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D9AC016-48F1-F263-D98A-1FDAA3931309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5A309BC-06BB-BDE6-9C9C-E5550A25B05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491BC7-2649-8654-BD6D-229EE59A76E5}"/>
              </a:ext>
            </a:extLst>
          </p:cNvPr>
          <p:cNvSpPr/>
          <p:nvPr/>
        </p:nvSpPr>
        <p:spPr>
          <a:xfrm>
            <a:off x="240419" y="1575779"/>
            <a:ext cx="3484984" cy="35714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AD1D5-D2A0-FB11-30F1-D7968965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7" y="1706913"/>
            <a:ext cx="3211828" cy="330915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765713" y="5284820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Phylum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7795568" y="5378167"/>
            <a:ext cx="3054014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Showing top “n” taxa with n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B043B-46B6-B089-9025-BA7686448BBB}"/>
              </a:ext>
            </a:extLst>
          </p:cNvPr>
          <p:cNvGrpSpPr/>
          <p:nvPr/>
        </p:nvGrpSpPr>
        <p:grpSpPr>
          <a:xfrm>
            <a:off x="7582847" y="1591509"/>
            <a:ext cx="3597476" cy="3633608"/>
            <a:chOff x="5742114" y="1525869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42114" y="1525869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6F320-5A89-B0D4-0631-1183CA1A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844" y="1694605"/>
              <a:ext cx="3644630" cy="366845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5D482-33B5-C1CC-8543-A6599BCF06B6}"/>
              </a:ext>
            </a:extLst>
          </p:cNvPr>
          <p:cNvSpPr/>
          <p:nvPr/>
        </p:nvSpPr>
        <p:spPr>
          <a:xfrm>
            <a:off x="3924159" y="1591509"/>
            <a:ext cx="3518714" cy="360599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3F88C-227F-4672-3748-5F45191D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54" y="1809456"/>
            <a:ext cx="3175659" cy="323908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125776-3DA4-12B2-61B1-1D88320244B3}"/>
              </a:ext>
            </a:extLst>
          </p:cNvPr>
          <p:cNvSpPr txBox="1">
            <a:spLocks/>
          </p:cNvSpPr>
          <p:nvPr/>
        </p:nvSpPr>
        <p:spPr>
          <a:xfrm>
            <a:off x="4154181" y="5372066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Species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FEB29-03E0-53DE-AD44-E8E096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BFC28-EF8B-A580-4A64-D151909A1C8F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E19BC447-FA23-9010-905C-C2B4647648C3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828299DD-CB02-AE22-D73B-454C05A242CC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6B770-8A80-4934-7018-EFD2E485EB0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73901F47-E43A-9243-717E-93B8E73F7B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CBBC07C4-8B60-5887-E11C-B05D639C833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87BB0F1-4DC0-CDD7-EC8B-895E6451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821380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Taxa Resolution</a:t>
            </a:r>
          </a:p>
        </p:txBody>
      </p:sp>
    </p:spTree>
    <p:extLst>
      <p:ext uri="{BB962C8B-B14F-4D97-AF65-F5344CB8AC3E}">
        <p14:creationId xmlns:p14="http://schemas.microsoft.com/office/powerpoint/2010/main" val="278562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167705" y="3726769"/>
            <a:ext cx="4472419" cy="2784486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5462945" y="568418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57170-C3A4-884D-D957-DEC1FC415287}"/>
              </a:ext>
            </a:extLst>
          </p:cNvPr>
          <p:cNvGrpSpPr/>
          <p:nvPr/>
        </p:nvGrpSpPr>
        <p:grpSpPr>
          <a:xfrm>
            <a:off x="7504562" y="2789385"/>
            <a:ext cx="3518714" cy="3605992"/>
            <a:chOff x="6500424" y="2298385"/>
            <a:chExt cx="3518714" cy="36059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FD18AA-2790-B2FF-F82A-0AC63799F904}"/>
                </a:ext>
              </a:extLst>
            </p:cNvPr>
            <p:cNvSpPr/>
            <p:nvPr/>
          </p:nvSpPr>
          <p:spPr>
            <a:xfrm>
              <a:off x="6500424" y="2298385"/>
              <a:ext cx="3518714" cy="360599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B7D8C2-672E-25AB-301D-0444E295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259" y="2462270"/>
              <a:ext cx="3257044" cy="3278221"/>
            </a:xfrm>
            <a:prstGeom prst="rect">
              <a:avLst/>
            </a:prstGeom>
          </p:spPr>
        </p:pic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D509DC-F964-7944-59F2-79B239074D02}"/>
              </a:ext>
            </a:extLst>
          </p:cNvPr>
          <p:cNvSpPr txBox="1">
            <a:spLocks/>
          </p:cNvSpPr>
          <p:nvPr/>
        </p:nvSpPr>
        <p:spPr>
          <a:xfrm>
            <a:off x="8028003" y="6450304"/>
            <a:ext cx="2161187" cy="26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/>
              <a:t>“Inferno” Color Scheme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8E870-3EE3-112F-DDCC-B182935D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</a:t>
            </a:r>
            <a:r>
              <a:rPr lang="en-US" sz="1200" err="1">
                <a:solidFill>
                  <a:schemeClr val="bg1">
                    <a:lumMod val="50000"/>
                  </a:schemeClr>
                </a:solidFill>
              </a:rPr>
              <a:t>herbavores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86994B-EE45-1558-D176-BD8E35E16C4E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1E0D1E-D9BC-CBAA-7FA4-4E84C061C2A9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Graph Options</a:t>
            </a:r>
          </a:p>
          <a:p>
            <a:r>
              <a:rPr lang="en-US" sz="1200"/>
              <a:t>Customize the look of your slide for visual aesthetics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E12129-E4F5-4B33-B6E1-9446FC9D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DD343B-8922-4C67-8F0C-37E481E59EDE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AE3B3CA9-ABC0-8145-E1FD-7CE9044FE1F0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2C4E6C7-B5D0-5FDB-E19E-99C06A00A2B0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CEFFAB-FF32-ABA9-6BA1-6099F20099AE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818FBB7-334B-BE75-FA59-BD2EE9F509F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5540704C-6AB9-3B59-CA18-091ED6167813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216F-85A8-A1FC-2B4A-703F5318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C48-4BAD-F6C8-C061-4A535CAB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is microbiome Analyst?</a:t>
            </a:r>
          </a:p>
          <a:p>
            <a:r>
              <a:rPr lang="en-US"/>
              <a:t>Give overview of Microbiome Analyst and then discuss what is Marker Data Profiling, since this is what our tutorial is about</a:t>
            </a:r>
          </a:p>
        </p:txBody>
      </p:sp>
      <p:pic>
        <p:nvPicPr>
          <p:cNvPr id="5" name="Picture 4" descr="Diagram of 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B63C36E3-BC94-EA82-9082-C31294F2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60" y="2004592"/>
            <a:ext cx="5209989" cy="28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 fontScale="90000"/>
          </a:bodyPr>
          <a:lstStyle/>
          <a:p>
            <a:r>
              <a:rPr lang="en-US"/>
              <a:t>Community Profiling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E80208-AA11-49B3-4269-AE44012B8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33416"/>
              </p:ext>
            </p:extLst>
          </p:nvPr>
        </p:nvGraphicFramePr>
        <p:xfrm>
          <a:off x="1941209" y="10698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4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Alpha Diversity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ADD87-0CD3-FC4A-F204-93EB1B919779}"/>
              </a:ext>
            </a:extLst>
          </p:cNvPr>
          <p:cNvSpPr/>
          <p:nvPr/>
        </p:nvSpPr>
        <p:spPr>
          <a:xfrm>
            <a:off x="3640090" y="4468238"/>
            <a:ext cx="3539032" cy="23229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665CF-7856-6012-0D46-675DF0D1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42" y="4551425"/>
            <a:ext cx="3353637" cy="21520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541F77-69AA-C189-ACC0-830B633DFEA4}"/>
              </a:ext>
            </a:extLst>
          </p:cNvPr>
          <p:cNvGrpSpPr/>
          <p:nvPr/>
        </p:nvGrpSpPr>
        <p:grpSpPr>
          <a:xfrm>
            <a:off x="5159692" y="1640817"/>
            <a:ext cx="5997544" cy="1930941"/>
            <a:chOff x="1916353" y="2083340"/>
            <a:chExt cx="8359294" cy="26913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2B40-355C-08A2-8707-892818CCFC03}"/>
                </a:ext>
              </a:extLst>
            </p:cNvPr>
            <p:cNvSpPr/>
            <p:nvPr/>
          </p:nvSpPr>
          <p:spPr>
            <a:xfrm>
              <a:off x="1916353" y="2083340"/>
              <a:ext cx="8359294" cy="26913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F9CD7-459C-B130-680F-8EBEA4BD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57" y="2195340"/>
              <a:ext cx="8135485" cy="246731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557C73-9C7B-81B3-5304-ABF1DFB3C6C5}"/>
              </a:ext>
            </a:extLst>
          </p:cNvPr>
          <p:cNvGrpSpPr/>
          <p:nvPr/>
        </p:nvGrpSpPr>
        <p:grpSpPr>
          <a:xfrm>
            <a:off x="7530365" y="4468238"/>
            <a:ext cx="3626871" cy="2322949"/>
            <a:chOff x="3055197" y="1527242"/>
            <a:chExt cx="6049892" cy="38748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9F75F3-8575-F990-E8C3-96FACA4E92E8}"/>
                </a:ext>
              </a:extLst>
            </p:cNvPr>
            <p:cNvSpPr/>
            <p:nvPr/>
          </p:nvSpPr>
          <p:spPr>
            <a:xfrm>
              <a:off x="3055197" y="1527242"/>
              <a:ext cx="6049892" cy="38748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E9408F-36CF-354A-4501-0C2508A8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7954" y="1664191"/>
              <a:ext cx="5744377" cy="3600953"/>
            </a:xfrm>
            <a:prstGeom prst="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306715-0F3E-CEED-B16F-6A8F550D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06" y="1173221"/>
            <a:ext cx="3690425" cy="4511558"/>
          </a:xfrm>
        </p:spPr>
        <p:txBody>
          <a:bodyPr>
            <a:normAutofit fontScale="85000" lnSpcReduction="2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Looks at how many different types of microorganisms present in a sample/environment</a:t>
            </a:r>
            <a:endParaRPr lang="en-US" sz="1200"/>
          </a:p>
          <a:p>
            <a:r>
              <a:rPr lang="en-US" sz="1200"/>
              <a:t>Diversity Measure</a:t>
            </a:r>
          </a:p>
          <a:p>
            <a:pPr lvl="1"/>
            <a:r>
              <a:rPr lang="en-US" sz="1200"/>
              <a:t>Shannon: accounts for richness and evenness</a:t>
            </a:r>
          </a:p>
          <a:p>
            <a:pPr lvl="1"/>
            <a:r>
              <a:rPr lang="en-US" sz="1200"/>
              <a:t>Simpson index: gives more weight to most abundant species – dominant species stands out</a:t>
            </a:r>
          </a:p>
          <a:p>
            <a:pPr lvl="1"/>
            <a:r>
              <a:rPr lang="en-US" sz="1200"/>
              <a:t>Chao1: estimates richness, but focuses on rare species</a:t>
            </a:r>
          </a:p>
          <a:p>
            <a:r>
              <a:rPr lang="en-US" sz="1400"/>
              <a:t>Statistical Method(s)</a:t>
            </a:r>
          </a:p>
          <a:p>
            <a:pPr lvl="1"/>
            <a:r>
              <a:rPr lang="en-US" sz="1200"/>
              <a:t>T-test/ANOVA: used to compare 2 or more groups (i.e. heights of men vs women)</a:t>
            </a:r>
          </a:p>
          <a:p>
            <a:r>
              <a:rPr lang="en-US" sz="1400"/>
              <a:t>Individual Samples Plot (left graph)</a:t>
            </a:r>
          </a:p>
          <a:p>
            <a:pPr lvl="1"/>
            <a:r>
              <a:rPr lang="en-US" sz="1200"/>
              <a:t>Each dot represents Shannon Diversity of one sample</a:t>
            </a:r>
          </a:p>
          <a:p>
            <a:pPr lvl="1"/>
            <a:r>
              <a:rPr lang="en-US" sz="1200"/>
              <a:t>Y-axis shows Shannon Diversity index, higher value means more diversity</a:t>
            </a:r>
          </a:p>
          <a:p>
            <a:r>
              <a:rPr lang="en-US" sz="1400"/>
              <a:t>Box &amp; Whiskers Plot (right graph)</a:t>
            </a:r>
          </a:p>
          <a:p>
            <a:pPr lvl="1"/>
            <a:r>
              <a:rPr lang="en-US" sz="1200"/>
              <a:t>Each boxplot corresponds to one dietary group</a:t>
            </a:r>
          </a:p>
          <a:p>
            <a:pPr lvl="1"/>
            <a:r>
              <a:rPr lang="en-US" sz="1200"/>
              <a:t>Central line is median diversity of group</a:t>
            </a:r>
          </a:p>
          <a:p>
            <a:pPr lvl="1"/>
            <a:r>
              <a:rPr lang="en-US" sz="1200"/>
              <a:t>Dots inside the box are individual samples that fall within middle 50% of data</a:t>
            </a:r>
          </a:p>
          <a:p>
            <a:pPr lvl="1"/>
            <a:r>
              <a:rPr lang="en-US" sz="1200"/>
              <a:t>Dots outside the box typically considered outliers</a:t>
            </a:r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216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2A7D6A-8F8B-49AB-9FC1-B4D24B1FF6D2}"/>
              </a:ext>
            </a:extLst>
          </p:cNvPr>
          <p:cNvSpPr/>
          <p:nvPr/>
        </p:nvSpPr>
        <p:spPr>
          <a:xfrm>
            <a:off x="5745804" y="635661"/>
            <a:ext cx="4474723" cy="32079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03DC5-81B1-3573-D4A6-1B183AD76E5B}"/>
              </a:ext>
            </a:extLst>
          </p:cNvPr>
          <p:cNvSpPr/>
          <p:nvPr/>
        </p:nvSpPr>
        <p:spPr>
          <a:xfrm>
            <a:off x="5084324" y="4343325"/>
            <a:ext cx="6045348" cy="2006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4242738" cy="774737"/>
          </a:xfrm>
        </p:spPr>
        <p:txBody>
          <a:bodyPr>
            <a:normAutofit/>
          </a:bodyPr>
          <a:lstStyle/>
          <a:p>
            <a:r>
              <a:rPr lang="en-US"/>
              <a:t>Beta Diversity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4AAC8-A3BB-7329-A1F7-FC16346F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9" y="4431358"/>
            <a:ext cx="5784836" cy="1815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6B533-E61E-F9A0-6BC6-542C9744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27" y="769337"/>
            <a:ext cx="4071259" cy="29799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57A2EB-8E76-8A0B-6B33-D6978D6C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4"/>
            <a:ext cx="3690425" cy="3441515"/>
          </a:xfrm>
        </p:spPr>
        <p:txBody>
          <a:bodyPr>
            <a:normAutofit fontScale="92500"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Compares diversity between different communities or samples to see how similar or dissimilar they are</a:t>
            </a:r>
          </a:p>
          <a:p>
            <a:r>
              <a:rPr lang="en-US" sz="1200"/>
              <a:t>Distance Method</a:t>
            </a:r>
          </a:p>
          <a:p>
            <a:pPr lvl="1"/>
            <a:r>
              <a:rPr lang="en-US" sz="1000"/>
              <a:t>Bray-Curtis Index: looks at abundance of each species to see similar or different two communities are</a:t>
            </a:r>
          </a:p>
          <a:p>
            <a:pPr lvl="1"/>
            <a:r>
              <a:rPr lang="en-US" sz="1000"/>
              <a:t>Jenson-Shannon Divergence: measures similarity between two probability distributions</a:t>
            </a:r>
          </a:p>
          <a:p>
            <a:pPr lvl="1"/>
            <a:r>
              <a:rPr lang="en-US" sz="1000"/>
              <a:t>Measures help quantify differences between the microbes in two communities</a:t>
            </a:r>
          </a:p>
          <a:p>
            <a:r>
              <a:rPr lang="en-US" sz="1200"/>
              <a:t>Beta diversity graph</a:t>
            </a:r>
          </a:p>
          <a:p>
            <a:pPr lvl="1"/>
            <a:r>
              <a:rPr lang="en-US" sz="1000"/>
              <a:t>Each dot represents a sample based on their microbial community</a:t>
            </a:r>
          </a:p>
          <a:p>
            <a:pPr lvl="1"/>
            <a:r>
              <a:rPr lang="en-US" sz="1000"/>
              <a:t>Samples that are close to each other have similar microbes</a:t>
            </a:r>
          </a:p>
          <a:p>
            <a:pPr lvl="1"/>
            <a:r>
              <a:rPr lang="en-US" sz="1000"/>
              <a:t>Ellipses around the dots show how tightly grouped samples are within each category</a:t>
            </a:r>
          </a:p>
          <a:p>
            <a:pPr lvl="1"/>
            <a:r>
              <a:rPr lang="en-US" sz="1000"/>
              <a:t>X-axis and y-axis are percentage variations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163303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2126AD-2786-1C3C-3F55-E22CEB477825}"/>
              </a:ext>
            </a:extLst>
          </p:cNvPr>
          <p:cNvSpPr/>
          <p:nvPr/>
        </p:nvSpPr>
        <p:spPr>
          <a:xfrm>
            <a:off x="7133703" y="1647217"/>
            <a:ext cx="3761275" cy="401428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20DED-961F-358F-5701-9FCBC192CEEC}"/>
              </a:ext>
            </a:extLst>
          </p:cNvPr>
          <p:cNvSpPr/>
          <p:nvPr/>
        </p:nvSpPr>
        <p:spPr>
          <a:xfrm>
            <a:off x="454535" y="4007796"/>
            <a:ext cx="4817448" cy="24448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Core Microbiome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B816-D0D7-A84D-E1A3-9DD1FEE8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2" y="4154988"/>
            <a:ext cx="4563694" cy="2166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BA2CA-CCFA-200A-DCE2-88901148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50" y="1809345"/>
            <a:ext cx="3561175" cy="35994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25F0C3-16C2-C385-16A2-582FA217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5"/>
            <a:ext cx="3690425" cy="2771332"/>
          </a:xfrm>
        </p:spPr>
        <p:txBody>
          <a:bodyPr>
            <a:normAutofit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Refers to set of microbes that are commonly found across most or all samples in a study</a:t>
            </a:r>
          </a:p>
          <a:p>
            <a:r>
              <a:rPr lang="en-US" sz="1200"/>
              <a:t>These organisms considered fundamental</a:t>
            </a:r>
          </a:p>
          <a:p>
            <a:r>
              <a:rPr lang="en-US" sz="1200"/>
              <a:t>Core Microbiome Analysis Graph</a:t>
            </a:r>
          </a:p>
          <a:p>
            <a:pPr lvl="1"/>
            <a:r>
              <a:rPr lang="en-US" sz="1000"/>
              <a:t>Each square represents a different microorganism (OTU) across various samples/conditions</a:t>
            </a:r>
          </a:p>
          <a:p>
            <a:pPr lvl="1"/>
            <a:r>
              <a:rPr lang="en-US" sz="1000"/>
              <a:t>Color of each square represents how common each microorganism is</a:t>
            </a:r>
          </a:p>
          <a:p>
            <a:pPr lvl="2"/>
            <a:r>
              <a:rPr lang="en-US" sz="800"/>
              <a:t>Darker means more prevalent/abundant in samples</a:t>
            </a:r>
          </a:p>
          <a:p>
            <a:pPr lvl="2"/>
            <a:r>
              <a:rPr lang="en-US" sz="800" err="1"/>
              <a:t>Ligher</a:t>
            </a:r>
            <a:r>
              <a:rPr lang="en-US" sz="800"/>
              <a:t> means lower abundance</a:t>
            </a:r>
          </a:p>
          <a:p>
            <a:pPr lvl="1"/>
            <a:r>
              <a:rPr lang="en-US" sz="1000"/>
              <a:t>X-axis is detection threshold, or relative abundance of that microorganism across the samples</a:t>
            </a:r>
          </a:p>
          <a:p>
            <a:pPr lvl="1"/>
            <a:endParaRPr lang="en-US" sz="10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2421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7218-9FA6-317D-0A48-DB049D56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D3DE-7F72-49C6-DF85-84DDE770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Nucleic Acids Research site: </a:t>
            </a:r>
          </a:p>
          <a:p>
            <a:pPr lvl="1"/>
            <a:r>
              <a:rPr lang="en-US" err="1">
                <a:hlinkClick r:id="rId2"/>
              </a:rPr>
              <a:t>MicrobiomeAnalyst</a:t>
            </a:r>
            <a:r>
              <a:rPr lang="en-US">
                <a:hlinkClick r:id="rId2"/>
              </a:rPr>
              <a:t> 2.0: comprehensive statistical, functional and integrative analysis of microbiome data | Nucleic Acids Research | Oxford Academic (oup.com)</a:t>
            </a:r>
            <a:endParaRPr lang="en-US"/>
          </a:p>
          <a:p>
            <a:r>
              <a:rPr lang="en-US"/>
              <a:t>National Laboratory of Medicine site:</a:t>
            </a:r>
          </a:p>
          <a:p>
            <a:pPr lvl="1"/>
            <a:r>
              <a:rPr lang="en-US" err="1">
                <a:hlinkClick r:id="rId3"/>
              </a:rPr>
              <a:t>MicrobiomeAnalyst</a:t>
            </a:r>
            <a:r>
              <a:rPr lang="en-US">
                <a:hlinkClick r:id="rId3"/>
              </a:rPr>
              <a:t>: a web-based tool for comprehensive statistical, visual and meta-analysis of microbiome data - PMC (nih.gov)</a:t>
            </a:r>
            <a:endParaRPr lang="en-US"/>
          </a:p>
          <a:p>
            <a:r>
              <a:rPr lang="en-US"/>
              <a:t>Operational Taxonomic Unit (OUT) and OUT Clustering site:</a:t>
            </a:r>
          </a:p>
          <a:p>
            <a:pPr lvl="1"/>
            <a:r>
              <a:rPr lang="en-US">
                <a:hlinkClick r:id="rId4"/>
              </a:rPr>
              <a:t>https://www.cd-genomics.com/microbioseq/operational-taxonomic-unit-otu-and-otu-clustering.html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F05C-D619-7B68-7D08-F6AEF9B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/>
              <a:t>Background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29E4-4D8B-2CCA-F579-4A97C45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43" y="822905"/>
            <a:ext cx="2593204" cy="21199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A220F9E1-23C8-3C12-A4A1-27D87CE3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68" y="4118706"/>
            <a:ext cx="2611556" cy="17050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A7E3-244A-A3A4-80EB-91035C84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560106"/>
            <a:ext cx="5655429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Connect lecture slides to what we will be discussing</a:t>
            </a:r>
          </a:p>
          <a:p>
            <a:r>
              <a:rPr lang="en-US">
                <a:ea typeface="+mn-lt"/>
                <a:cs typeface="+mn-lt"/>
              </a:rPr>
              <a:t>Operational</a:t>
            </a:r>
            <a:r>
              <a:rPr lang="en-US"/>
              <a:t> Taxonomic Units (OTUs)??</a:t>
            </a:r>
          </a:p>
          <a:p>
            <a:r>
              <a:rPr lang="en-US"/>
              <a:t>What is a OTUs Matrix table?</a:t>
            </a:r>
          </a:p>
          <a:p>
            <a:r>
              <a:rPr lang="en-US"/>
              <a:t>How are these things used in the Marker Data Profiling Analyst website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FD18A-FB46-EB16-D711-251052E7D0DC}"/>
              </a:ext>
            </a:extLst>
          </p:cNvPr>
          <p:cNvSpPr txBox="1"/>
          <p:nvPr/>
        </p:nvSpPr>
        <p:spPr>
          <a:xfrm>
            <a:off x="2047875" y="469557"/>
            <a:ext cx="805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Marker Data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266E3-2DE8-4FBA-6CF3-9DD90267DA14}"/>
              </a:ext>
            </a:extLst>
          </p:cNvPr>
          <p:cNvSpPr txBox="1"/>
          <p:nvPr/>
        </p:nvSpPr>
        <p:spPr>
          <a:xfrm>
            <a:off x="232033" y="1825597"/>
            <a:ext cx="58412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 set of computational methods and tools used for analyzing and interpreting marker gene data, specifically in the context of microbial communities.</a:t>
            </a:r>
            <a:endParaRPr lang="en-US"/>
          </a:p>
        </p:txBody>
      </p:sp>
      <p:pic>
        <p:nvPicPr>
          <p:cNvPr id="7" name="Picture 6" descr="A screenshot of a graph">
            <a:extLst>
              <a:ext uri="{FF2B5EF4-FFF2-40B4-BE49-F238E27FC236}">
                <a16:creationId xmlns:a16="http://schemas.microsoft.com/office/drawing/2014/main" id="{3218B59C-B44D-4ADB-958C-4452A49F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1769183"/>
            <a:ext cx="4576762" cy="34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9BC-53DF-79F8-8DA4-C118312F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43" y="-554096"/>
            <a:ext cx="10018713" cy="1752599"/>
          </a:xfrm>
        </p:spPr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Data Upload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808768-6806-E29E-7DB6-FBB43414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5" y="1197347"/>
            <a:ext cx="5004741" cy="14168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D02F6-2CB2-4627-BA70-7334420ECBD0}"/>
              </a:ext>
            </a:extLst>
          </p:cNvPr>
          <p:cNvSpPr txBox="1"/>
          <p:nvPr/>
        </p:nvSpPr>
        <p:spPr>
          <a:xfrm>
            <a:off x="5437481" y="1207676"/>
            <a:ext cx="4918898" cy="1360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First, we select appropriate Modules to work on. Modules can be selected depending on the data types.</a:t>
            </a:r>
          </a:p>
          <a:p>
            <a:r>
              <a:rPr lang="en-US" sz="1600">
                <a:ea typeface="Calibri"/>
                <a:cs typeface="Calibri"/>
              </a:rPr>
              <a:t>For the purpose of this tutorial, we HAVE selected MDP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67FC0-8D74-4DDB-FF5F-443CCCF69840}"/>
              </a:ext>
            </a:extLst>
          </p:cNvPr>
          <p:cNvSpPr/>
          <p:nvPr/>
        </p:nvSpPr>
        <p:spPr>
          <a:xfrm>
            <a:off x="696147" y="1646296"/>
            <a:ext cx="1693333" cy="60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FA6807-29A4-28CD-A4F0-04BC9B6E8236}"/>
              </a:ext>
            </a:extLst>
          </p:cNvPr>
          <p:cNvCxnSpPr/>
          <p:nvPr/>
        </p:nvCxnSpPr>
        <p:spPr>
          <a:xfrm flipV="1">
            <a:off x="493032" y="1960789"/>
            <a:ext cx="397330" cy="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27834-01AE-3ECC-2E71-8B8E15D2260F}"/>
              </a:ext>
            </a:extLst>
          </p:cNvPr>
          <p:cNvSpPr txBox="1"/>
          <p:nvPr/>
        </p:nvSpPr>
        <p:spPr>
          <a:xfrm>
            <a:off x="36286" y="1914071"/>
            <a:ext cx="616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ea typeface="Calibri"/>
                <a:cs typeface="Calibri"/>
              </a:rPr>
              <a:t>MDP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7DCF09-AF52-17AF-E602-881E84B5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73" y="2715479"/>
            <a:ext cx="6386284" cy="38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5EDC8A-F2CF-E8A6-84E7-4176A0F19D6C}"/>
              </a:ext>
            </a:extLst>
          </p:cNvPr>
          <p:cNvSpPr/>
          <p:nvPr/>
        </p:nvSpPr>
        <p:spPr>
          <a:xfrm>
            <a:off x="4685896" y="3965558"/>
            <a:ext cx="3220357" cy="25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BCF41-38EB-A653-7DD4-C6E62D389F58}"/>
              </a:ext>
            </a:extLst>
          </p:cNvPr>
          <p:cNvSpPr txBox="1"/>
          <p:nvPr/>
        </p:nvSpPr>
        <p:spPr>
          <a:xfrm>
            <a:off x="-55941" y="3211286"/>
            <a:ext cx="234261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I</a:t>
            </a:r>
            <a:r>
              <a:rPr lang="en-US" sz="1400">
                <a:ea typeface="Calibri"/>
                <a:cs typeface="Calibri"/>
              </a:rPr>
              <a:t>nput Data:</a:t>
            </a:r>
          </a:p>
          <a:p>
            <a:r>
              <a:rPr lang="en-US" sz="1400">
                <a:ea typeface="Calibri"/>
                <a:cs typeface="Calibri"/>
              </a:rPr>
              <a:t>We can upload 16S rRNA Data in multiple formats:</a:t>
            </a:r>
            <a:endParaRPr lang="en-US" sz="14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Tab-delimited text file (abundance, taxonomy and metadata file) 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BIOM format (containing at least abundance and taxonomy information) 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Mothur</a:t>
            </a:r>
            <a:r>
              <a:rPr lang="en-US" sz="1400">
                <a:ea typeface="+mn-lt"/>
                <a:cs typeface="+mn-lt"/>
              </a:rPr>
              <a:t> output files. </a:t>
            </a:r>
            <a:endParaRPr lang="en-US" sz="1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67F87-F52A-A951-B0BB-4F7016B6472A}"/>
              </a:ext>
            </a:extLst>
          </p:cNvPr>
          <p:cNvCxnSpPr/>
          <p:nvPr/>
        </p:nvCxnSpPr>
        <p:spPr>
          <a:xfrm flipV="1">
            <a:off x="7785453" y="3630437"/>
            <a:ext cx="424038" cy="4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19437C-2E5E-00CE-C513-EF301ED3E30E}"/>
              </a:ext>
            </a:extLst>
          </p:cNvPr>
          <p:cNvSpPr txBox="1"/>
          <p:nvPr/>
        </p:nvSpPr>
        <p:spPr>
          <a:xfrm>
            <a:off x="8144463" y="3405481"/>
            <a:ext cx="319851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Check these if any of these applies to out OTU data</a:t>
            </a:r>
            <a:endParaRPr lang="en-US" sz="110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70EF06B-BE80-1623-D5C9-97BE73019677}"/>
              </a:ext>
            </a:extLst>
          </p:cNvPr>
          <p:cNvSpPr/>
          <p:nvPr/>
        </p:nvSpPr>
        <p:spPr>
          <a:xfrm>
            <a:off x="5446889" y="4223925"/>
            <a:ext cx="272814" cy="545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BFDFC-B01D-C02D-F9EC-9BCDB1043B38}"/>
              </a:ext>
            </a:extLst>
          </p:cNvPr>
          <p:cNvSpPr txBox="1"/>
          <p:nvPr/>
        </p:nvSpPr>
        <p:spPr>
          <a:xfrm>
            <a:off x="5682073" y="4365036"/>
            <a:ext cx="3678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 OTU and Metadata Files</a:t>
            </a:r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6F9DBA-1B33-B604-533E-4051572B3A47}"/>
              </a:ext>
            </a:extLst>
          </p:cNvPr>
          <p:cNvSpPr/>
          <p:nvPr/>
        </p:nvSpPr>
        <p:spPr>
          <a:xfrm>
            <a:off x="2878666" y="4882443"/>
            <a:ext cx="2765777" cy="301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217585-01EF-DD7F-EE38-BD722C9C73E5}"/>
              </a:ext>
            </a:extLst>
          </p:cNvPr>
          <p:cNvCxnSpPr/>
          <p:nvPr/>
        </p:nvCxnSpPr>
        <p:spPr>
          <a:xfrm flipV="1">
            <a:off x="5401263" y="5022146"/>
            <a:ext cx="538104" cy="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131E4-3CB9-91D6-E929-D44F19431A1A}"/>
              </a:ext>
            </a:extLst>
          </p:cNvPr>
          <p:cNvSpPr txBox="1"/>
          <p:nvPr/>
        </p:nvSpPr>
        <p:spPr>
          <a:xfrm>
            <a:off x="5870222" y="4901259"/>
            <a:ext cx="39699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upload if taxonomy information is not included in OTU table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B75AB-EA7D-762E-3AA7-6D403C7E7F3B}"/>
              </a:ext>
            </a:extLst>
          </p:cNvPr>
          <p:cNvSpPr/>
          <p:nvPr/>
        </p:nvSpPr>
        <p:spPr>
          <a:xfrm>
            <a:off x="2878667" y="5239925"/>
            <a:ext cx="2765777" cy="3292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9B353A-36F2-7961-8DF5-5D576EF667F0}"/>
              </a:ext>
            </a:extLst>
          </p:cNvPr>
          <p:cNvCxnSpPr/>
          <p:nvPr/>
        </p:nvCxnSpPr>
        <p:spPr>
          <a:xfrm flipV="1">
            <a:off x="5451829" y="5383153"/>
            <a:ext cx="481658" cy="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BDD14A-5434-593A-E59B-AA166B927329}"/>
              </a:ext>
            </a:extLst>
          </p:cNvPr>
          <p:cNvSpPr txBox="1"/>
          <p:nvPr/>
        </p:nvSpPr>
        <p:spPr>
          <a:xfrm>
            <a:off x="5870222" y="5249333"/>
            <a:ext cx="59172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 phylogenetic tree for phylogenetic distance based analysis (Optional)</a:t>
            </a:r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FD65F7-AFA7-1607-14C7-BAA713218A65}"/>
              </a:ext>
            </a:extLst>
          </p:cNvPr>
          <p:cNvSpPr/>
          <p:nvPr/>
        </p:nvSpPr>
        <p:spPr>
          <a:xfrm>
            <a:off x="2878667" y="5625630"/>
            <a:ext cx="2991554" cy="338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F17811-913F-E356-78EF-1F87ADFF5615}"/>
              </a:ext>
            </a:extLst>
          </p:cNvPr>
          <p:cNvCxnSpPr/>
          <p:nvPr/>
        </p:nvCxnSpPr>
        <p:spPr>
          <a:xfrm>
            <a:off x="5779912" y="5794023"/>
            <a:ext cx="594550" cy="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10386-6B61-49C6-F98B-B3D35EC966DA}"/>
              </a:ext>
            </a:extLst>
          </p:cNvPr>
          <p:cNvSpPr txBox="1"/>
          <p:nvPr/>
        </p:nvSpPr>
        <p:spPr>
          <a:xfrm>
            <a:off x="6321778" y="5663258"/>
            <a:ext cx="5710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Specify</a:t>
            </a:r>
            <a:r>
              <a:rPr lang="en-US" sz="1100">
                <a:ea typeface="+mn-lt"/>
                <a:cs typeface="+mn-lt"/>
              </a:rPr>
              <a:t> taxonomic labels which database for the OTU table annotation</a:t>
            </a:r>
            <a:endParaRPr lang="en-US" sz="11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D290D-B1F5-90DD-57DD-21A259338BA6}"/>
              </a:ext>
            </a:extLst>
          </p:cNvPr>
          <p:cNvSpPr/>
          <p:nvPr/>
        </p:nvSpPr>
        <p:spPr>
          <a:xfrm>
            <a:off x="5051777" y="3405481"/>
            <a:ext cx="987777" cy="423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FA33F8-AABB-879B-051F-894C3F9FD917}"/>
              </a:ext>
            </a:extLst>
          </p:cNvPr>
          <p:cNvCxnSpPr/>
          <p:nvPr/>
        </p:nvCxnSpPr>
        <p:spPr>
          <a:xfrm flipV="1">
            <a:off x="5881041" y="2941933"/>
            <a:ext cx="2862908" cy="6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7E9257-7A45-C9DA-683E-B00942B397D7}"/>
              </a:ext>
            </a:extLst>
          </p:cNvPr>
          <p:cNvSpPr txBox="1"/>
          <p:nvPr/>
        </p:nvSpPr>
        <p:spPr>
          <a:xfrm>
            <a:off x="8639526" y="2778710"/>
            <a:ext cx="31891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We are using these example Data for Demonstration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66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AE318E-9A47-A28C-FA65-46232A28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75" y="1368085"/>
            <a:ext cx="10452338" cy="54861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72B5D-129F-4968-92CF-D0B3D7A78A36}"/>
              </a:ext>
            </a:extLst>
          </p:cNvPr>
          <p:cNvSpPr txBox="1"/>
          <p:nvPr/>
        </p:nvSpPr>
        <p:spPr>
          <a:xfrm>
            <a:off x="641684" y="441157"/>
            <a:ext cx="4485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demonstration, we are using the example datasets in the Microbiome Analyst – Mammalian Gut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1E6F1-8A73-A26D-F350-D53B0753D15F}"/>
              </a:ext>
            </a:extLst>
          </p:cNvPr>
          <p:cNvSpPr/>
          <p:nvPr/>
        </p:nvSpPr>
        <p:spPr>
          <a:xfrm>
            <a:off x="902368" y="3422315"/>
            <a:ext cx="9705473" cy="815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3998A-7000-B896-9648-E0A99D106AA5}"/>
              </a:ext>
            </a:extLst>
          </p:cNvPr>
          <p:cNvSpPr/>
          <p:nvPr/>
        </p:nvSpPr>
        <p:spPr>
          <a:xfrm>
            <a:off x="5574631" y="4010526"/>
            <a:ext cx="909052" cy="2005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878D2-F318-7BD1-4ABB-9125049B84FB}"/>
              </a:ext>
            </a:extLst>
          </p:cNvPr>
          <p:cNvCxnSpPr/>
          <p:nvPr/>
        </p:nvCxnSpPr>
        <p:spPr>
          <a:xfrm flipH="1">
            <a:off x="6241549" y="2366042"/>
            <a:ext cx="2093494" cy="17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29C1FB-AC5F-77DB-3707-AD82288882D4}"/>
              </a:ext>
            </a:extLst>
          </p:cNvPr>
          <p:cNvSpPr txBox="1"/>
          <p:nvPr/>
        </p:nvSpPr>
        <p:spPr>
          <a:xfrm>
            <a:off x="8021052" y="2058736"/>
            <a:ext cx="2794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Experimental Factor</a:t>
            </a:r>
          </a:p>
        </p:txBody>
      </p:sp>
    </p:spTree>
    <p:extLst>
      <p:ext uri="{BB962C8B-B14F-4D97-AF65-F5344CB8AC3E}">
        <p14:creationId xmlns:p14="http://schemas.microsoft.com/office/powerpoint/2010/main" val="25686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B73619-AAF3-A325-7B78-B4086475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83910" y="83900"/>
            <a:ext cx="11203753" cy="595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CB228-8AD6-7E96-7E4E-658774BC001E}"/>
              </a:ext>
            </a:extLst>
          </p:cNvPr>
          <p:cNvSpPr txBox="1"/>
          <p:nvPr/>
        </p:nvSpPr>
        <p:spPr>
          <a:xfrm>
            <a:off x="315685" y="6210300"/>
            <a:ext cx="777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how an OTU Table looks like, Let's zoom IN</a:t>
            </a:r>
          </a:p>
        </p:txBody>
      </p:sp>
    </p:spTree>
    <p:extLst>
      <p:ext uri="{BB962C8B-B14F-4D97-AF65-F5344CB8AC3E}">
        <p14:creationId xmlns:p14="http://schemas.microsoft.com/office/powerpoint/2010/main" val="34356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7893B-C33F-44E8-8918-CA6F823C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9D1C4E-2238-66FF-481C-13C5A119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685EC6-8D6D-A245-C64C-13EFF6719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-5658" y="859268"/>
            <a:ext cx="11279953" cy="599210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8948CD-0835-7583-5005-07B3EEA52C52}"/>
              </a:ext>
            </a:extLst>
          </p:cNvPr>
          <p:cNvCxnSpPr/>
          <p:nvPr/>
        </p:nvCxnSpPr>
        <p:spPr>
          <a:xfrm>
            <a:off x="3016871" y="262288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C80F31-4E7A-BB67-E551-E53872E7F8D8}"/>
              </a:ext>
            </a:extLst>
          </p:cNvPr>
          <p:cNvCxnSpPr>
            <a:cxnSpLocks/>
          </p:cNvCxnSpPr>
          <p:nvPr/>
        </p:nvCxnSpPr>
        <p:spPr>
          <a:xfrm>
            <a:off x="3101092" y="3446758"/>
            <a:ext cx="925285" cy="10559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93775E0-F8DC-A5B9-C658-FEE39FF7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63" y="3425982"/>
            <a:ext cx="7847239" cy="111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2335F1-D362-78CE-37BF-C85F933DDA69}"/>
              </a:ext>
            </a:extLst>
          </p:cNvPr>
          <p:cNvSpPr/>
          <p:nvPr/>
        </p:nvSpPr>
        <p:spPr>
          <a:xfrm>
            <a:off x="8170111" y="4096848"/>
            <a:ext cx="2188028" cy="348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E2BF4-5286-D9E7-B819-4912F36D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05" y="361140"/>
            <a:ext cx="8074527" cy="26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37CC87-874E-92B1-8914-1037CC8666DB}"/>
              </a:ext>
            </a:extLst>
          </p:cNvPr>
          <p:cNvCxnSpPr/>
          <p:nvPr/>
        </p:nvCxnSpPr>
        <p:spPr>
          <a:xfrm flipV="1">
            <a:off x="90906" y="610938"/>
            <a:ext cx="433137" cy="26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1ADC69-F6BF-9A25-D4FE-4D367A829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34" t="37866" r="42559" b="33264"/>
          <a:stretch/>
        </p:blipFill>
        <p:spPr>
          <a:xfrm>
            <a:off x="8406643" y="81017"/>
            <a:ext cx="2891452" cy="2840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E4147-2FDA-B451-27C3-7F2269BDCC9C}"/>
              </a:ext>
            </a:extLst>
          </p:cNvPr>
          <p:cNvCxnSpPr/>
          <p:nvPr/>
        </p:nvCxnSpPr>
        <p:spPr>
          <a:xfrm flipV="1">
            <a:off x="5753818" y="133710"/>
            <a:ext cx="3646098" cy="15585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40211-44C5-518D-8A26-8AC65F2C143A}"/>
              </a:ext>
            </a:extLst>
          </p:cNvPr>
          <p:cNvCxnSpPr>
            <a:cxnSpLocks/>
          </p:cNvCxnSpPr>
          <p:nvPr/>
        </p:nvCxnSpPr>
        <p:spPr>
          <a:xfrm>
            <a:off x="5739440" y="1792857"/>
            <a:ext cx="3775493" cy="11300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23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0541F4CDE7546BA62AF3364622BFC" ma:contentTypeVersion="4" ma:contentTypeDescription="Create a new document." ma:contentTypeScope="" ma:versionID="819f5d464d39bcc8aa18a995a1bfa735">
  <xsd:schema xmlns:xsd="http://www.w3.org/2001/XMLSchema" xmlns:xs="http://www.w3.org/2001/XMLSchema" xmlns:p="http://schemas.microsoft.com/office/2006/metadata/properties" xmlns:ns2="ee5b1a5a-f929-4855-b0fb-f48d78c84d01" targetNamespace="http://schemas.microsoft.com/office/2006/metadata/properties" ma:root="true" ma:fieldsID="87b3fe0f278518d164546a7db98ecad0" ns2:_="">
    <xsd:import namespace="ee5b1a5a-f929-4855-b0fb-f48d78c84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b1a5a-f929-4855-b0fb-f48d78c84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9F2FBB-3B13-4D1F-B9F5-CD3593210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9682F-F86F-431A-ABA1-E1A389D532FE}">
  <ds:schemaRefs>
    <ds:schemaRef ds:uri="ee5b1a5a-f929-4855-b0fb-f48d78c84d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9FABF5-6511-49BB-9308-A0ED0CDD57EB}">
  <ds:schemaRefs>
    <ds:schemaRef ds:uri="ee5b1a5a-f929-4855-b0fb-f48d78c84d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2633</Words>
  <Application>Microsoft Office PowerPoint</Application>
  <PresentationFormat>Widescreen</PresentationFormat>
  <Paragraphs>281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Arial,Sans-Serif</vt:lpstr>
      <vt:lpstr>Calibri</vt:lpstr>
      <vt:lpstr>Calibri Light</vt:lpstr>
      <vt:lpstr>Century Schoolbook</vt:lpstr>
      <vt:lpstr>Wingdings</vt:lpstr>
      <vt:lpstr>Wingdings 2</vt:lpstr>
      <vt:lpstr>View</vt:lpstr>
      <vt:lpstr>Microbiome Analyst</vt:lpstr>
      <vt:lpstr>3-part overview</vt:lpstr>
      <vt:lpstr>Introduction</vt:lpstr>
      <vt:lpstr>Background Information</vt:lpstr>
      <vt:lpstr>PowerPoint Presentation</vt:lpstr>
      <vt:lpstr>Data Upload </vt:lpstr>
      <vt:lpstr>PowerPoint Presentation</vt:lpstr>
      <vt:lpstr>PowerPoint Presentation</vt:lpstr>
      <vt:lpstr>PowerPoint Presentation</vt:lpstr>
      <vt:lpstr>Metadata File</vt:lpstr>
      <vt:lpstr>Data Formatting</vt:lpstr>
      <vt:lpstr>PowerPoint Presentation</vt:lpstr>
      <vt:lpstr>PowerPoint Presentation</vt:lpstr>
      <vt:lpstr>Data Integrity Check</vt:lpstr>
      <vt:lpstr>PowerPoint Presentation</vt:lpstr>
      <vt:lpstr>PowerPoint Presentation</vt:lpstr>
      <vt:lpstr>Data Filtering</vt:lpstr>
      <vt:lpstr>PowerPoint Presentation</vt:lpstr>
      <vt:lpstr>Data Filtering</vt:lpstr>
      <vt:lpstr>Data Normalization</vt:lpstr>
      <vt:lpstr>Data Normalization</vt:lpstr>
      <vt:lpstr>Analysis Overview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Community Profiling</vt:lpstr>
      <vt:lpstr>Alpha Diversity</vt:lpstr>
      <vt:lpstr>Beta Diversity</vt:lpstr>
      <vt:lpstr>Core Microbiome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 YI MAN</dc:creator>
  <cp:lastModifiedBy>Hok Yi Man</cp:lastModifiedBy>
  <cp:revision>2</cp:revision>
  <dcterms:created xsi:type="dcterms:W3CDTF">2024-01-27T17:09:00Z</dcterms:created>
  <dcterms:modified xsi:type="dcterms:W3CDTF">2024-02-02T01:41:58Z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0x01010029D0541F4CDE7546BA62AF3364622BFC</vt:lpwstr>
  </property>
</Properties>
</file>