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73.png" ContentType="image/png"/>
  <Override PartName="/ppt/media/image24.png" ContentType="image/png"/>
  <Override PartName="/ppt/media/image61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4630400" cy="8229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hyperlink" Target="https://arxiv.org/abs/2106.11216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50120" y="914400"/>
            <a:ext cx="978696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Serif"/>
                <a:ea typeface="DejaVu Sans"/>
              </a:rPr>
              <a:t>ALICE 3 light meson update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50760" y="2743200"/>
            <a:ext cx="632700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Serif"/>
                <a:ea typeface="DejaVu Sans"/>
              </a:rPr>
              <a:t>Abhishek Nath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Serif"/>
                <a:ea typeface="DejaVu Sans"/>
              </a:rPr>
              <a:t>Dept. of Physics and Astronomy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Serif"/>
                <a:ea typeface="DejaVu Sans"/>
              </a:rPr>
              <a:t>PI, Uni Heidelberg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081320" y="6858000"/>
            <a:ext cx="738216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erif"/>
                <a:ea typeface="DejaVu Sans"/>
              </a:rPr>
              <a:t>18th Nov 2022 : Update on Systematic studies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9" name="Picture 4" descr="ALICE_logo.png"/>
          <p:cNvPicPr/>
          <p:nvPr/>
        </p:nvPicPr>
        <p:blipFill>
          <a:blip r:embed="rId1"/>
          <a:stretch/>
        </p:blipFill>
        <p:spPr>
          <a:xfrm>
            <a:off x="12801600" y="45720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80" name="Picture 5" descr="Heidelberg.png"/>
          <p:cNvPicPr/>
          <p:nvPr/>
        </p:nvPicPr>
        <p:blipFill>
          <a:blip r:embed="rId2"/>
          <a:stretch/>
        </p:blipFill>
        <p:spPr>
          <a:xfrm>
            <a:off x="12801600" y="228600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81" name="Picture 6" descr="HighRR_logo.png"/>
          <p:cNvPicPr/>
          <p:nvPr/>
        </p:nvPicPr>
        <p:blipFill>
          <a:blip r:embed="rId3"/>
          <a:stretch/>
        </p:blipFill>
        <p:spPr>
          <a:xfrm>
            <a:off x="12801600" y="365760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PI_logo.png"/>
          <p:cNvPicPr/>
          <p:nvPr/>
        </p:nvPicPr>
        <p:blipFill>
          <a:blip r:embed="rId4"/>
          <a:stretch/>
        </p:blipFill>
        <p:spPr>
          <a:xfrm>
            <a:off x="12801600" y="5029200"/>
            <a:ext cx="1370880" cy="137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Opening angle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2" name="Picture 2" descr="meson_openingangle_Pi0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23" name="Picture 3" descr="meson_openingangle_Eta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4003280" y="7315200"/>
            <a:ext cx="339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Signal Fit Pi0 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Signal Fit Pi0 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Signal Fit Eta 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Signal Fit Eta 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 Pi0 B: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 Pi0 F: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 Eta B: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 Eta F: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Gaussian fitted mass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0" name="Picture 2" descr="meson_FIT_mu.png"/>
          <p:cNvPicPr/>
          <p:nvPr/>
        </p:nvPicPr>
        <p:blipFill>
          <a:blip r:embed="rId1"/>
          <a:stretch/>
        </p:blipFill>
        <p:spPr>
          <a:xfrm>
            <a:off x="13716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151" name="Picture 3" descr="meson_FIT_mu.png"/>
          <p:cNvPicPr/>
          <p:nvPr/>
        </p:nvPicPr>
        <p:blipFill>
          <a:blip r:embed="rId2"/>
          <a:stretch/>
        </p:blipFill>
        <p:spPr>
          <a:xfrm>
            <a:off x="1371600" y="43434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152" name="Picture 4" descr="meson_FIT_mu.png"/>
          <p:cNvPicPr/>
          <p:nvPr/>
        </p:nvPicPr>
        <p:blipFill>
          <a:blip r:embed="rId3"/>
          <a:stretch/>
        </p:blipFill>
        <p:spPr>
          <a:xfrm>
            <a:off x="77724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153" name="Picture 5" descr="meson_FIT_mu.png"/>
          <p:cNvPicPr/>
          <p:nvPr/>
        </p:nvPicPr>
        <p:blipFill>
          <a:blip r:embed="rId4"/>
          <a:stretch/>
        </p:blipFill>
        <p:spPr>
          <a:xfrm>
            <a:off x="7772400" y="4343400"/>
            <a:ext cx="5485680" cy="27424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3600" y="0"/>
            <a:ext cx="750240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Serif"/>
                <a:ea typeface="DejaVu Sans"/>
              </a:rPr>
              <a:t>Neutral meson Monte-Carlo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Serif"/>
                <a:ea typeface="DejaVu Sans"/>
              </a:rPr>
              <a:t>performance studies using PCM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84" name="Table 2"/>
          <p:cNvGraphicFramePr/>
          <p:nvPr/>
        </p:nvGraphicFramePr>
        <p:xfrm>
          <a:off x="914400" y="4114800"/>
          <a:ext cx="6857640" cy="173844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Barrel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Forward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Rapidity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0&lt;|y|&lt;1.3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1.75&lt;|y|&lt;4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R&lt;22 cm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0&lt;Z&lt;135 cm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Reconstruction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layers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22&lt;R&lt;100 cm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disks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135&lt;|Z|&lt;200 cm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3"/>
          <p:cNvSpPr/>
          <p:nvPr/>
        </p:nvSpPr>
        <p:spPr>
          <a:xfrm>
            <a:off x="1321920" y="5943600"/>
            <a:ext cx="46702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Full simulations of pp √s = 14 and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PbPb √s = 5.52 TeV using PYTHIA 8.2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pp: 9.6∗10^6 ; PbPb: 19k events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914400" y="2286000"/>
            <a:ext cx="1828080" cy="913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Event Generator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880360" y="2743200"/>
            <a:ext cx="685080" cy="1364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2352960" y="2743200"/>
            <a:ext cx="1511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Full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simulations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657600" y="2286000"/>
            <a:ext cx="1828080" cy="913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Photon Performance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623560" y="2743200"/>
            <a:ext cx="685080" cy="1364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9"/>
          <p:cNvSpPr/>
          <p:nvPr/>
        </p:nvSpPr>
        <p:spPr>
          <a:xfrm>
            <a:off x="5141880" y="2743200"/>
            <a:ext cx="1511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Fast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simulations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400800" y="2286000"/>
            <a:ext cx="1828080" cy="913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Meson Performance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14003280" y="7315200"/>
            <a:ext cx="339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Picture 12" descr="vertex_F.png"/>
          <p:cNvPicPr/>
          <p:nvPr/>
        </p:nvPicPr>
        <p:blipFill>
          <a:blip r:embed="rId1"/>
          <a:stretch/>
        </p:blipFill>
        <p:spPr>
          <a:xfrm>
            <a:off x="9144000" y="914400"/>
            <a:ext cx="3656880" cy="3656880"/>
          </a:xfrm>
          <a:prstGeom prst="rect">
            <a:avLst/>
          </a:prstGeom>
          <a:ln>
            <a:noFill/>
          </a:ln>
        </p:spPr>
      </p:pic>
      <p:pic>
        <p:nvPicPr>
          <p:cNvPr id="95" name="Picture 13" descr="vertex_F.png"/>
          <p:cNvPicPr/>
          <p:nvPr/>
        </p:nvPicPr>
        <p:blipFill>
          <a:blip r:embed="rId2"/>
          <a:stretch/>
        </p:blipFill>
        <p:spPr>
          <a:xfrm>
            <a:off x="9144000" y="4572000"/>
            <a:ext cx="3656880" cy="36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Gaussian fitted sigma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6" name="Picture 2" descr="meson_FIT_sigma.png"/>
          <p:cNvPicPr/>
          <p:nvPr/>
        </p:nvPicPr>
        <p:blipFill>
          <a:blip r:embed="rId1"/>
          <a:stretch/>
        </p:blipFill>
        <p:spPr>
          <a:xfrm>
            <a:off x="13716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157" name="Picture 3" descr="meson_FIT_sigma.png"/>
          <p:cNvPicPr/>
          <p:nvPr/>
        </p:nvPicPr>
        <p:blipFill>
          <a:blip r:embed="rId2"/>
          <a:stretch/>
        </p:blipFill>
        <p:spPr>
          <a:xfrm>
            <a:off x="1371600" y="43434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158" name="Picture 4" descr="meson_FIT_sigma.png"/>
          <p:cNvPicPr/>
          <p:nvPr/>
        </p:nvPicPr>
        <p:blipFill>
          <a:blip r:embed="rId3"/>
          <a:stretch/>
        </p:blipFill>
        <p:spPr>
          <a:xfrm>
            <a:off x="77724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159" name="Picture 5" descr="meson_FIT_sigma.png"/>
          <p:cNvPicPr/>
          <p:nvPr/>
        </p:nvPicPr>
        <p:blipFill>
          <a:blip r:embed="rId4"/>
          <a:stretch/>
        </p:blipFill>
        <p:spPr>
          <a:xfrm>
            <a:off x="7772400" y="4343400"/>
            <a:ext cx="5485680" cy="27424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Net Background and Net Signal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2" descr="meson_background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63" name="Picture 3" descr="meson_signal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signal to background ratio and Significance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Picture 2" descr="meson_signalVSbackground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67" name="Picture 3" descr="meson_significance_ALL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380840" y="7565760"/>
            <a:ext cx="177264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CCADE49-316B-46CF-93F2-F74A0124F969}" type="slidenum">
              <a:rPr b="0" lang="en-US" sz="2610" spc="-1" strike="noStrike">
                <a:latin typeface="Arial"/>
              </a:rPr>
              <a:t>&lt;number&gt;</a:t>
            </a:fld>
            <a:endParaRPr b="0" lang="en-US" sz="261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307160" y="1402200"/>
            <a:ext cx="4666320" cy="660276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132480" y="184680"/>
            <a:ext cx="14200560" cy="12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Systematic error : assumptions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Line 3"/>
          <p:cNvSpPr/>
          <p:nvPr/>
        </p:nvSpPr>
        <p:spPr>
          <a:xfrm flipV="1">
            <a:off x="5479920" y="3552840"/>
            <a:ext cx="2388960" cy="1061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8078040" y="3083760"/>
            <a:ext cx="55915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A probably reduction from ~6% to ~3% (3.5%) for both Inclusion photon yield (and Double ratio)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4" name="Line 5"/>
          <p:cNvSpPr/>
          <p:nvPr/>
        </p:nvSpPr>
        <p:spPr>
          <a:xfrm flipV="1">
            <a:off x="5312520" y="3981240"/>
            <a:ext cx="2919960" cy="3583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6925320" y="6058800"/>
            <a:ext cx="7564680" cy="16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10" spc="-1" strike="noStrike">
                <a:latin typeface="Arial"/>
              </a:rPr>
              <a:t>Currently working through the systematic error on theory curves (</a:t>
            </a:r>
            <a:r>
              <a:rPr b="0" lang="en-US" sz="261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https://arxiv.org/abs/2106.11216</a:t>
            </a:r>
            <a:r>
              <a:rPr b="0" lang="en-US" sz="2610" spc="-1" strike="noStrike">
                <a:solidFill>
                  <a:srgbClr val="0000ff"/>
                </a:solidFill>
                <a:latin typeface="Arial"/>
              </a:rPr>
              <a:t>) using two different systematic error estimates at low and high pT </a:t>
            </a:r>
            <a:endParaRPr b="0" lang="en-US" sz="2610" spc="-1" strike="noStrike">
              <a:latin typeface="Arial"/>
            </a:endParaRPr>
          </a:p>
        </p:txBody>
      </p:sp>
      <p:sp>
        <p:nvSpPr>
          <p:cNvPr id="176" name="Line 7"/>
          <p:cNvSpPr/>
          <p:nvPr/>
        </p:nvSpPr>
        <p:spPr>
          <a:xfrm>
            <a:off x="2491920" y="8015040"/>
            <a:ext cx="10219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10880" y="89280"/>
            <a:ext cx="5284080" cy="508968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5394960" y="640080"/>
            <a:ext cx="2011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Double ratio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824840" y="6256080"/>
            <a:ext cx="2755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Inclusive photons yield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9437760" y="1315440"/>
            <a:ext cx="5109840" cy="492156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11359440" y="5886000"/>
            <a:ext cx="2755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Direct Photon Yield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4249440" y="3443040"/>
            <a:ext cx="4894560" cy="4714200"/>
          </a:xfrm>
          <a:prstGeom prst="rect">
            <a:avLst/>
          </a:prstGeom>
          <a:ln>
            <a:noFill/>
          </a:ln>
        </p:spPr>
      </p:pic>
      <p:sp>
        <p:nvSpPr>
          <p:cNvPr id="183" name="Line 4"/>
          <p:cNvSpPr/>
          <p:nvPr/>
        </p:nvSpPr>
        <p:spPr>
          <a:xfrm>
            <a:off x="5394960" y="2103120"/>
            <a:ext cx="384048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5"/>
          <p:cNvSpPr/>
          <p:nvPr/>
        </p:nvSpPr>
        <p:spPr>
          <a:xfrm flipV="1">
            <a:off x="9144000" y="4389120"/>
            <a:ext cx="640080" cy="914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6"/>
          <p:cNvSpPr txBox="1"/>
          <p:nvPr/>
        </p:nvSpPr>
        <p:spPr>
          <a:xfrm>
            <a:off x="8503920" y="365760"/>
            <a:ext cx="402336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Currently used low pT estimate for all pT range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70360" y="3657600"/>
            <a:ext cx="24606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Serif"/>
                <a:ea typeface="DejaVu Sans"/>
              </a:rPr>
              <a:t>pp results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Mass resolution Pi0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8" name="Picture 2" descr="meson_MassResolution_Pi0_Barrel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89" name="Picture 3" descr="meson_MassResolution_Pi0_Forward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Mass resolution Eta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2" name="Picture 2" descr="meson_MassResolution_Eta_Barrel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93" name="Picture 3" descr="meson_MassResolution_Eta_Forward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Acceptance and Efficiency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6" name="Picture 2" descr="Acceptance_meson_ALL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97" name="Picture 3" descr="meson_Effeciency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Net Efficiency and PYTHIA dN/dy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0" name="Picture 2" descr="meson_NetEffeciency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201" name="Picture 3" descr="meson_dNdyPythia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55520" y="0"/>
            <a:ext cx="791856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Serif"/>
                <a:ea typeface="DejaVu Sans"/>
              </a:rPr>
              <a:t>ALICE 3 and recent developments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155360" y="1371600"/>
            <a:ext cx="489168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ALICE 3: An ultra-light silicon wafer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based detector system with very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low momentum tracking capabilities for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high luminosity collisions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High-resolution vertex detector,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PID over large acceptance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Photons (1 MeV/c - 50 GeV/c),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wide rapidity range (|y | &lt; 4) 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→ ECAL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→ FCT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→ PCM</a:t>
            </a:r>
            <a:br/>
            <a:endParaRPr b="0" lang="en-US" sz="1800" spc="-1" strike="noStrike">
              <a:latin typeface="Arial"/>
            </a:endParaRPr>
          </a:p>
        </p:txBody>
      </p:sp>
      <p:pic>
        <p:nvPicPr>
          <p:cNvPr id="98" name="Picture 3" descr="ALICE3.png"/>
          <p:cNvPicPr/>
          <p:nvPr/>
        </p:nvPicPr>
        <p:blipFill>
          <a:blip r:embed="rId1"/>
          <a:stretch/>
        </p:blipFill>
        <p:spPr>
          <a:xfrm>
            <a:off x="457200" y="1371600"/>
            <a:ext cx="5028480" cy="36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Opening angle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4" name="Picture 2" descr="meson_openingangle_Pi0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205" name="Picture 3" descr="meson_openingangle_Eta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Signal Fit Pi0 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8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Signal Fit Pi0 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1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Signal Fit Eta 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4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Signal Fit Eta 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7" name="Picture 2" descr="MesonSubtractedPureGaussianFit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 Pi0 B: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 Pi0 F: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3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 Eta B: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6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 Eta F: Signal and Background comparison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9" name="Picture 2" descr="meson_signalandbackground.png"/>
          <p:cNvPicPr/>
          <p:nvPr/>
        </p:nvPicPr>
        <p:blipFill>
          <a:blip r:embed="rId1"/>
          <a:stretch/>
        </p:blipFill>
        <p:spPr>
          <a:xfrm>
            <a:off x="914400" y="1600200"/>
            <a:ext cx="12800880" cy="6400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Gaussian fitted mass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2" name="Picture 2" descr="meson_FIT_mu.png"/>
          <p:cNvPicPr/>
          <p:nvPr/>
        </p:nvPicPr>
        <p:blipFill>
          <a:blip r:embed="rId1"/>
          <a:stretch/>
        </p:blipFill>
        <p:spPr>
          <a:xfrm>
            <a:off x="13716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233" name="Picture 3" descr="meson_FIT_mu.png"/>
          <p:cNvPicPr/>
          <p:nvPr/>
        </p:nvPicPr>
        <p:blipFill>
          <a:blip r:embed="rId2"/>
          <a:stretch/>
        </p:blipFill>
        <p:spPr>
          <a:xfrm>
            <a:off x="1371600" y="43434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234" name="Picture 4" descr="meson_FIT_mu.png"/>
          <p:cNvPicPr/>
          <p:nvPr/>
        </p:nvPicPr>
        <p:blipFill>
          <a:blip r:embed="rId3"/>
          <a:stretch/>
        </p:blipFill>
        <p:spPr>
          <a:xfrm>
            <a:off x="77724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235" name="Picture 5" descr="meson_FIT_mu.png"/>
          <p:cNvPicPr/>
          <p:nvPr/>
        </p:nvPicPr>
        <p:blipFill>
          <a:blip r:embed="rId4"/>
          <a:stretch/>
        </p:blipFill>
        <p:spPr>
          <a:xfrm>
            <a:off x="7772400" y="4343400"/>
            <a:ext cx="5485680" cy="2742480"/>
          </a:xfrm>
          <a:prstGeom prst="rect">
            <a:avLst/>
          </a:prstGeom>
          <a:ln>
            <a:noFill/>
          </a:ln>
        </p:spPr>
      </p:pic>
      <p:sp>
        <p:nvSpPr>
          <p:cNvPr id="236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50080" y="0"/>
            <a:ext cx="53287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Serif"/>
                <a:ea typeface="DejaVu Sans"/>
              </a:rPr>
              <a:t>PCM &amp; Direct Photons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177320" y="5486400"/>
            <a:ext cx="66765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Can escape QCD medium without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being affected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Carry information on medium’s space-time expansion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and temperature: hadron matter phase diagram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High precision decay photon measurement necessary.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Main contributions from π0 and η mesons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97360" y="914400"/>
            <a:ext cx="489168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PCM :Converted photons measured by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reconstructing e+e− pairs using a V0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 algorithm.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Photon momentum resolution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linked to charged particle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momentum resolution.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Good measurement at low p_{T}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- π0 and η are reconstructed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erif"/>
                <a:ea typeface="DejaVu Sans"/>
              </a:rPr>
              <a:t>in their respective 2γ decay channel</a:t>
            </a:r>
            <a:br/>
            <a:endParaRPr b="0" lang="en-US" sz="1800" spc="-1" strike="noStrike">
              <a:latin typeface="Arial"/>
            </a:endParaRPr>
          </a:p>
        </p:txBody>
      </p:sp>
      <p:pic>
        <p:nvPicPr>
          <p:cNvPr id="102" name="Picture 4" descr="PCM.png"/>
          <p:cNvPicPr/>
          <p:nvPr/>
        </p:nvPicPr>
        <p:blipFill>
          <a:blip r:embed="rId1"/>
          <a:stretch/>
        </p:blipFill>
        <p:spPr>
          <a:xfrm>
            <a:off x="1828800" y="4572000"/>
            <a:ext cx="5028480" cy="3199680"/>
          </a:xfrm>
          <a:prstGeom prst="rect">
            <a:avLst/>
          </a:prstGeom>
          <a:ln>
            <a:noFill/>
          </a:ln>
        </p:spPr>
      </p:pic>
      <p:pic>
        <p:nvPicPr>
          <p:cNvPr id="103" name="Picture 5" descr="CocktailGammasRatioToAll_0_80_10210a13_0d200009ab770c00amd0404000_0152101500000000.png"/>
          <p:cNvPicPr/>
          <p:nvPr/>
        </p:nvPicPr>
        <p:blipFill>
          <a:blip r:embed="rId2"/>
          <a:stretch/>
        </p:blipFill>
        <p:spPr>
          <a:xfrm>
            <a:off x="8229600" y="685800"/>
            <a:ext cx="4114080" cy="45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Gaussian fitted sigma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8" name="Picture 2" descr="meson_FIT_sigma.png"/>
          <p:cNvPicPr/>
          <p:nvPr/>
        </p:nvPicPr>
        <p:blipFill>
          <a:blip r:embed="rId1"/>
          <a:stretch/>
        </p:blipFill>
        <p:spPr>
          <a:xfrm>
            <a:off x="13716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239" name="Picture 3" descr="meson_FIT_sigma.png"/>
          <p:cNvPicPr/>
          <p:nvPr/>
        </p:nvPicPr>
        <p:blipFill>
          <a:blip r:embed="rId2"/>
          <a:stretch/>
        </p:blipFill>
        <p:spPr>
          <a:xfrm>
            <a:off x="1371600" y="43434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240" name="Picture 4" descr="meson_FIT_sigma.png"/>
          <p:cNvPicPr/>
          <p:nvPr/>
        </p:nvPicPr>
        <p:blipFill>
          <a:blip r:embed="rId3"/>
          <a:stretch/>
        </p:blipFill>
        <p:spPr>
          <a:xfrm>
            <a:off x="7772400" y="1600200"/>
            <a:ext cx="5485680" cy="2742480"/>
          </a:xfrm>
          <a:prstGeom prst="rect">
            <a:avLst/>
          </a:prstGeom>
          <a:ln>
            <a:noFill/>
          </a:ln>
        </p:spPr>
      </p:pic>
      <p:pic>
        <p:nvPicPr>
          <p:cNvPr id="241" name="Picture 5" descr="meson_FIT_sigma.png"/>
          <p:cNvPicPr/>
          <p:nvPr/>
        </p:nvPicPr>
        <p:blipFill>
          <a:blip r:embed="rId4"/>
          <a:stretch/>
        </p:blipFill>
        <p:spPr>
          <a:xfrm>
            <a:off x="7772400" y="4343400"/>
            <a:ext cx="5485680" cy="274248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Net Background and Net Signal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Picture 2" descr="meson_background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245" name="Picture 3" descr="meson_signal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pp Results: signal to background ratio and Significance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Picture 2" descr="meson_signalVSbackground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249" name="Picture 3" descr="meson_significance_ALL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13923720" y="7315200"/>
            <a:ext cx="49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064000" y="3657600"/>
            <a:ext cx="30733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Serif"/>
                <a:ea typeface="DejaVu Sans"/>
              </a:rPr>
              <a:t>PbPb results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Mass resolution Pi0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Picture 2" descr="meson_MassResolution_Pi0_Barrel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07" name="Picture 3" descr="meson_MassResolution_Pi0_Forward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14003280" y="7315200"/>
            <a:ext cx="339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Mass resolution Eta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Picture 2" descr="meson_MassResolution_Eta_Barrel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11" name="Picture 3" descr="meson_MassResolution_Eta_Forward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4003280" y="7315200"/>
            <a:ext cx="339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Acceptance and Efficiency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Picture 2" descr="Acceptance_meson_ALL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15" name="Picture 3" descr="meson_Effeciency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14003280" y="7315200"/>
            <a:ext cx="339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457200"/>
            <a:ext cx="14629680" cy="456480"/>
          </a:xfrm>
          <a:prstGeom prst="rect">
            <a:avLst/>
          </a:prstGeom>
          <a:solidFill>
            <a:srgbClr val="447294"/>
          </a:soli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PbPb Results: Net Efficiency and PYTHIA dN/dy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Picture 2" descr="meson_NetEffeciency.png"/>
          <p:cNvPicPr/>
          <p:nvPr/>
        </p:nvPicPr>
        <p:blipFill>
          <a:blip r:embed="rId1"/>
          <a:stretch/>
        </p:blipFill>
        <p:spPr>
          <a:xfrm>
            <a:off x="457200" y="1600200"/>
            <a:ext cx="6400080" cy="6400080"/>
          </a:xfrm>
          <a:prstGeom prst="rect">
            <a:avLst/>
          </a:prstGeom>
          <a:ln>
            <a:noFill/>
          </a:ln>
        </p:spPr>
      </p:pic>
      <p:pic>
        <p:nvPicPr>
          <p:cNvPr id="119" name="Picture 3" descr="meson_dNdyPythia.png"/>
          <p:cNvPicPr/>
          <p:nvPr/>
        </p:nvPicPr>
        <p:blipFill>
          <a:blip r:embed="rId2"/>
          <a:stretch/>
        </p:blipFill>
        <p:spPr>
          <a:xfrm>
            <a:off x="7315200" y="1600200"/>
            <a:ext cx="6400080" cy="64000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4003280" y="7315200"/>
            <a:ext cx="339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2022-11-30T11:05:54Z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