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4257177" y="5826157"/>
            <a:ext cx="1286871" cy="0"/>
          </a:xfrm>
          <a:prstGeom prst="line">
            <a:avLst/>
          </a:prstGeom>
          <a:ln cap="rnd" w="47625">
            <a:solidFill>
              <a:srgbClr val="000000"/>
            </a:solidFill>
            <a:prstDash val="solid"/>
            <a:headEnd type="none" len="sm" w="sm"/>
            <a:tailEnd type="none" len="sm" w="sm"/>
          </a:ln>
        </p:spPr>
      </p:sp>
      <p:pic>
        <p:nvPicPr>
          <p:cNvPr name="Picture 3" id="3"/>
          <p:cNvPicPr>
            <a:picLocks noChangeAspect="true"/>
          </p:cNvPicPr>
          <p:nvPr/>
        </p:nvPicPr>
        <p:blipFill>
          <a:blip r:embed="rId2">
            <a:alphaModFix amt="2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54089" y="4748022"/>
            <a:ext cx="3901440" cy="2121408"/>
          </a:xfrm>
          <a:prstGeom prst="rect">
            <a:avLst/>
          </a:prstGeom>
        </p:spPr>
      </p:pic>
      <p:sp>
        <p:nvSpPr>
          <p:cNvPr name="TextBox 4" id="4"/>
          <p:cNvSpPr txBox="true"/>
          <p:nvPr/>
        </p:nvSpPr>
        <p:spPr>
          <a:xfrm rot="0">
            <a:off x="526126" y="1445597"/>
            <a:ext cx="8783432" cy="2317115"/>
          </a:xfrm>
          <a:prstGeom prst="rect">
            <a:avLst/>
          </a:prstGeom>
        </p:spPr>
        <p:txBody>
          <a:bodyPr anchor="t" rtlCol="false" tIns="0" lIns="0" bIns="0" rIns="0">
            <a:spAutoFit/>
          </a:bodyPr>
          <a:lstStyle/>
          <a:p>
            <a:pPr algn="ctr">
              <a:lnSpc>
                <a:spcPts val="6159"/>
              </a:lnSpc>
            </a:pPr>
            <a:r>
              <a:rPr lang="en-US" sz="4399">
                <a:solidFill>
                  <a:srgbClr val="8C52FF"/>
                </a:solidFill>
                <a:latin typeface="Open Sans Extra Bold"/>
              </a:rPr>
              <a:t>Создание информационного ресурса на примере хранилища файлов</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5400000">
            <a:off x="8070532" y="3796539"/>
            <a:ext cx="1950720" cy="372410"/>
          </a:xfrm>
          <a:prstGeom prst="rect">
            <a:avLst/>
          </a:prstGeom>
        </p:spPr>
      </p:pic>
      <p:sp>
        <p:nvSpPr>
          <p:cNvPr name="TextBox 6" id="6"/>
          <p:cNvSpPr txBox="true"/>
          <p:nvPr/>
        </p:nvSpPr>
        <p:spPr>
          <a:xfrm rot="0">
            <a:off x="1477268" y="458326"/>
            <a:ext cx="6799064" cy="264160"/>
          </a:xfrm>
          <a:prstGeom prst="rect">
            <a:avLst/>
          </a:prstGeom>
        </p:spPr>
        <p:txBody>
          <a:bodyPr anchor="t" rtlCol="false" tIns="0" lIns="0" bIns="0" rIns="0">
            <a:spAutoFit/>
          </a:bodyPr>
          <a:lstStyle/>
          <a:p>
            <a:pPr algn="ctr">
              <a:lnSpc>
                <a:spcPts val="2240"/>
              </a:lnSpc>
            </a:pPr>
            <a:r>
              <a:rPr lang="en-US" sz="1600">
                <a:solidFill>
                  <a:srgbClr val="000000"/>
                </a:solidFill>
                <a:latin typeface="Open Sans Light"/>
              </a:rPr>
              <a:t>Бюджетное общеобразовательное учреждение г. Омска "Лицей №149"</a:t>
            </a:r>
          </a:p>
        </p:txBody>
      </p:sp>
      <p:sp>
        <p:nvSpPr>
          <p:cNvPr name="TextBox 7" id="7"/>
          <p:cNvSpPr txBox="true"/>
          <p:nvPr/>
        </p:nvSpPr>
        <p:spPr>
          <a:xfrm rot="0">
            <a:off x="2695839" y="3858429"/>
            <a:ext cx="4444008" cy="372745"/>
          </a:xfrm>
          <a:prstGeom prst="rect">
            <a:avLst/>
          </a:prstGeom>
        </p:spPr>
        <p:txBody>
          <a:bodyPr anchor="t" rtlCol="false" tIns="0" lIns="0" bIns="0" rIns="0">
            <a:spAutoFit/>
          </a:bodyPr>
          <a:lstStyle/>
          <a:p>
            <a:pPr algn="ctr">
              <a:lnSpc>
                <a:spcPts val="3079"/>
              </a:lnSpc>
            </a:pPr>
            <a:r>
              <a:rPr lang="en-US" sz="2199">
                <a:solidFill>
                  <a:srgbClr val="000000"/>
                </a:solidFill>
                <a:latin typeface="Open Sans Light Bold"/>
              </a:rPr>
              <a:t>(практико-ориентированный)</a:t>
            </a:r>
          </a:p>
        </p:txBody>
      </p:sp>
      <p:sp>
        <p:nvSpPr>
          <p:cNvPr name="TextBox 8" id="8"/>
          <p:cNvSpPr txBox="true"/>
          <p:nvPr/>
        </p:nvSpPr>
        <p:spPr>
          <a:xfrm rot="0">
            <a:off x="5075308" y="5289264"/>
            <a:ext cx="4590524" cy="1092835"/>
          </a:xfrm>
          <a:prstGeom prst="rect">
            <a:avLst/>
          </a:prstGeom>
        </p:spPr>
        <p:txBody>
          <a:bodyPr anchor="t" rtlCol="false" tIns="0" lIns="0" bIns="0" rIns="0">
            <a:spAutoFit/>
          </a:bodyPr>
          <a:lstStyle/>
          <a:p>
            <a:pPr>
              <a:lnSpc>
                <a:spcPts val="2240"/>
              </a:lnSpc>
            </a:pPr>
            <a:r>
              <a:rPr lang="en-US" sz="1600">
                <a:solidFill>
                  <a:srgbClr val="000000"/>
                </a:solidFill>
                <a:latin typeface="Open Sans Light Bold"/>
              </a:rPr>
              <a:t>Выполнил</a:t>
            </a:r>
            <a:r>
              <a:rPr lang="en-US" sz="1600">
                <a:solidFill>
                  <a:srgbClr val="000000"/>
                </a:solidFill>
                <a:latin typeface="Open Sans Light"/>
              </a:rPr>
              <a:t>: ученик 10-4 класса</a:t>
            </a:r>
          </a:p>
          <a:p>
            <a:pPr>
              <a:lnSpc>
                <a:spcPts val="2240"/>
              </a:lnSpc>
            </a:pPr>
            <a:r>
              <a:rPr lang="en-US" sz="1600">
                <a:solidFill>
                  <a:srgbClr val="000000"/>
                </a:solidFill>
                <a:latin typeface="Open Sans Light"/>
              </a:rPr>
              <a:t>Прокофьев Максим</a:t>
            </a:r>
          </a:p>
          <a:p>
            <a:pPr>
              <a:lnSpc>
                <a:spcPts val="2240"/>
              </a:lnSpc>
            </a:pPr>
            <a:r>
              <a:rPr lang="en-US" sz="1600">
                <a:solidFill>
                  <a:srgbClr val="000000"/>
                </a:solidFill>
                <a:latin typeface="Open Sans Light Bold"/>
              </a:rPr>
              <a:t>Руководитель</a:t>
            </a:r>
            <a:r>
              <a:rPr lang="en-US" sz="1600">
                <a:solidFill>
                  <a:srgbClr val="000000"/>
                </a:solidFill>
                <a:latin typeface="Open Sans Light"/>
              </a:rPr>
              <a:t>: Ловыгина Надежда Васильевна, кандидат технических наук, доцент</a:t>
            </a:r>
          </a:p>
        </p:txBody>
      </p:sp>
      <p:sp>
        <p:nvSpPr>
          <p:cNvPr name="TextBox 9" id="9"/>
          <p:cNvSpPr txBox="true"/>
          <p:nvPr/>
        </p:nvSpPr>
        <p:spPr>
          <a:xfrm rot="0">
            <a:off x="4355529" y="6840855"/>
            <a:ext cx="1042541" cy="264160"/>
          </a:xfrm>
          <a:prstGeom prst="rect">
            <a:avLst/>
          </a:prstGeom>
        </p:spPr>
        <p:txBody>
          <a:bodyPr anchor="t" rtlCol="false" tIns="0" lIns="0" bIns="0" rIns="0">
            <a:spAutoFit/>
          </a:bodyPr>
          <a:lstStyle/>
          <a:p>
            <a:pPr algn="ctr">
              <a:lnSpc>
                <a:spcPts val="2240"/>
              </a:lnSpc>
            </a:pPr>
            <a:r>
              <a:rPr lang="en-US" sz="1600">
                <a:solidFill>
                  <a:srgbClr val="000000"/>
                </a:solidFill>
                <a:latin typeface="Open Sans Light"/>
              </a:rPr>
              <a:t>Омск, 2022</a:t>
            </a:r>
          </a:p>
        </p:txBody>
      </p:sp>
      <p:sp>
        <p:nvSpPr>
          <p:cNvPr name="AutoShape 10" id="10"/>
          <p:cNvSpPr/>
          <p:nvPr/>
        </p:nvSpPr>
        <p:spPr>
          <a:xfrm rot="4058256">
            <a:off x="386695" y="3413856"/>
            <a:ext cx="961450" cy="0"/>
          </a:xfrm>
          <a:prstGeom prst="line">
            <a:avLst/>
          </a:prstGeom>
          <a:ln cap="rnd" w="76200">
            <a:solidFill>
              <a:srgbClr val="CB6CE6">
                <a:alpha val="57647"/>
              </a:srgbClr>
            </a:solidFill>
            <a:prstDash val="solid"/>
            <a:headEnd type="none" len="sm" w="sm"/>
            <a:tailEnd type="none" len="sm" w="sm"/>
          </a:ln>
        </p:spPr>
      </p:sp>
      <p:sp>
        <p:nvSpPr>
          <p:cNvPr name="AutoShape 11" id="11"/>
          <p:cNvSpPr/>
          <p:nvPr/>
        </p:nvSpPr>
        <p:spPr>
          <a:xfrm rot="4058256">
            <a:off x="822961" y="3872924"/>
            <a:ext cx="961450" cy="0"/>
          </a:xfrm>
          <a:prstGeom prst="line">
            <a:avLst/>
          </a:prstGeom>
          <a:ln cap="rnd" w="76200">
            <a:solidFill>
              <a:srgbClr val="CB6CE6">
                <a:alpha val="57647"/>
              </a:srgbClr>
            </a:solidFill>
            <a:prstDash val="solid"/>
            <a:headEnd type="none" len="sm" w="sm"/>
            <a:tailEnd type="none" len="sm" w="sm"/>
          </a:ln>
        </p:spPr>
      </p:sp>
      <p:sp>
        <p:nvSpPr>
          <p:cNvPr name="AutoShape 12" id="12"/>
          <p:cNvSpPr/>
          <p:nvPr/>
        </p:nvSpPr>
        <p:spPr>
          <a:xfrm rot="4058256">
            <a:off x="-49571" y="2969284"/>
            <a:ext cx="961450" cy="0"/>
          </a:xfrm>
          <a:prstGeom prst="line">
            <a:avLst/>
          </a:prstGeom>
          <a:ln cap="rnd" w="76200">
            <a:solidFill>
              <a:srgbClr val="CB6CE6">
                <a:alpha val="57647"/>
              </a:srgbClr>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95310">
            <a:off x="-932747" y="4634217"/>
            <a:ext cx="3547781" cy="3354266"/>
          </a:xfrm>
          <a:prstGeom prst="rect">
            <a:avLst/>
          </a:prstGeom>
        </p:spPr>
      </p:pic>
      <p:sp>
        <p:nvSpPr>
          <p:cNvPr name="AutoShape 3" id="3"/>
          <p:cNvSpPr/>
          <p:nvPr/>
        </p:nvSpPr>
        <p:spPr>
          <a:xfrm rot="5373127">
            <a:off x="-199117" y="4418184"/>
            <a:ext cx="3046272" cy="0"/>
          </a:xfrm>
          <a:prstGeom prst="line">
            <a:avLst/>
          </a:prstGeom>
          <a:ln cap="rnd" w="47625">
            <a:solidFill>
              <a:srgbClr val="000000"/>
            </a:solidFill>
            <a:prstDash val="solid"/>
            <a:headEnd type="none" len="sm" w="sm"/>
            <a:tailEnd type="none" len="sm" w="sm"/>
          </a:ln>
        </p:spPr>
      </p:sp>
      <p:sp>
        <p:nvSpPr>
          <p:cNvPr name="AutoShape 4" id="4"/>
          <p:cNvSpPr/>
          <p:nvPr/>
        </p:nvSpPr>
        <p:spPr>
          <a:xfrm rot="0">
            <a:off x="1335926" y="3435749"/>
            <a:ext cx="614418" cy="0"/>
          </a:xfrm>
          <a:prstGeom prst="line">
            <a:avLst/>
          </a:prstGeom>
          <a:ln cap="rnd" w="47625">
            <a:solidFill>
              <a:srgbClr val="000000"/>
            </a:solidFill>
            <a:prstDash val="solid"/>
            <a:headEnd type="none" len="sm" w="sm"/>
            <a:tailEnd type="none" len="sm" w="sm"/>
          </a:ln>
        </p:spPr>
      </p:sp>
      <p:sp>
        <p:nvSpPr>
          <p:cNvPr name="AutoShape 5" id="5"/>
          <p:cNvSpPr/>
          <p:nvPr/>
        </p:nvSpPr>
        <p:spPr>
          <a:xfrm rot="0">
            <a:off x="1335926" y="4273949"/>
            <a:ext cx="614418" cy="0"/>
          </a:xfrm>
          <a:prstGeom prst="line">
            <a:avLst/>
          </a:prstGeom>
          <a:ln cap="rnd" w="47625">
            <a:solidFill>
              <a:srgbClr val="000000"/>
            </a:solidFill>
            <a:prstDash val="solid"/>
            <a:headEnd type="none" len="sm" w="sm"/>
            <a:tailEnd type="none" len="sm" w="sm"/>
          </a:ln>
        </p:spPr>
      </p:sp>
      <p:sp>
        <p:nvSpPr>
          <p:cNvPr name="AutoShape 6" id="6"/>
          <p:cNvSpPr/>
          <p:nvPr/>
        </p:nvSpPr>
        <p:spPr>
          <a:xfrm rot="0">
            <a:off x="1335926" y="5112149"/>
            <a:ext cx="614418" cy="0"/>
          </a:xfrm>
          <a:prstGeom prst="line">
            <a:avLst/>
          </a:prstGeom>
          <a:ln cap="rnd" w="47625">
            <a:solidFill>
              <a:srgbClr val="000000"/>
            </a:solidFill>
            <a:prstDash val="solid"/>
            <a:headEnd type="none" len="sm" w="sm"/>
            <a:tailEnd type="none" len="sm" w="sm"/>
          </a:ln>
        </p:spPr>
      </p:sp>
      <p:sp>
        <p:nvSpPr>
          <p:cNvPr name="AutoShape 7" id="7"/>
          <p:cNvSpPr/>
          <p:nvPr/>
        </p:nvSpPr>
        <p:spPr>
          <a:xfrm rot="0">
            <a:off x="1350213" y="5927172"/>
            <a:ext cx="614418" cy="0"/>
          </a:xfrm>
          <a:prstGeom prst="line">
            <a:avLst/>
          </a:prstGeom>
          <a:ln cap="rnd" w="47625">
            <a:solidFill>
              <a:srgbClr val="000000"/>
            </a:solidFill>
            <a:prstDash val="solid"/>
            <a:headEnd type="none" len="sm" w="sm"/>
            <a:tailEnd type="none" len="sm" w="sm"/>
          </a:ln>
        </p:spPr>
      </p:sp>
      <p:pic>
        <p:nvPicPr>
          <p:cNvPr name="Picture 8" id="8"/>
          <p:cNvPicPr>
            <a:picLocks noChangeAspect="true"/>
          </p:cNvPicPr>
          <p:nvPr/>
        </p:nvPicPr>
        <p:blipFill>
          <a:blip r:embed="rId4">
            <a:alphaModFix amt="43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191440">
            <a:off x="7120008" y="-568218"/>
            <a:ext cx="3071267" cy="2926080"/>
          </a:xfrm>
          <a:prstGeom prst="rect">
            <a:avLst/>
          </a:prstGeom>
        </p:spPr>
      </p:pic>
      <p:pic>
        <p:nvPicPr>
          <p:cNvPr name="Picture 9" id="9"/>
          <p:cNvPicPr>
            <a:picLocks noChangeAspect="true"/>
          </p:cNvPicPr>
          <p:nvPr/>
        </p:nvPicPr>
        <p:blipFill>
          <a:blip r:embed="rId6">
            <a:alphaModFix amt="53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376627" y="3631330"/>
            <a:ext cx="1032108" cy="2926080"/>
          </a:xfrm>
          <a:prstGeom prst="rect">
            <a:avLst/>
          </a:prstGeom>
        </p:spPr>
      </p:pic>
      <p:sp>
        <p:nvSpPr>
          <p:cNvPr name="TextBox 10" id="10"/>
          <p:cNvSpPr txBox="true"/>
          <p:nvPr/>
        </p:nvSpPr>
        <p:spPr>
          <a:xfrm rot="0">
            <a:off x="731520" y="607695"/>
            <a:ext cx="5509925" cy="2033905"/>
          </a:xfrm>
          <a:prstGeom prst="rect">
            <a:avLst/>
          </a:prstGeom>
        </p:spPr>
        <p:txBody>
          <a:bodyPr anchor="t" rtlCol="false" tIns="0" lIns="0" bIns="0" rIns="0">
            <a:spAutoFit/>
          </a:bodyPr>
          <a:lstStyle/>
          <a:p>
            <a:pPr>
              <a:lnSpc>
                <a:spcPts val="8119"/>
              </a:lnSpc>
            </a:pPr>
            <a:r>
              <a:rPr lang="en-US" sz="5799">
                <a:solidFill>
                  <a:srgbClr val="8C52FF"/>
                </a:solidFill>
                <a:latin typeface="Open Sans Extra Bold"/>
              </a:rPr>
              <a:t>Структура приложения:</a:t>
            </a:r>
          </a:p>
        </p:txBody>
      </p:sp>
      <p:sp>
        <p:nvSpPr>
          <p:cNvPr name="TextBox 11" id="11"/>
          <p:cNvSpPr txBox="true"/>
          <p:nvPr/>
        </p:nvSpPr>
        <p:spPr>
          <a:xfrm rot="0">
            <a:off x="2068884" y="3183019"/>
            <a:ext cx="6193443" cy="448310"/>
          </a:xfrm>
          <a:prstGeom prst="rect">
            <a:avLst/>
          </a:prstGeom>
        </p:spPr>
        <p:txBody>
          <a:bodyPr anchor="t" rtlCol="false" tIns="0" lIns="0" bIns="0" rIns="0">
            <a:spAutoFit/>
          </a:bodyPr>
          <a:lstStyle/>
          <a:p>
            <a:pPr>
              <a:lnSpc>
                <a:spcPts val="3639"/>
              </a:lnSpc>
            </a:pPr>
            <a:r>
              <a:rPr lang="en-US" sz="2599">
                <a:solidFill>
                  <a:srgbClr val="000000"/>
                </a:solidFill>
                <a:latin typeface="Open Sans Light"/>
              </a:rPr>
              <a:t>Каталог фотографий</a:t>
            </a:r>
          </a:p>
        </p:txBody>
      </p:sp>
      <p:sp>
        <p:nvSpPr>
          <p:cNvPr name="TextBox 12" id="12"/>
          <p:cNvSpPr txBox="true"/>
          <p:nvPr/>
        </p:nvSpPr>
        <p:spPr>
          <a:xfrm rot="0">
            <a:off x="2068884" y="4021219"/>
            <a:ext cx="6193443" cy="448310"/>
          </a:xfrm>
          <a:prstGeom prst="rect">
            <a:avLst/>
          </a:prstGeom>
        </p:spPr>
        <p:txBody>
          <a:bodyPr anchor="t" rtlCol="false" tIns="0" lIns="0" bIns="0" rIns="0">
            <a:spAutoFit/>
          </a:bodyPr>
          <a:lstStyle/>
          <a:p>
            <a:pPr>
              <a:lnSpc>
                <a:spcPts val="3639"/>
              </a:lnSpc>
            </a:pPr>
            <a:r>
              <a:rPr lang="en-US" sz="2599">
                <a:solidFill>
                  <a:srgbClr val="000000"/>
                </a:solidFill>
                <a:latin typeface="Open Sans Light"/>
              </a:rPr>
              <a:t>Страница отдельной фотографии</a:t>
            </a:r>
          </a:p>
        </p:txBody>
      </p:sp>
      <p:sp>
        <p:nvSpPr>
          <p:cNvPr name="TextBox 13" id="13"/>
          <p:cNvSpPr txBox="true"/>
          <p:nvPr/>
        </p:nvSpPr>
        <p:spPr>
          <a:xfrm rot="0">
            <a:off x="2068884" y="4859419"/>
            <a:ext cx="6193443" cy="448310"/>
          </a:xfrm>
          <a:prstGeom prst="rect">
            <a:avLst/>
          </a:prstGeom>
        </p:spPr>
        <p:txBody>
          <a:bodyPr anchor="t" rtlCol="false" tIns="0" lIns="0" bIns="0" rIns="0">
            <a:spAutoFit/>
          </a:bodyPr>
          <a:lstStyle/>
          <a:p>
            <a:pPr>
              <a:lnSpc>
                <a:spcPts val="3639"/>
              </a:lnSpc>
            </a:pPr>
            <a:r>
              <a:rPr lang="en-US" sz="2599">
                <a:solidFill>
                  <a:srgbClr val="000000"/>
                </a:solidFill>
                <a:latin typeface="Open Sans Light"/>
              </a:rPr>
              <a:t>Страница авторизации пользователей</a:t>
            </a:r>
          </a:p>
        </p:txBody>
      </p:sp>
      <p:sp>
        <p:nvSpPr>
          <p:cNvPr name="TextBox 14" id="14"/>
          <p:cNvSpPr txBox="true"/>
          <p:nvPr/>
        </p:nvSpPr>
        <p:spPr>
          <a:xfrm rot="0">
            <a:off x="2068884" y="5698255"/>
            <a:ext cx="6193443" cy="448310"/>
          </a:xfrm>
          <a:prstGeom prst="rect">
            <a:avLst/>
          </a:prstGeom>
        </p:spPr>
        <p:txBody>
          <a:bodyPr anchor="t" rtlCol="false" tIns="0" lIns="0" bIns="0" rIns="0">
            <a:spAutoFit/>
          </a:bodyPr>
          <a:lstStyle/>
          <a:p>
            <a:pPr>
              <a:lnSpc>
                <a:spcPts val="3639"/>
              </a:lnSpc>
            </a:pPr>
            <a:r>
              <a:rPr lang="en-US" sz="2599">
                <a:solidFill>
                  <a:srgbClr val="000000"/>
                </a:solidFill>
                <a:latin typeface="Open Sans Light"/>
              </a:rPr>
              <a:t>Панель администрирования</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14878" y="2641600"/>
            <a:ext cx="4429991" cy="261529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33986" y="5029256"/>
            <a:ext cx="2132264" cy="1699148"/>
          </a:xfrm>
          <a:prstGeom prst="rect">
            <a:avLst/>
          </a:prstGeom>
        </p:spPr>
      </p:pic>
      <p:pic>
        <p:nvPicPr>
          <p:cNvPr name="Picture 4" id="4"/>
          <p:cNvPicPr>
            <a:picLocks noChangeAspect="true"/>
          </p:cNvPicPr>
          <p:nvPr/>
        </p:nvPicPr>
        <p:blipFill>
          <a:blip r:embed="rId4">
            <a:alphaModFix amt="4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455624">
            <a:off x="7952626" y="4305941"/>
            <a:ext cx="3071267" cy="2926080"/>
          </a:xfrm>
          <a:prstGeom prst="rect">
            <a:avLst/>
          </a:prstGeom>
        </p:spPr>
      </p:pic>
      <p:sp>
        <p:nvSpPr>
          <p:cNvPr name="TextBox 5" id="5"/>
          <p:cNvSpPr txBox="true"/>
          <p:nvPr/>
        </p:nvSpPr>
        <p:spPr>
          <a:xfrm rot="0">
            <a:off x="731520" y="607695"/>
            <a:ext cx="8290560" cy="2033905"/>
          </a:xfrm>
          <a:prstGeom prst="rect">
            <a:avLst/>
          </a:prstGeom>
        </p:spPr>
        <p:txBody>
          <a:bodyPr anchor="t" rtlCol="false" tIns="0" lIns="0" bIns="0" rIns="0">
            <a:spAutoFit/>
          </a:bodyPr>
          <a:lstStyle/>
          <a:p>
            <a:pPr>
              <a:lnSpc>
                <a:spcPts val="8119"/>
              </a:lnSpc>
            </a:pPr>
            <a:r>
              <a:rPr lang="en-US" sz="5799">
                <a:solidFill>
                  <a:srgbClr val="8C52FF"/>
                </a:solidFill>
                <a:latin typeface="Open Sans Extra Bold"/>
              </a:rPr>
              <a:t>Выбор средств для создания дизайна</a:t>
            </a:r>
          </a:p>
        </p:txBody>
      </p:sp>
      <p:sp>
        <p:nvSpPr>
          <p:cNvPr name="TextBox 6" id="6"/>
          <p:cNvSpPr txBox="true"/>
          <p:nvPr/>
        </p:nvSpPr>
        <p:spPr>
          <a:xfrm rot="0">
            <a:off x="2991598" y="3239318"/>
            <a:ext cx="5000684" cy="1362710"/>
          </a:xfrm>
          <a:prstGeom prst="rect">
            <a:avLst/>
          </a:prstGeom>
        </p:spPr>
        <p:txBody>
          <a:bodyPr anchor="t" rtlCol="false" tIns="0" lIns="0" bIns="0" rIns="0">
            <a:spAutoFit/>
          </a:bodyPr>
          <a:lstStyle/>
          <a:p>
            <a:pPr>
              <a:lnSpc>
                <a:spcPts val="3639"/>
              </a:lnSpc>
            </a:pPr>
            <a:r>
              <a:rPr lang="en-US" sz="2599">
                <a:solidFill>
                  <a:srgbClr val="000000"/>
                </a:solidFill>
                <a:latin typeface="Open Sans Light"/>
              </a:rPr>
              <a:t>— </a:t>
            </a:r>
            <a:r>
              <a:rPr lang="en-US" sz="2599">
                <a:solidFill>
                  <a:srgbClr val="000000"/>
                </a:solidFill>
                <a:latin typeface="Open Sans Light Bold"/>
              </a:rPr>
              <a:t>Figma</a:t>
            </a:r>
            <a:r>
              <a:rPr lang="en-US" sz="2599">
                <a:solidFill>
                  <a:srgbClr val="000000"/>
                </a:solidFill>
                <a:latin typeface="Open Sans Light"/>
              </a:rPr>
              <a:t> — сервис для разработки пользовательских интерфейсов и веб-страниц </a:t>
            </a:r>
          </a:p>
        </p:txBody>
      </p:sp>
      <p:sp>
        <p:nvSpPr>
          <p:cNvPr name="TextBox 7" id="7"/>
          <p:cNvSpPr txBox="true"/>
          <p:nvPr/>
        </p:nvSpPr>
        <p:spPr>
          <a:xfrm rot="0">
            <a:off x="2991598" y="5220970"/>
            <a:ext cx="5000684" cy="1362710"/>
          </a:xfrm>
          <a:prstGeom prst="rect">
            <a:avLst/>
          </a:prstGeom>
        </p:spPr>
        <p:txBody>
          <a:bodyPr anchor="t" rtlCol="false" tIns="0" lIns="0" bIns="0" rIns="0">
            <a:spAutoFit/>
          </a:bodyPr>
          <a:lstStyle/>
          <a:p>
            <a:pPr>
              <a:lnSpc>
                <a:spcPts val="3639"/>
              </a:lnSpc>
            </a:pPr>
            <a:r>
              <a:rPr lang="en-US" sz="2599">
                <a:solidFill>
                  <a:srgbClr val="000000"/>
                </a:solidFill>
                <a:latin typeface="Open Sans Light"/>
              </a:rPr>
              <a:t>— </a:t>
            </a:r>
            <a:r>
              <a:rPr lang="en-US" sz="2599">
                <a:solidFill>
                  <a:srgbClr val="000000"/>
                </a:solidFill>
                <a:latin typeface="Open Sans Light Bold"/>
              </a:rPr>
              <a:t>Bootstrap</a:t>
            </a:r>
            <a:r>
              <a:rPr lang="en-US" sz="2599">
                <a:solidFill>
                  <a:srgbClr val="000000"/>
                </a:solidFill>
                <a:latin typeface="Open Sans Light"/>
              </a:rPr>
              <a:t> — набор инструментов для создания веб-интерфейсов</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87655" b="0"/>
          <a:stretch>
            <a:fillRect/>
          </a:stretch>
        </p:blipFill>
        <p:spPr>
          <a:xfrm flipH="false" flipV="false" rot="0">
            <a:off x="9204960" y="3029613"/>
            <a:ext cx="166716" cy="125597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31520" y="2987320"/>
            <a:ext cx="2926080" cy="292608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096000" y="2987320"/>
            <a:ext cx="2926080" cy="2926080"/>
          </a:xfrm>
          <a:prstGeom prst="rect">
            <a:avLst/>
          </a:prstGeom>
        </p:spPr>
      </p:pic>
      <p:grpSp>
        <p:nvGrpSpPr>
          <p:cNvPr name="Group 5" id="5"/>
          <p:cNvGrpSpPr/>
          <p:nvPr/>
        </p:nvGrpSpPr>
        <p:grpSpPr>
          <a:xfrm rot="-2700000">
            <a:off x="3639810" y="2453025"/>
            <a:ext cx="557219" cy="449898"/>
            <a:chOff x="0" y="0"/>
            <a:chExt cx="6350000" cy="5126990"/>
          </a:xfrm>
        </p:grpSpPr>
        <p:sp>
          <p:nvSpPr>
            <p:cNvPr name="Freeform 6" id="6"/>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7" id="7"/>
          <p:cNvGrpSpPr/>
          <p:nvPr/>
        </p:nvGrpSpPr>
        <p:grpSpPr>
          <a:xfrm rot="8100000">
            <a:off x="1591" y="6091245"/>
            <a:ext cx="557219" cy="449898"/>
            <a:chOff x="0" y="0"/>
            <a:chExt cx="6350000" cy="5126990"/>
          </a:xfrm>
        </p:grpSpPr>
        <p:sp>
          <p:nvSpPr>
            <p:cNvPr name="Freeform 8" id="8"/>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CB6CE6">
                <a:alpha val="70980"/>
              </a:srgbClr>
            </a:solidFill>
          </p:spPr>
        </p:sp>
      </p:grpSp>
      <p:grpSp>
        <p:nvGrpSpPr>
          <p:cNvPr name="Group 9" id="9"/>
          <p:cNvGrpSpPr/>
          <p:nvPr/>
        </p:nvGrpSpPr>
        <p:grpSpPr>
          <a:xfrm rot="-2700000">
            <a:off x="9004290" y="2299584"/>
            <a:ext cx="557219" cy="449898"/>
            <a:chOff x="0" y="0"/>
            <a:chExt cx="6350000" cy="5126990"/>
          </a:xfrm>
        </p:grpSpPr>
        <p:sp>
          <p:nvSpPr>
            <p:cNvPr name="Freeform 10" id="10"/>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1" id="11"/>
          <p:cNvGrpSpPr/>
          <p:nvPr/>
        </p:nvGrpSpPr>
        <p:grpSpPr>
          <a:xfrm rot="8100000">
            <a:off x="5366071" y="5937804"/>
            <a:ext cx="557219" cy="449898"/>
            <a:chOff x="0" y="0"/>
            <a:chExt cx="6350000" cy="5126990"/>
          </a:xfrm>
        </p:grpSpPr>
        <p:sp>
          <p:nvSpPr>
            <p:cNvPr name="Freeform 12" id="12"/>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CB6CE6">
                <a:alpha val="70980"/>
              </a:srgbClr>
            </a:solidFill>
          </p:spPr>
        </p:sp>
      </p:grpSp>
      <p:grpSp>
        <p:nvGrpSpPr>
          <p:cNvPr name="Group 13" id="13"/>
          <p:cNvGrpSpPr/>
          <p:nvPr/>
        </p:nvGrpSpPr>
        <p:grpSpPr>
          <a:xfrm rot="-2700000">
            <a:off x="3830310" y="2643525"/>
            <a:ext cx="557219" cy="449898"/>
            <a:chOff x="0" y="0"/>
            <a:chExt cx="6350000" cy="5126990"/>
          </a:xfrm>
        </p:grpSpPr>
        <p:sp>
          <p:nvSpPr>
            <p:cNvPr name="Freeform 14" id="14"/>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5" id="15"/>
          <p:cNvGrpSpPr/>
          <p:nvPr/>
        </p:nvGrpSpPr>
        <p:grpSpPr>
          <a:xfrm rot="8100000">
            <a:off x="192091" y="6281745"/>
            <a:ext cx="557219" cy="449898"/>
            <a:chOff x="0" y="0"/>
            <a:chExt cx="6350000" cy="5126990"/>
          </a:xfrm>
        </p:grpSpPr>
        <p:sp>
          <p:nvSpPr>
            <p:cNvPr name="Freeform 16" id="16"/>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CB6CE6">
                <a:alpha val="70980"/>
              </a:srgbClr>
            </a:solidFill>
          </p:spPr>
        </p:sp>
      </p:grpSp>
      <p:grpSp>
        <p:nvGrpSpPr>
          <p:cNvPr name="Group 17" id="17"/>
          <p:cNvGrpSpPr/>
          <p:nvPr/>
        </p:nvGrpSpPr>
        <p:grpSpPr>
          <a:xfrm rot="-2700000">
            <a:off x="9194790" y="2490084"/>
            <a:ext cx="557219" cy="449898"/>
            <a:chOff x="0" y="0"/>
            <a:chExt cx="6350000" cy="5126990"/>
          </a:xfrm>
        </p:grpSpPr>
        <p:sp>
          <p:nvSpPr>
            <p:cNvPr name="Freeform 18" id="18"/>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9" id="19"/>
          <p:cNvGrpSpPr/>
          <p:nvPr/>
        </p:nvGrpSpPr>
        <p:grpSpPr>
          <a:xfrm rot="8100000">
            <a:off x="5556571" y="6128304"/>
            <a:ext cx="557219" cy="449898"/>
            <a:chOff x="0" y="0"/>
            <a:chExt cx="6350000" cy="5126990"/>
          </a:xfrm>
        </p:grpSpPr>
        <p:sp>
          <p:nvSpPr>
            <p:cNvPr name="Freeform 20" id="20"/>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CB6CE6">
                <a:alpha val="70980"/>
              </a:srgbClr>
            </a:solidFill>
          </p:spPr>
        </p:sp>
      </p:grpSp>
      <p:pic>
        <p:nvPicPr>
          <p:cNvPr name="Picture 21" id="21"/>
          <p:cNvPicPr>
            <a:picLocks noChangeAspect="true"/>
          </p:cNvPicPr>
          <p:nvPr/>
        </p:nvPicPr>
        <p:blipFill>
          <a:blip r:embed="rId8">
            <a:alphaModFix amt="4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607842">
            <a:off x="2382786" y="5852160"/>
            <a:ext cx="3071267" cy="2926080"/>
          </a:xfrm>
          <a:prstGeom prst="rect">
            <a:avLst/>
          </a:prstGeom>
        </p:spPr>
      </p:pic>
      <p:sp>
        <p:nvSpPr>
          <p:cNvPr name="TextBox 22" id="22"/>
          <p:cNvSpPr txBox="true"/>
          <p:nvPr/>
        </p:nvSpPr>
        <p:spPr>
          <a:xfrm rot="0">
            <a:off x="6096000" y="1670311"/>
            <a:ext cx="2926080" cy="763270"/>
          </a:xfrm>
          <a:prstGeom prst="rect">
            <a:avLst/>
          </a:prstGeom>
        </p:spPr>
        <p:txBody>
          <a:bodyPr anchor="t" rtlCol="false" tIns="0" lIns="0" bIns="0" rIns="0">
            <a:spAutoFit/>
          </a:bodyPr>
          <a:lstStyle/>
          <a:p>
            <a:pPr algn="ctr">
              <a:lnSpc>
                <a:spcPts val="3079"/>
              </a:lnSpc>
            </a:pPr>
            <a:r>
              <a:rPr lang="en-US" sz="2199">
                <a:solidFill>
                  <a:srgbClr val="000000"/>
                </a:solidFill>
                <a:latin typeface="Open Sans Extra Bold"/>
              </a:rPr>
              <a:t>сайт — продукт моего проекта</a:t>
            </a:r>
          </a:p>
        </p:txBody>
      </p:sp>
      <p:sp>
        <p:nvSpPr>
          <p:cNvPr name="TextBox 23" id="23"/>
          <p:cNvSpPr txBox="true"/>
          <p:nvPr/>
        </p:nvSpPr>
        <p:spPr>
          <a:xfrm rot="0">
            <a:off x="731520" y="1670311"/>
            <a:ext cx="2926080" cy="763270"/>
          </a:xfrm>
          <a:prstGeom prst="rect">
            <a:avLst/>
          </a:prstGeom>
        </p:spPr>
        <p:txBody>
          <a:bodyPr anchor="t" rtlCol="false" tIns="0" lIns="0" bIns="0" rIns="0">
            <a:spAutoFit/>
          </a:bodyPr>
          <a:lstStyle/>
          <a:p>
            <a:pPr algn="ctr">
              <a:lnSpc>
                <a:spcPts val="3079"/>
              </a:lnSpc>
            </a:pPr>
            <a:r>
              <a:rPr lang="en-US" sz="2199">
                <a:solidFill>
                  <a:srgbClr val="000000"/>
                </a:solidFill>
                <a:latin typeface="Open Sans Extra Bold"/>
              </a:rPr>
              <a:t>Исходный код проекта на Github:</a:t>
            </a:r>
          </a:p>
        </p:txBody>
      </p:sp>
      <p:sp>
        <p:nvSpPr>
          <p:cNvPr name="TextBox 24" id="24"/>
          <p:cNvSpPr txBox="true"/>
          <p:nvPr/>
        </p:nvSpPr>
        <p:spPr>
          <a:xfrm rot="0">
            <a:off x="731520" y="607695"/>
            <a:ext cx="5048548" cy="1005205"/>
          </a:xfrm>
          <a:prstGeom prst="rect">
            <a:avLst/>
          </a:prstGeom>
        </p:spPr>
        <p:txBody>
          <a:bodyPr anchor="t" rtlCol="false" tIns="0" lIns="0" bIns="0" rIns="0">
            <a:spAutoFit/>
          </a:bodyPr>
          <a:lstStyle/>
          <a:p>
            <a:pPr algn="ctr">
              <a:lnSpc>
                <a:spcPts val="8119"/>
              </a:lnSpc>
            </a:pPr>
            <a:r>
              <a:rPr lang="en-US" sz="5799">
                <a:solidFill>
                  <a:srgbClr val="8C52FF"/>
                </a:solidFill>
                <a:latin typeface="Open Sans Extra Bold"/>
              </a:rPr>
              <a:t>Заключение</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31520" y="607695"/>
            <a:ext cx="7146039" cy="2033905"/>
          </a:xfrm>
          <a:prstGeom prst="rect">
            <a:avLst/>
          </a:prstGeom>
        </p:spPr>
        <p:txBody>
          <a:bodyPr anchor="t" rtlCol="false" tIns="0" lIns="0" bIns="0" rIns="0">
            <a:spAutoFit/>
          </a:bodyPr>
          <a:lstStyle/>
          <a:p>
            <a:pPr>
              <a:lnSpc>
                <a:spcPts val="8119"/>
              </a:lnSpc>
            </a:pPr>
            <a:r>
              <a:rPr lang="en-US" sz="5799">
                <a:solidFill>
                  <a:srgbClr val="8C52FF"/>
                </a:solidFill>
                <a:latin typeface="Open Sans Extra Bold"/>
              </a:rPr>
              <a:t>Спасибо за внимание!</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1995047">
            <a:off x="-2925223" y="-2862509"/>
            <a:ext cx="15686098" cy="12320905"/>
          </a:xfrm>
          <a:prstGeom prst="rect">
            <a:avLst/>
          </a:prstGeom>
        </p:spPr>
        <p:txBody>
          <a:bodyPr anchor="t" rtlCol="false" tIns="0" lIns="0" bIns="0" rIns="0">
            <a:spAutoFit/>
          </a:bodyPr>
          <a:lstStyle/>
          <a:p>
            <a:pPr algn="ctr">
              <a:lnSpc>
                <a:spcPts val="8119"/>
              </a:lnSpc>
            </a:pPr>
            <a:r>
              <a:rPr lang="en-US" sz="5799">
                <a:solidFill>
                  <a:srgbClr val="000000">
                    <a:alpha val="9804"/>
                  </a:srgbClr>
                </a:solidFill>
                <a:latin typeface="Open Sans Extra Bold"/>
              </a:rPr>
              <a:t>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a:t>
            </a:r>
          </a:p>
        </p:txBody>
      </p:sp>
      <p:pic>
        <p:nvPicPr>
          <p:cNvPr name="Picture 3" id="3"/>
          <p:cNvPicPr>
            <a:picLocks noChangeAspect="true"/>
          </p:cNvPicPr>
          <p:nvPr/>
        </p:nvPicPr>
        <p:blipFill>
          <a:blip r:embed="rId2">
            <a:alphaModFix amt="1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48354" y="574310"/>
            <a:ext cx="6108311" cy="6411395"/>
          </a:xfrm>
          <a:prstGeom prst="rect">
            <a:avLst/>
          </a:prstGeom>
        </p:spPr>
      </p:pic>
      <p:sp>
        <p:nvSpPr>
          <p:cNvPr name="AutoShape 4" id="4"/>
          <p:cNvSpPr/>
          <p:nvPr/>
        </p:nvSpPr>
        <p:spPr>
          <a:xfrm rot="11330">
            <a:off x="569701" y="4570628"/>
            <a:ext cx="323638" cy="0"/>
          </a:xfrm>
          <a:prstGeom prst="line">
            <a:avLst/>
          </a:prstGeom>
          <a:ln cap="flat" w="47625">
            <a:solidFill>
              <a:srgbClr val="CB6CE6"/>
            </a:solidFill>
            <a:prstDash val="solid"/>
            <a:headEnd type="none" len="sm" w="sm"/>
            <a:tailEnd type="none" len="sm" w="sm"/>
          </a:ln>
        </p:spPr>
      </p:sp>
      <p:pic>
        <p:nvPicPr>
          <p:cNvPr name="Picture 5" id="5"/>
          <p:cNvPicPr>
            <a:picLocks noChangeAspect="true"/>
          </p:cNvPicPr>
          <p:nvPr/>
        </p:nvPicPr>
        <p:blipFill>
          <a:blip r:embed="rId4">
            <a:alphaModFix amt="35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730182">
            <a:off x="7900348" y="5120640"/>
            <a:ext cx="3071267" cy="2926080"/>
          </a:xfrm>
          <a:prstGeom prst="rect">
            <a:avLst/>
          </a:prstGeom>
        </p:spPr>
      </p:pic>
      <p:sp>
        <p:nvSpPr>
          <p:cNvPr name="AutoShape 6" id="6"/>
          <p:cNvSpPr/>
          <p:nvPr/>
        </p:nvSpPr>
        <p:spPr>
          <a:xfrm rot="11330">
            <a:off x="569701" y="5898096"/>
            <a:ext cx="323638" cy="0"/>
          </a:xfrm>
          <a:prstGeom prst="line">
            <a:avLst/>
          </a:prstGeom>
          <a:ln cap="flat" w="47625">
            <a:solidFill>
              <a:srgbClr val="CB6CE6"/>
            </a:solidFill>
            <a:prstDash val="solid"/>
            <a:headEnd type="none" len="sm" w="sm"/>
            <a:tailEnd type="none" len="sm" w="sm"/>
          </a:ln>
        </p:spPr>
      </p:sp>
      <p:sp>
        <p:nvSpPr>
          <p:cNvPr name="AutoShape 7" id="7"/>
          <p:cNvSpPr/>
          <p:nvPr/>
        </p:nvSpPr>
        <p:spPr>
          <a:xfrm rot="11330">
            <a:off x="569701" y="1825001"/>
            <a:ext cx="323638" cy="0"/>
          </a:xfrm>
          <a:prstGeom prst="line">
            <a:avLst/>
          </a:prstGeom>
          <a:ln cap="flat" w="47625">
            <a:solidFill>
              <a:srgbClr val="CB6CE6"/>
            </a:solidFill>
            <a:prstDash val="solid"/>
            <a:headEnd type="none" len="sm" w="sm"/>
            <a:tailEnd type="none" len="sm" w="sm"/>
          </a:ln>
        </p:spPr>
      </p:sp>
      <p:sp>
        <p:nvSpPr>
          <p:cNvPr name="AutoShape 8" id="8"/>
          <p:cNvSpPr/>
          <p:nvPr/>
        </p:nvSpPr>
        <p:spPr>
          <a:xfrm rot="11330">
            <a:off x="569701" y="988911"/>
            <a:ext cx="323638" cy="0"/>
          </a:xfrm>
          <a:prstGeom prst="line">
            <a:avLst/>
          </a:prstGeom>
          <a:ln cap="flat" w="47625">
            <a:solidFill>
              <a:srgbClr val="CB6CE6"/>
            </a:solidFill>
            <a:prstDash val="solid"/>
            <a:headEnd type="none" len="sm" w="sm"/>
            <a:tailEnd type="none" len="sm" w="sm"/>
          </a:ln>
        </p:spPr>
      </p:sp>
      <p:sp>
        <p:nvSpPr>
          <p:cNvPr name="AutoShape 9" id="9"/>
          <p:cNvSpPr/>
          <p:nvPr/>
        </p:nvSpPr>
        <p:spPr>
          <a:xfrm rot="5400000">
            <a:off x="-1906772" y="3443503"/>
            <a:ext cx="4957876" cy="0"/>
          </a:xfrm>
          <a:prstGeom prst="line">
            <a:avLst/>
          </a:prstGeom>
          <a:ln cap="flat" w="47625">
            <a:solidFill>
              <a:srgbClr val="CB6CE6"/>
            </a:solidFill>
            <a:prstDash val="solid"/>
            <a:headEnd type="none" len="sm" w="sm"/>
            <a:tailEnd type="none" len="sm" w="sm"/>
          </a:ln>
        </p:spPr>
      </p:sp>
      <p:sp>
        <p:nvSpPr>
          <p:cNvPr name="TextBox 10" id="10"/>
          <p:cNvSpPr txBox="true"/>
          <p:nvPr/>
        </p:nvSpPr>
        <p:spPr>
          <a:xfrm rot="0">
            <a:off x="1087040" y="2495565"/>
            <a:ext cx="7579519" cy="1347440"/>
          </a:xfrm>
          <a:prstGeom prst="rect">
            <a:avLst/>
          </a:prstGeom>
        </p:spPr>
        <p:txBody>
          <a:bodyPr anchor="t" rtlCol="false" tIns="0" lIns="0" bIns="0" rIns="0">
            <a:spAutoFit/>
          </a:bodyPr>
          <a:lstStyle/>
          <a:p>
            <a:pPr algn="ctr">
              <a:lnSpc>
                <a:spcPts val="11097"/>
              </a:lnSpc>
            </a:pPr>
            <a:r>
              <a:rPr lang="en-US" sz="7926">
                <a:solidFill>
                  <a:srgbClr val="5E17EB">
                    <a:alpha val="31765"/>
                  </a:srgbClr>
                </a:solidFill>
                <a:latin typeface="Open Sans Extra Bold"/>
              </a:rPr>
              <a:t>Актуальность</a:t>
            </a:r>
          </a:p>
        </p:txBody>
      </p:sp>
      <p:sp>
        <p:nvSpPr>
          <p:cNvPr name="AutoShape 11" id="11"/>
          <p:cNvSpPr/>
          <p:nvPr/>
        </p:nvSpPr>
        <p:spPr>
          <a:xfrm rot="0">
            <a:off x="595979" y="3216910"/>
            <a:ext cx="1331330" cy="0"/>
          </a:xfrm>
          <a:prstGeom prst="line">
            <a:avLst/>
          </a:prstGeom>
          <a:ln cap="flat" w="47625">
            <a:solidFill>
              <a:srgbClr val="CB6CE6"/>
            </a:solidFill>
            <a:prstDash val="solid"/>
            <a:headEnd type="none" len="sm" w="sm"/>
            <a:tailEnd type="triangle" len="med" w="lg"/>
          </a:ln>
        </p:spPr>
      </p:sp>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876800" y="2073961"/>
            <a:ext cx="3901440" cy="702259"/>
          </a:xfrm>
          <a:prstGeom prst="rect">
            <a:avLst/>
          </a:prstGeom>
        </p:spPr>
      </p:pic>
      <p:sp>
        <p:nvSpPr>
          <p:cNvPr name="TextBox 13" id="13"/>
          <p:cNvSpPr txBox="true"/>
          <p:nvPr/>
        </p:nvSpPr>
        <p:spPr>
          <a:xfrm rot="0">
            <a:off x="2103834" y="2652395"/>
            <a:ext cx="5545931" cy="1005205"/>
          </a:xfrm>
          <a:prstGeom prst="rect">
            <a:avLst/>
          </a:prstGeom>
        </p:spPr>
        <p:txBody>
          <a:bodyPr anchor="t" rtlCol="false" tIns="0" lIns="0" bIns="0" rIns="0">
            <a:spAutoFit/>
          </a:bodyPr>
          <a:lstStyle/>
          <a:p>
            <a:pPr algn="ctr">
              <a:lnSpc>
                <a:spcPts val="8119"/>
              </a:lnSpc>
            </a:pPr>
            <a:r>
              <a:rPr lang="en-US" sz="5799">
                <a:solidFill>
                  <a:srgbClr val="8C52FF"/>
                </a:solidFill>
                <a:latin typeface="Open Sans Extra Bold"/>
              </a:rPr>
              <a:t>Актуальность</a:t>
            </a:r>
          </a:p>
        </p:txBody>
      </p:sp>
      <p:sp>
        <p:nvSpPr>
          <p:cNvPr name="TextBox 14" id="14"/>
          <p:cNvSpPr txBox="true"/>
          <p:nvPr/>
        </p:nvSpPr>
        <p:spPr>
          <a:xfrm rot="0">
            <a:off x="1055157" y="664845"/>
            <a:ext cx="7962454" cy="580390"/>
          </a:xfrm>
          <a:prstGeom prst="rect">
            <a:avLst/>
          </a:prstGeom>
        </p:spPr>
        <p:txBody>
          <a:bodyPr anchor="t" rtlCol="false" tIns="0" lIns="0" bIns="0" rIns="0">
            <a:spAutoFit/>
          </a:bodyPr>
          <a:lstStyle/>
          <a:p>
            <a:pPr>
              <a:lnSpc>
                <a:spcPts val="4759"/>
              </a:lnSpc>
            </a:pPr>
            <a:r>
              <a:rPr lang="en-US" sz="3399">
                <a:solidFill>
                  <a:srgbClr val="000000"/>
                </a:solidFill>
                <a:latin typeface="Open Sans Light"/>
              </a:rPr>
              <a:t>Активное развитие веб-технологий</a:t>
            </a:r>
          </a:p>
        </p:txBody>
      </p:sp>
      <p:sp>
        <p:nvSpPr>
          <p:cNvPr name="TextBox 15" id="15"/>
          <p:cNvSpPr txBox="true"/>
          <p:nvPr/>
        </p:nvSpPr>
        <p:spPr>
          <a:xfrm rot="0">
            <a:off x="1055157" y="1468029"/>
            <a:ext cx="8698443" cy="876935"/>
          </a:xfrm>
          <a:prstGeom prst="rect">
            <a:avLst/>
          </a:prstGeom>
        </p:spPr>
        <p:txBody>
          <a:bodyPr anchor="t" rtlCol="false" tIns="0" lIns="0" bIns="0" rIns="0">
            <a:spAutoFit/>
          </a:bodyPr>
          <a:lstStyle/>
          <a:p>
            <a:pPr>
              <a:lnSpc>
                <a:spcPts val="3399"/>
              </a:lnSpc>
            </a:pPr>
            <a:r>
              <a:rPr lang="en-US" sz="3399">
                <a:solidFill>
                  <a:srgbClr val="000000"/>
                </a:solidFill>
                <a:latin typeface="Open Sans Light"/>
              </a:rPr>
              <a:t>Мое желание развиваться в веб-разработке</a:t>
            </a:r>
          </a:p>
        </p:txBody>
      </p:sp>
      <p:sp>
        <p:nvSpPr>
          <p:cNvPr name="TextBox 16" id="16"/>
          <p:cNvSpPr txBox="true"/>
          <p:nvPr/>
        </p:nvSpPr>
        <p:spPr>
          <a:xfrm rot="0">
            <a:off x="1055157" y="5278120"/>
            <a:ext cx="8698443" cy="1305560"/>
          </a:xfrm>
          <a:prstGeom prst="rect">
            <a:avLst/>
          </a:prstGeom>
        </p:spPr>
        <p:txBody>
          <a:bodyPr anchor="t" rtlCol="false" tIns="0" lIns="0" bIns="0" rIns="0">
            <a:spAutoFit/>
          </a:bodyPr>
          <a:lstStyle/>
          <a:p>
            <a:pPr>
              <a:lnSpc>
                <a:spcPts val="3399"/>
              </a:lnSpc>
            </a:pPr>
            <a:r>
              <a:rPr lang="en-US" sz="3399">
                <a:solidFill>
                  <a:srgbClr val="000000"/>
                </a:solidFill>
                <a:latin typeface="Open Sans Light"/>
              </a:rPr>
              <a:t>Большое количество фотографий, требующих структурированного хранилища</a:t>
            </a:r>
          </a:p>
        </p:txBody>
      </p:sp>
      <p:sp>
        <p:nvSpPr>
          <p:cNvPr name="TextBox 17" id="17"/>
          <p:cNvSpPr txBox="true"/>
          <p:nvPr/>
        </p:nvSpPr>
        <p:spPr>
          <a:xfrm rot="0">
            <a:off x="1055157" y="4164965"/>
            <a:ext cx="8698443" cy="876935"/>
          </a:xfrm>
          <a:prstGeom prst="rect">
            <a:avLst/>
          </a:prstGeom>
        </p:spPr>
        <p:txBody>
          <a:bodyPr anchor="t" rtlCol="false" tIns="0" lIns="0" bIns="0" rIns="0">
            <a:spAutoFit/>
          </a:bodyPr>
          <a:lstStyle/>
          <a:p>
            <a:pPr>
              <a:lnSpc>
                <a:spcPts val="3399"/>
              </a:lnSpc>
            </a:pPr>
            <a:r>
              <a:rPr lang="en-US" sz="3399">
                <a:solidFill>
                  <a:srgbClr val="000000"/>
                </a:solidFill>
                <a:latin typeface="Open Sans Light"/>
              </a:rPr>
              <a:t>Неудобство хранения фотографий на облачных сервисах</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1995047">
            <a:off x="-2925223" y="-2862509"/>
            <a:ext cx="15686098" cy="12320905"/>
          </a:xfrm>
          <a:prstGeom prst="rect">
            <a:avLst/>
          </a:prstGeom>
        </p:spPr>
        <p:txBody>
          <a:bodyPr anchor="t" rtlCol="false" tIns="0" lIns="0" bIns="0" rIns="0">
            <a:spAutoFit/>
          </a:bodyPr>
          <a:lstStyle/>
          <a:p>
            <a:pPr algn="ctr">
              <a:lnSpc>
                <a:spcPts val="8119"/>
              </a:lnSpc>
            </a:pPr>
            <a:r>
              <a:rPr lang="en-US" sz="5799">
                <a:solidFill>
                  <a:srgbClr val="000000">
                    <a:alpha val="9804"/>
                  </a:srgbClr>
                </a:solidFill>
                <a:latin typeface="Open Sans Extra Bold"/>
              </a:rPr>
              <a:t>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ВВЕДЕНИЕ </a:t>
            </a:r>
          </a:p>
        </p:txBody>
      </p:sp>
      <p:pic>
        <p:nvPicPr>
          <p:cNvPr name="Picture 3" id="3"/>
          <p:cNvPicPr>
            <a:picLocks noChangeAspect="true"/>
          </p:cNvPicPr>
          <p:nvPr/>
        </p:nvPicPr>
        <p:blipFill>
          <a:blip r:embed="rId2">
            <a:alphaModFix amt="2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503786">
            <a:off x="-818908" y="5095504"/>
            <a:ext cx="3100855" cy="2926080"/>
          </a:xfrm>
          <a:prstGeom prst="rect">
            <a:avLst/>
          </a:prstGeom>
        </p:spPr>
      </p:pic>
      <p:sp>
        <p:nvSpPr>
          <p:cNvPr name="TextBox 4" id="4"/>
          <p:cNvSpPr txBox="true"/>
          <p:nvPr/>
        </p:nvSpPr>
        <p:spPr>
          <a:xfrm rot="0">
            <a:off x="3894686" y="1079281"/>
            <a:ext cx="4743233" cy="2126659"/>
          </a:xfrm>
          <a:prstGeom prst="rect">
            <a:avLst/>
          </a:prstGeom>
        </p:spPr>
        <p:txBody>
          <a:bodyPr anchor="t" rtlCol="false" tIns="0" lIns="0" bIns="0" rIns="0">
            <a:spAutoFit/>
          </a:bodyPr>
          <a:lstStyle/>
          <a:p>
            <a:pPr algn="ctr">
              <a:lnSpc>
                <a:spcPts val="17398"/>
              </a:lnSpc>
            </a:pPr>
            <a:r>
              <a:rPr lang="en-US" sz="12427">
                <a:solidFill>
                  <a:srgbClr val="8C52FF">
                    <a:alpha val="72941"/>
                  </a:srgbClr>
                </a:solidFill>
                <a:latin typeface="Open Sans Extra Bold"/>
              </a:rPr>
              <a:t>Цель:</a:t>
            </a:r>
          </a:p>
        </p:txBody>
      </p:sp>
      <p:pic>
        <p:nvPicPr>
          <p:cNvPr name="Picture 5" id="5"/>
          <p:cNvPicPr>
            <a:picLocks noChangeAspect="true"/>
          </p:cNvPicPr>
          <p:nvPr/>
        </p:nvPicPr>
        <p:blipFill>
          <a:blip r:embed="rId4">
            <a:alphaModFix amt="64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005933">
            <a:off x="514540" y="839421"/>
            <a:ext cx="3901440" cy="2844504"/>
          </a:xfrm>
          <a:prstGeom prst="rect">
            <a:avLst/>
          </a:prstGeom>
        </p:spPr>
      </p:pic>
      <p:pic>
        <p:nvPicPr>
          <p:cNvPr name="Picture 6" id="6"/>
          <p:cNvPicPr>
            <a:picLocks noChangeAspect="true"/>
          </p:cNvPicPr>
          <p:nvPr/>
        </p:nvPicPr>
        <p:blipFill>
          <a:blip r:embed="rId6">
            <a:alphaModFix amt="78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473045">
            <a:off x="6092078" y="4872897"/>
            <a:ext cx="5091682" cy="916503"/>
          </a:xfrm>
          <a:prstGeom prst="rect">
            <a:avLst/>
          </a:prstGeom>
        </p:spPr>
      </p:pic>
      <p:sp>
        <p:nvSpPr>
          <p:cNvPr name="TextBox 7" id="7"/>
          <p:cNvSpPr txBox="true"/>
          <p:nvPr/>
        </p:nvSpPr>
        <p:spPr>
          <a:xfrm rot="0">
            <a:off x="4696312" y="1474651"/>
            <a:ext cx="3139981" cy="1412119"/>
          </a:xfrm>
          <a:prstGeom prst="rect">
            <a:avLst/>
          </a:prstGeom>
        </p:spPr>
        <p:txBody>
          <a:bodyPr anchor="t" rtlCol="false" tIns="0" lIns="0" bIns="0" rIns="0">
            <a:spAutoFit/>
          </a:bodyPr>
          <a:lstStyle/>
          <a:p>
            <a:pPr algn="ctr">
              <a:lnSpc>
                <a:spcPts val="11517"/>
              </a:lnSpc>
            </a:pPr>
            <a:r>
              <a:rPr lang="en-US" sz="8227">
                <a:solidFill>
                  <a:srgbClr val="8C52FF"/>
                </a:solidFill>
                <a:latin typeface="Open Sans Extra Bold"/>
              </a:rPr>
              <a:t>Цель:</a:t>
            </a:r>
          </a:p>
        </p:txBody>
      </p:sp>
      <p:pic>
        <p:nvPicPr>
          <p:cNvPr name="Picture 8" id="8"/>
          <p:cNvPicPr>
            <a:picLocks noChangeAspect="true"/>
          </p:cNvPicPr>
          <p:nvPr/>
        </p:nvPicPr>
        <p:blipFill>
          <a:blip r:embed="rId8">
            <a:alphaModFix amt="56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400000">
            <a:off x="3073271" y="4755014"/>
            <a:ext cx="680979" cy="2926080"/>
          </a:xfrm>
          <a:prstGeom prst="rect">
            <a:avLst/>
          </a:prstGeom>
        </p:spPr>
      </p:pic>
      <p:sp>
        <p:nvSpPr>
          <p:cNvPr name="TextBox 9" id="9"/>
          <p:cNvSpPr txBox="true"/>
          <p:nvPr/>
        </p:nvSpPr>
        <p:spPr>
          <a:xfrm rot="0">
            <a:off x="731520" y="4057655"/>
            <a:ext cx="8237016" cy="1967230"/>
          </a:xfrm>
          <a:prstGeom prst="rect">
            <a:avLst/>
          </a:prstGeom>
        </p:spPr>
        <p:txBody>
          <a:bodyPr anchor="t" rtlCol="false" tIns="0" lIns="0" bIns="0" rIns="0">
            <a:spAutoFit/>
          </a:bodyPr>
          <a:lstStyle/>
          <a:p>
            <a:pPr>
              <a:lnSpc>
                <a:spcPts val="3920"/>
              </a:lnSpc>
            </a:pPr>
            <a:r>
              <a:rPr lang="en-US" sz="2800">
                <a:solidFill>
                  <a:srgbClr val="000000"/>
                </a:solidFill>
                <a:latin typeface="Open Sans"/>
              </a:rPr>
              <a:t>Разработка веб-приложения, позволяющего загружать фотографии, хранить их и просматривать в любое время. </a:t>
            </a:r>
          </a:p>
          <a:p>
            <a:pPr>
              <a:lnSpc>
                <a:spcPts val="39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626926" y="1863264"/>
            <a:ext cx="5126674" cy="3588672"/>
          </a:xfrm>
          <a:prstGeom prst="rect">
            <a:avLst/>
          </a:prstGeom>
        </p:spPr>
      </p:pic>
      <p:sp>
        <p:nvSpPr>
          <p:cNvPr name="TextBox 3" id="3"/>
          <p:cNvSpPr txBox="true"/>
          <p:nvPr/>
        </p:nvSpPr>
        <p:spPr>
          <a:xfrm rot="0">
            <a:off x="405040" y="858059"/>
            <a:ext cx="6785223" cy="1005205"/>
          </a:xfrm>
          <a:prstGeom prst="rect">
            <a:avLst/>
          </a:prstGeom>
        </p:spPr>
        <p:txBody>
          <a:bodyPr anchor="t" rtlCol="false" tIns="0" lIns="0" bIns="0" rIns="0">
            <a:spAutoFit/>
          </a:bodyPr>
          <a:lstStyle/>
          <a:p>
            <a:pPr algn="ctr">
              <a:lnSpc>
                <a:spcPts val="8119"/>
              </a:lnSpc>
            </a:pPr>
            <a:r>
              <a:rPr lang="en-US" sz="5799">
                <a:solidFill>
                  <a:srgbClr val="8C52FF"/>
                </a:solidFill>
                <a:latin typeface="Open Sans Extra Bold"/>
              </a:rPr>
              <a:t>Веб-приложение</a:t>
            </a:r>
          </a:p>
        </p:txBody>
      </p:sp>
      <p:sp>
        <p:nvSpPr>
          <p:cNvPr name="TextBox 4" id="4"/>
          <p:cNvSpPr txBox="true"/>
          <p:nvPr/>
        </p:nvSpPr>
        <p:spPr>
          <a:xfrm rot="0">
            <a:off x="405040" y="2554654"/>
            <a:ext cx="4588992" cy="2395425"/>
          </a:xfrm>
          <a:prstGeom prst="rect">
            <a:avLst/>
          </a:prstGeom>
        </p:spPr>
        <p:txBody>
          <a:bodyPr anchor="t" rtlCol="false" tIns="0" lIns="0" bIns="0" rIns="0">
            <a:spAutoFit/>
          </a:bodyPr>
          <a:lstStyle/>
          <a:p>
            <a:pPr>
              <a:lnSpc>
                <a:spcPts val="3849"/>
              </a:lnSpc>
            </a:pPr>
            <a:r>
              <a:rPr lang="en-US" sz="2749">
                <a:solidFill>
                  <a:srgbClr val="000000"/>
                </a:solidFill>
                <a:latin typeface="Open Sans Light"/>
              </a:rPr>
              <a:t>клиент-серверное приложение, в котором клиент взаимодействует с веб-сервером при помощи браузера. </a:t>
            </a:r>
          </a:p>
        </p:txBody>
      </p:sp>
      <p:pic>
        <p:nvPicPr>
          <p:cNvPr name="Picture 5" id="5"/>
          <p:cNvPicPr>
            <a:picLocks noChangeAspect="true"/>
          </p:cNvPicPr>
          <p:nvPr/>
        </p:nvPicPr>
        <p:blipFill>
          <a:blip r:embed="rId3">
            <a:alphaModFix amt="35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730182">
            <a:off x="1290312" y="5709339"/>
            <a:ext cx="3071267" cy="2926080"/>
          </a:xfrm>
          <a:prstGeom prst="rect">
            <a:avLst/>
          </a:prstGeom>
        </p:spPr>
      </p:pic>
      <p:sp>
        <p:nvSpPr>
          <p:cNvPr name="AutoShape 6" id="6"/>
          <p:cNvSpPr/>
          <p:nvPr/>
        </p:nvSpPr>
        <p:spPr>
          <a:xfrm rot="0">
            <a:off x="3797651" y="5150104"/>
            <a:ext cx="1510880" cy="0"/>
          </a:xfrm>
          <a:prstGeom prst="line">
            <a:avLst/>
          </a:prstGeom>
          <a:ln cap="rnd" w="171450">
            <a:solidFill>
              <a:srgbClr val="8C52FF">
                <a:alpha val="72941"/>
              </a:srgbClr>
            </a:solidFill>
            <a:prstDash val="solid"/>
            <a:headEnd type="none" len="sm" w="sm"/>
            <a:tailEnd type="none" len="sm" w="sm"/>
          </a:ln>
        </p:spPr>
      </p:sp>
      <p:sp>
        <p:nvSpPr>
          <p:cNvPr name="AutoShape 7" id="7"/>
          <p:cNvSpPr/>
          <p:nvPr/>
        </p:nvSpPr>
        <p:spPr>
          <a:xfrm rot="0">
            <a:off x="4044972" y="5523755"/>
            <a:ext cx="1510880" cy="0"/>
          </a:xfrm>
          <a:prstGeom prst="line">
            <a:avLst/>
          </a:prstGeom>
          <a:ln cap="rnd" w="171450">
            <a:solidFill>
              <a:srgbClr val="8C52FF">
                <a:alpha val="72941"/>
              </a:srgbClr>
            </a:solidFill>
            <a:prstDash val="solid"/>
            <a:headEnd type="none" len="sm" w="sm"/>
            <a:tailEnd type="none" len="sm" w="sm"/>
          </a:ln>
        </p:spPr>
      </p:sp>
      <p:sp>
        <p:nvSpPr>
          <p:cNvPr name="AutoShape 8" id="8"/>
          <p:cNvSpPr/>
          <p:nvPr/>
        </p:nvSpPr>
        <p:spPr>
          <a:xfrm rot="0">
            <a:off x="4553091" y="5895230"/>
            <a:ext cx="1510880" cy="0"/>
          </a:xfrm>
          <a:prstGeom prst="line">
            <a:avLst/>
          </a:prstGeom>
          <a:ln cap="rnd" w="171450">
            <a:solidFill>
              <a:srgbClr val="8C52FF">
                <a:alpha val="72941"/>
              </a:srgbClr>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2442189" y="3633788"/>
            <a:ext cx="4783802" cy="0"/>
          </a:xfrm>
          <a:prstGeom prst="line">
            <a:avLst/>
          </a:prstGeom>
          <a:ln cap="rnd" w="47625">
            <a:solidFill>
              <a:srgbClr val="000000"/>
            </a:solidFill>
            <a:prstDash val="solid"/>
            <a:headEnd type="none" len="sm" w="sm"/>
            <a:tailEnd type="none" len="sm" w="sm"/>
          </a:ln>
        </p:spPr>
      </p:sp>
      <p:grpSp>
        <p:nvGrpSpPr>
          <p:cNvPr name="Group 3" id="3"/>
          <p:cNvGrpSpPr/>
          <p:nvPr/>
        </p:nvGrpSpPr>
        <p:grpSpPr>
          <a:xfrm rot="0">
            <a:off x="304939" y="2980199"/>
            <a:ext cx="407683" cy="329164"/>
            <a:chOff x="0" y="0"/>
            <a:chExt cx="6350000" cy="5126990"/>
          </a:xfrm>
        </p:grpSpPr>
        <p:sp>
          <p:nvSpPr>
            <p:cNvPr name="Freeform 4" id="4"/>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5" id="5"/>
          <p:cNvGrpSpPr/>
          <p:nvPr/>
        </p:nvGrpSpPr>
        <p:grpSpPr>
          <a:xfrm rot="0">
            <a:off x="5010303" y="2980199"/>
            <a:ext cx="407683" cy="329164"/>
            <a:chOff x="0" y="0"/>
            <a:chExt cx="6350000" cy="5126990"/>
          </a:xfrm>
        </p:grpSpPr>
        <p:sp>
          <p:nvSpPr>
            <p:cNvPr name="Freeform 6" id="6"/>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7" id="7"/>
          <p:cNvGrpSpPr/>
          <p:nvPr/>
        </p:nvGrpSpPr>
        <p:grpSpPr>
          <a:xfrm rot="0">
            <a:off x="5010303" y="3829194"/>
            <a:ext cx="407683" cy="329164"/>
            <a:chOff x="0" y="0"/>
            <a:chExt cx="6350000" cy="5126990"/>
          </a:xfrm>
        </p:grpSpPr>
        <p:sp>
          <p:nvSpPr>
            <p:cNvPr name="Freeform 8" id="8"/>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9" id="9"/>
          <p:cNvGrpSpPr/>
          <p:nvPr/>
        </p:nvGrpSpPr>
        <p:grpSpPr>
          <a:xfrm rot="0">
            <a:off x="290957" y="3829194"/>
            <a:ext cx="407683" cy="329164"/>
            <a:chOff x="0" y="0"/>
            <a:chExt cx="6350000" cy="5126990"/>
          </a:xfrm>
        </p:grpSpPr>
        <p:sp>
          <p:nvSpPr>
            <p:cNvPr name="Freeform 10" id="10"/>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1" id="11"/>
          <p:cNvGrpSpPr/>
          <p:nvPr/>
        </p:nvGrpSpPr>
        <p:grpSpPr>
          <a:xfrm rot="0">
            <a:off x="5010303" y="4678189"/>
            <a:ext cx="407683" cy="329164"/>
            <a:chOff x="0" y="0"/>
            <a:chExt cx="6350000" cy="5126990"/>
          </a:xfrm>
        </p:grpSpPr>
        <p:sp>
          <p:nvSpPr>
            <p:cNvPr name="Freeform 12" id="12"/>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3" id="13"/>
          <p:cNvGrpSpPr/>
          <p:nvPr/>
        </p:nvGrpSpPr>
        <p:grpSpPr>
          <a:xfrm rot="0">
            <a:off x="290957" y="4678189"/>
            <a:ext cx="407683" cy="329164"/>
            <a:chOff x="0" y="0"/>
            <a:chExt cx="6350000" cy="5126990"/>
          </a:xfrm>
        </p:grpSpPr>
        <p:sp>
          <p:nvSpPr>
            <p:cNvPr name="Freeform 14" id="14"/>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pic>
        <p:nvPicPr>
          <p:cNvPr name="Picture 15" id="15"/>
          <p:cNvPicPr>
            <a:picLocks noChangeAspect="true"/>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42819">
            <a:off x="-36648" y="6052252"/>
            <a:ext cx="3088211" cy="2926080"/>
          </a:xfrm>
          <a:prstGeom prst="rect">
            <a:avLst/>
          </a:prstGeom>
        </p:spPr>
      </p:pic>
      <p:pic>
        <p:nvPicPr>
          <p:cNvPr name="Picture 16" id="16"/>
          <p:cNvPicPr>
            <a:picLocks noChangeAspect="true"/>
          </p:cNvPicPr>
          <p:nvPr/>
        </p:nvPicPr>
        <p:blipFill>
          <a:blip r:embed="rId4">
            <a:alphaModFix amt="6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407643" y="6441052"/>
            <a:ext cx="4614437" cy="285256"/>
          </a:xfrm>
          <a:prstGeom prst="rect">
            <a:avLst/>
          </a:prstGeom>
        </p:spPr>
      </p:pic>
      <p:sp>
        <p:nvSpPr>
          <p:cNvPr name="AutoShape 17" id="17"/>
          <p:cNvSpPr/>
          <p:nvPr/>
        </p:nvSpPr>
        <p:spPr>
          <a:xfrm rot="-1402575">
            <a:off x="1935682" y="500348"/>
            <a:ext cx="1510880" cy="0"/>
          </a:xfrm>
          <a:prstGeom prst="line">
            <a:avLst/>
          </a:prstGeom>
          <a:ln cap="rnd" w="171450">
            <a:solidFill>
              <a:srgbClr val="8C52FF">
                <a:alpha val="72941"/>
              </a:srgbClr>
            </a:solidFill>
            <a:prstDash val="solid"/>
            <a:headEnd type="none" len="sm" w="sm"/>
            <a:tailEnd type="none" len="sm" w="sm"/>
          </a:ln>
        </p:spPr>
      </p:sp>
      <p:sp>
        <p:nvSpPr>
          <p:cNvPr name="AutoShape 18" id="18"/>
          <p:cNvSpPr/>
          <p:nvPr/>
        </p:nvSpPr>
        <p:spPr>
          <a:xfrm rot="-1402575">
            <a:off x="2310956" y="745200"/>
            <a:ext cx="1510880" cy="0"/>
          </a:xfrm>
          <a:prstGeom prst="line">
            <a:avLst/>
          </a:prstGeom>
          <a:ln cap="rnd" w="171450">
            <a:solidFill>
              <a:srgbClr val="8C52FF">
                <a:alpha val="72941"/>
              </a:srgbClr>
            </a:solidFill>
            <a:prstDash val="solid"/>
            <a:headEnd type="none" len="sm" w="sm"/>
            <a:tailEnd type="none" len="sm" w="sm"/>
          </a:ln>
        </p:spPr>
      </p:sp>
      <p:sp>
        <p:nvSpPr>
          <p:cNvPr name="AutoShape 19" id="19"/>
          <p:cNvSpPr/>
          <p:nvPr/>
        </p:nvSpPr>
        <p:spPr>
          <a:xfrm rot="-1402575">
            <a:off x="2924757" y="884579"/>
            <a:ext cx="1510880" cy="0"/>
          </a:xfrm>
          <a:prstGeom prst="line">
            <a:avLst/>
          </a:prstGeom>
          <a:ln cap="rnd" w="171450">
            <a:solidFill>
              <a:srgbClr val="8C52FF">
                <a:alpha val="72941"/>
              </a:srgbClr>
            </a:solidFill>
            <a:prstDash val="solid"/>
            <a:headEnd type="none" len="sm" w="sm"/>
            <a:tailEnd type="none" len="sm" w="sm"/>
          </a:ln>
        </p:spPr>
      </p:sp>
      <p:pic>
        <p:nvPicPr>
          <p:cNvPr name="Picture 20" id="20"/>
          <p:cNvPicPr>
            <a:picLocks noChangeAspect="true"/>
          </p:cNvPicPr>
          <p:nvPr/>
        </p:nvPicPr>
        <p:blipFill>
          <a:blip r:embed="rId6">
            <a:alphaModFix amt="58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669446">
            <a:off x="6253280" y="-2038028"/>
            <a:ext cx="3071267" cy="2926080"/>
          </a:xfrm>
          <a:prstGeom prst="rect">
            <a:avLst/>
          </a:prstGeom>
        </p:spPr>
      </p:pic>
      <p:sp>
        <p:nvSpPr>
          <p:cNvPr name="TextBox 21" id="21"/>
          <p:cNvSpPr txBox="true"/>
          <p:nvPr/>
        </p:nvSpPr>
        <p:spPr>
          <a:xfrm rot="0">
            <a:off x="281127" y="1581786"/>
            <a:ext cx="4211687" cy="613409"/>
          </a:xfrm>
          <a:prstGeom prst="rect">
            <a:avLst/>
          </a:prstGeom>
        </p:spPr>
        <p:txBody>
          <a:bodyPr anchor="t" rtlCol="false" tIns="0" lIns="0" bIns="0" rIns="0">
            <a:spAutoFit/>
          </a:bodyPr>
          <a:lstStyle/>
          <a:p>
            <a:pPr algn="ctr">
              <a:lnSpc>
                <a:spcPts val="5040"/>
              </a:lnSpc>
            </a:pPr>
            <a:r>
              <a:rPr lang="en-US" sz="3600">
                <a:solidFill>
                  <a:srgbClr val="8C52FF"/>
                </a:solidFill>
                <a:latin typeface="Open Sans Extra Bold"/>
              </a:rPr>
              <a:t>Веб-приложение</a:t>
            </a:r>
          </a:p>
        </p:txBody>
      </p:sp>
      <p:sp>
        <p:nvSpPr>
          <p:cNvPr name="TextBox 22" id="22"/>
          <p:cNvSpPr txBox="true"/>
          <p:nvPr/>
        </p:nvSpPr>
        <p:spPr>
          <a:xfrm rot="0">
            <a:off x="6243716" y="1581786"/>
            <a:ext cx="2173486" cy="613409"/>
          </a:xfrm>
          <a:prstGeom prst="rect">
            <a:avLst/>
          </a:prstGeom>
        </p:spPr>
        <p:txBody>
          <a:bodyPr anchor="t" rtlCol="false" tIns="0" lIns="0" bIns="0" rIns="0">
            <a:spAutoFit/>
          </a:bodyPr>
          <a:lstStyle/>
          <a:p>
            <a:pPr algn="ctr">
              <a:lnSpc>
                <a:spcPts val="5040"/>
              </a:lnSpc>
            </a:pPr>
            <a:r>
              <a:rPr lang="en-US" sz="3600">
                <a:solidFill>
                  <a:srgbClr val="8C52FF"/>
                </a:solidFill>
                <a:latin typeface="Open Sans Extra Bold"/>
              </a:rPr>
              <a:t>Веб-сайт</a:t>
            </a:r>
          </a:p>
        </p:txBody>
      </p:sp>
      <p:sp>
        <p:nvSpPr>
          <p:cNvPr name="TextBox 23" id="23"/>
          <p:cNvSpPr txBox="true"/>
          <p:nvPr/>
        </p:nvSpPr>
        <p:spPr>
          <a:xfrm rot="0">
            <a:off x="816400" y="2942099"/>
            <a:ext cx="3950710"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Нацелено на взаимодействие с пользователем</a:t>
            </a:r>
          </a:p>
        </p:txBody>
      </p:sp>
      <p:sp>
        <p:nvSpPr>
          <p:cNvPr name="TextBox 24" id="24"/>
          <p:cNvSpPr txBox="true"/>
          <p:nvPr/>
        </p:nvSpPr>
        <p:spPr>
          <a:xfrm rot="0">
            <a:off x="5521763" y="2942099"/>
            <a:ext cx="3950710"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Является источником информации</a:t>
            </a:r>
          </a:p>
        </p:txBody>
      </p:sp>
      <p:sp>
        <p:nvSpPr>
          <p:cNvPr name="TextBox 25" id="25"/>
          <p:cNvSpPr txBox="true"/>
          <p:nvPr/>
        </p:nvSpPr>
        <p:spPr>
          <a:xfrm rot="0">
            <a:off x="5521763" y="3791094"/>
            <a:ext cx="3950710"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Совокупность веб-страниц, содержащих контент</a:t>
            </a:r>
          </a:p>
        </p:txBody>
      </p:sp>
      <p:sp>
        <p:nvSpPr>
          <p:cNvPr name="TextBox 26" id="26"/>
          <p:cNvSpPr txBox="true"/>
          <p:nvPr/>
        </p:nvSpPr>
        <p:spPr>
          <a:xfrm rot="0">
            <a:off x="802418" y="3791094"/>
            <a:ext cx="3950710"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Полноценная программа с доступом через браузер</a:t>
            </a:r>
          </a:p>
        </p:txBody>
      </p:sp>
      <p:sp>
        <p:nvSpPr>
          <p:cNvPr name="TextBox 27" id="27"/>
          <p:cNvSpPr txBox="true"/>
          <p:nvPr/>
        </p:nvSpPr>
        <p:spPr>
          <a:xfrm rot="0">
            <a:off x="5521763" y="4640089"/>
            <a:ext cx="3950710"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Не предполагает сложной логики</a:t>
            </a:r>
          </a:p>
        </p:txBody>
      </p:sp>
      <p:sp>
        <p:nvSpPr>
          <p:cNvPr name="TextBox 28" id="28"/>
          <p:cNvSpPr txBox="true"/>
          <p:nvPr/>
        </p:nvSpPr>
        <p:spPr>
          <a:xfrm rot="0">
            <a:off x="802418" y="4640089"/>
            <a:ext cx="3950710"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Получение от пользователя данных и их обработка</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1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98074">
            <a:off x="1956389" y="2460781"/>
            <a:ext cx="3691391" cy="5777829"/>
          </a:xfrm>
          <a:prstGeom prst="rect">
            <a:avLst/>
          </a:prstGeom>
        </p:spPr>
      </p:pic>
      <p:pic>
        <p:nvPicPr>
          <p:cNvPr name="Picture 3" id="3"/>
          <p:cNvPicPr>
            <a:picLocks noChangeAspect="true"/>
          </p:cNvPicPr>
          <p:nvPr/>
        </p:nvPicPr>
        <p:blipFill>
          <a:blip r:embed="rId4">
            <a:alphaModFix amt="10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126831" y="-1734579"/>
            <a:ext cx="4039610" cy="4035873"/>
          </a:xfrm>
          <a:prstGeom prst="rect">
            <a:avLst/>
          </a:prstGeom>
        </p:spPr>
      </p:pic>
      <p:sp>
        <p:nvSpPr>
          <p:cNvPr name="TextBox 4" id="4"/>
          <p:cNvSpPr txBox="true"/>
          <p:nvPr/>
        </p:nvSpPr>
        <p:spPr>
          <a:xfrm rot="0">
            <a:off x="1950885" y="330046"/>
            <a:ext cx="6785223" cy="1005205"/>
          </a:xfrm>
          <a:prstGeom prst="rect">
            <a:avLst/>
          </a:prstGeom>
        </p:spPr>
        <p:txBody>
          <a:bodyPr anchor="t" rtlCol="false" tIns="0" lIns="0" bIns="0" rIns="0">
            <a:spAutoFit/>
          </a:bodyPr>
          <a:lstStyle/>
          <a:p>
            <a:pPr algn="ctr">
              <a:lnSpc>
                <a:spcPts val="8119"/>
              </a:lnSpc>
            </a:pPr>
            <a:r>
              <a:rPr lang="en-US" sz="5799">
                <a:solidFill>
                  <a:srgbClr val="8C52FF"/>
                </a:solidFill>
                <a:latin typeface="Open Sans Extra Bold"/>
              </a:rPr>
              <a:t>Веб-приложение</a:t>
            </a:r>
          </a:p>
        </p:txBody>
      </p:sp>
      <p:pic>
        <p:nvPicPr>
          <p:cNvPr name="Picture 5" id="5"/>
          <p:cNvPicPr>
            <a:picLocks noChangeAspect="true"/>
          </p:cNvPicPr>
          <p:nvPr/>
        </p:nvPicPr>
        <p:blipFill>
          <a:blip r:embed="rId6"/>
          <a:srcRect l="0" t="0" r="0" b="0"/>
          <a:stretch>
            <a:fillRect/>
          </a:stretch>
        </p:blipFill>
        <p:spPr>
          <a:xfrm flipH="false" flipV="false" rot="0">
            <a:off x="1086823" y="2881728"/>
            <a:ext cx="2966212" cy="2467968"/>
          </a:xfrm>
          <a:prstGeom prst="rect">
            <a:avLst/>
          </a:prstGeom>
        </p:spPr>
      </p:pic>
      <p:pic>
        <p:nvPicPr>
          <p:cNvPr name="Picture 6" id="6"/>
          <p:cNvPicPr>
            <a:picLocks noChangeAspect="true"/>
          </p:cNvPicPr>
          <p:nvPr/>
        </p:nvPicPr>
        <p:blipFill>
          <a:blip r:embed="rId7">
            <a:alphaModFix amt="26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2700000">
            <a:off x="6096000" y="3917066"/>
            <a:ext cx="7315200" cy="7206827"/>
          </a:xfrm>
          <a:prstGeom prst="rect">
            <a:avLst/>
          </a:prstGeom>
        </p:spPr>
      </p:pic>
      <p:pic>
        <p:nvPicPr>
          <p:cNvPr name="Picture 7" id="7"/>
          <p:cNvPicPr>
            <a:picLocks noChangeAspect="true"/>
          </p:cNvPicPr>
          <p:nvPr/>
        </p:nvPicPr>
        <p:blipFill>
          <a:blip r:embed="rId9"/>
          <a:srcRect l="0" t="0" r="0" b="0"/>
          <a:stretch>
            <a:fillRect/>
          </a:stretch>
        </p:blipFill>
        <p:spPr>
          <a:xfrm flipH="false" flipV="false" rot="0">
            <a:off x="6000595" y="3256258"/>
            <a:ext cx="2378583" cy="1949247"/>
          </a:xfrm>
          <a:prstGeom prst="rect">
            <a:avLst/>
          </a:prstGeom>
        </p:spPr>
      </p:pic>
      <p:sp>
        <p:nvSpPr>
          <p:cNvPr name="AutoShape 8" id="8"/>
          <p:cNvSpPr/>
          <p:nvPr/>
        </p:nvSpPr>
        <p:spPr>
          <a:xfrm rot="-1799999">
            <a:off x="2237921" y="2362355"/>
            <a:ext cx="2858969" cy="0"/>
          </a:xfrm>
          <a:prstGeom prst="line">
            <a:avLst/>
          </a:prstGeom>
          <a:ln cap="rnd" w="47625">
            <a:solidFill>
              <a:srgbClr val="000000"/>
            </a:solidFill>
            <a:prstDash val="solid"/>
            <a:headEnd type="none" len="sm" w="sm"/>
            <a:tailEnd type="none" len="sm" w="sm"/>
          </a:ln>
        </p:spPr>
      </p:sp>
      <p:sp>
        <p:nvSpPr>
          <p:cNvPr name="AutoShape 9" id="9"/>
          <p:cNvSpPr/>
          <p:nvPr/>
        </p:nvSpPr>
        <p:spPr>
          <a:xfrm rot="-8992711">
            <a:off x="4667142" y="2364953"/>
            <a:ext cx="2858969" cy="0"/>
          </a:xfrm>
          <a:prstGeom prst="line">
            <a:avLst/>
          </a:prstGeom>
          <a:ln cap="rnd" w="47625">
            <a:solidFill>
              <a:srgbClr val="000000"/>
            </a:solidFill>
            <a:prstDash val="solid"/>
            <a:headEnd type="none" len="sm" w="sm"/>
            <a:tailEnd type="none" len="sm" w="sm"/>
          </a:ln>
        </p:spPr>
      </p:sp>
      <p:pic>
        <p:nvPicPr>
          <p:cNvPr name="Picture 10" id="10"/>
          <p:cNvPicPr>
            <a:picLocks noChangeAspect="true"/>
          </p:cNvPicPr>
          <p:nvPr/>
        </p:nvPicPr>
        <p:blipFill>
          <a:blip r:embed="rId10">
            <a:alphaModFix amt="61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2814250">
            <a:off x="-1440475" y="1389397"/>
            <a:ext cx="3071267" cy="2926080"/>
          </a:xfrm>
          <a:prstGeom prst="rect">
            <a:avLst/>
          </a:prstGeom>
        </p:spPr>
      </p:pic>
      <p:sp>
        <p:nvSpPr>
          <p:cNvPr name="AutoShape 11" id="11"/>
          <p:cNvSpPr/>
          <p:nvPr/>
        </p:nvSpPr>
        <p:spPr>
          <a:xfrm rot="-1402575">
            <a:off x="1195445" y="6876378"/>
            <a:ext cx="1510880" cy="0"/>
          </a:xfrm>
          <a:prstGeom prst="line">
            <a:avLst/>
          </a:prstGeom>
          <a:ln cap="rnd" w="171450">
            <a:solidFill>
              <a:srgbClr val="8C52FF">
                <a:alpha val="72941"/>
              </a:srgbClr>
            </a:solidFill>
            <a:prstDash val="solid"/>
            <a:headEnd type="none" len="sm" w="sm"/>
            <a:tailEnd type="none" len="sm" w="sm"/>
          </a:ln>
        </p:spPr>
      </p:sp>
      <p:sp>
        <p:nvSpPr>
          <p:cNvPr name="AutoShape 12" id="12"/>
          <p:cNvSpPr/>
          <p:nvPr/>
        </p:nvSpPr>
        <p:spPr>
          <a:xfrm rot="-1402575">
            <a:off x="1570718" y="7121230"/>
            <a:ext cx="1510880" cy="0"/>
          </a:xfrm>
          <a:prstGeom prst="line">
            <a:avLst/>
          </a:prstGeom>
          <a:ln cap="rnd" w="171450">
            <a:solidFill>
              <a:srgbClr val="8C52FF">
                <a:alpha val="72941"/>
              </a:srgbClr>
            </a:solidFill>
            <a:prstDash val="solid"/>
            <a:headEnd type="none" len="sm" w="sm"/>
            <a:tailEnd type="none" len="sm" w="sm"/>
          </a:ln>
        </p:spPr>
      </p:sp>
      <p:sp>
        <p:nvSpPr>
          <p:cNvPr name="AutoShape 13" id="13"/>
          <p:cNvSpPr/>
          <p:nvPr/>
        </p:nvSpPr>
        <p:spPr>
          <a:xfrm rot="-1402575">
            <a:off x="2184520" y="7260609"/>
            <a:ext cx="1510880" cy="0"/>
          </a:xfrm>
          <a:prstGeom prst="line">
            <a:avLst/>
          </a:prstGeom>
          <a:ln cap="rnd" w="171450">
            <a:solidFill>
              <a:srgbClr val="8C52FF">
                <a:alpha val="72941"/>
              </a:srgbClr>
            </a:solidFill>
            <a:prstDash val="solid"/>
            <a:headEnd type="none" len="sm" w="sm"/>
            <a:tailEnd type="none" len="sm" w="sm"/>
          </a:ln>
        </p:spPr>
      </p:sp>
      <p:sp>
        <p:nvSpPr>
          <p:cNvPr name="TextBox 14" id="14"/>
          <p:cNvSpPr txBox="true"/>
          <p:nvPr/>
        </p:nvSpPr>
        <p:spPr>
          <a:xfrm rot="0">
            <a:off x="612691" y="5606871"/>
            <a:ext cx="3914477" cy="372745"/>
          </a:xfrm>
          <a:prstGeom prst="rect">
            <a:avLst/>
          </a:prstGeom>
        </p:spPr>
        <p:txBody>
          <a:bodyPr anchor="t" rtlCol="false" tIns="0" lIns="0" bIns="0" rIns="0">
            <a:spAutoFit/>
          </a:bodyPr>
          <a:lstStyle/>
          <a:p>
            <a:pPr algn="ctr">
              <a:lnSpc>
                <a:spcPts val="3079"/>
              </a:lnSpc>
            </a:pPr>
            <a:r>
              <a:rPr lang="en-US" sz="2199">
                <a:solidFill>
                  <a:srgbClr val="000000"/>
                </a:solidFill>
                <a:latin typeface="Open Sans Light Bold"/>
              </a:rPr>
              <a:t>Серверная часть (Backend)</a:t>
            </a:r>
          </a:p>
        </p:txBody>
      </p:sp>
      <p:sp>
        <p:nvSpPr>
          <p:cNvPr name="TextBox 15" id="15"/>
          <p:cNvSpPr txBox="true"/>
          <p:nvPr/>
        </p:nvSpPr>
        <p:spPr>
          <a:xfrm rot="0">
            <a:off x="5107781" y="5606871"/>
            <a:ext cx="4164211" cy="372745"/>
          </a:xfrm>
          <a:prstGeom prst="rect">
            <a:avLst/>
          </a:prstGeom>
        </p:spPr>
        <p:txBody>
          <a:bodyPr anchor="t" rtlCol="false" tIns="0" lIns="0" bIns="0" rIns="0">
            <a:spAutoFit/>
          </a:bodyPr>
          <a:lstStyle/>
          <a:p>
            <a:pPr algn="ctr">
              <a:lnSpc>
                <a:spcPts val="3079"/>
              </a:lnSpc>
            </a:pPr>
            <a:r>
              <a:rPr lang="en-US" sz="2199">
                <a:solidFill>
                  <a:srgbClr val="000000"/>
                </a:solidFill>
                <a:latin typeface="Open Sans Light Bold"/>
              </a:rPr>
              <a:t>Клиентская часть (Frontend)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14960" y="6678930"/>
            <a:ext cx="1032108" cy="2926080"/>
          </a:xfrm>
          <a:prstGeom prst="rect">
            <a:avLst/>
          </a:prstGeom>
        </p:spPr>
      </p:pic>
      <p:pic>
        <p:nvPicPr>
          <p:cNvPr name="Picture 3" id="3"/>
          <p:cNvPicPr>
            <a:picLocks noChangeAspect="true"/>
          </p:cNvPicPr>
          <p:nvPr/>
        </p:nvPicPr>
        <p:blipFill>
          <a:blip r:embed="rId2">
            <a:alphaModFix amt="6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14960" y="3705225"/>
            <a:ext cx="1032108" cy="2926080"/>
          </a:xfrm>
          <a:prstGeom prst="rect">
            <a:avLst/>
          </a:prstGeom>
        </p:spPr>
      </p:pic>
      <p:pic>
        <p:nvPicPr>
          <p:cNvPr name="Picture 4" id="4"/>
          <p:cNvPicPr>
            <a:picLocks noChangeAspect="true"/>
          </p:cNvPicPr>
          <p:nvPr/>
        </p:nvPicPr>
        <p:blipFill>
          <a:blip r:embed="rId2">
            <a:alphaModFix amt="6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14960" y="731520"/>
            <a:ext cx="1032108" cy="2926080"/>
          </a:xfrm>
          <a:prstGeom prst="rect">
            <a:avLst/>
          </a:prstGeom>
        </p:spPr>
      </p:pic>
      <p:sp>
        <p:nvSpPr>
          <p:cNvPr name="AutoShape 5" id="5"/>
          <p:cNvSpPr/>
          <p:nvPr/>
        </p:nvSpPr>
        <p:spPr>
          <a:xfrm rot="5400000">
            <a:off x="-457484" y="4167966"/>
            <a:ext cx="4783802" cy="0"/>
          </a:xfrm>
          <a:prstGeom prst="line">
            <a:avLst/>
          </a:prstGeom>
          <a:ln cap="rnd" w="47625">
            <a:solidFill>
              <a:srgbClr val="000000"/>
            </a:solidFill>
            <a:prstDash val="solid"/>
            <a:headEnd type="none" len="sm" w="sm"/>
            <a:tailEnd type="none" len="sm" w="sm"/>
          </a:ln>
        </p:spPr>
      </p:sp>
      <p:grpSp>
        <p:nvGrpSpPr>
          <p:cNvPr name="Group 6" id="6"/>
          <p:cNvGrpSpPr/>
          <p:nvPr/>
        </p:nvGrpSpPr>
        <p:grpSpPr>
          <a:xfrm rot="0">
            <a:off x="2426777" y="2250169"/>
            <a:ext cx="407683" cy="329164"/>
            <a:chOff x="0" y="0"/>
            <a:chExt cx="6350000" cy="5126990"/>
          </a:xfrm>
        </p:grpSpPr>
        <p:sp>
          <p:nvSpPr>
            <p:cNvPr name="Freeform 7" id="7"/>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8" id="8"/>
          <p:cNvGrpSpPr/>
          <p:nvPr/>
        </p:nvGrpSpPr>
        <p:grpSpPr>
          <a:xfrm rot="0">
            <a:off x="2355294" y="4433481"/>
            <a:ext cx="407683" cy="329164"/>
            <a:chOff x="0" y="0"/>
            <a:chExt cx="6350000" cy="5126990"/>
          </a:xfrm>
        </p:grpSpPr>
        <p:sp>
          <p:nvSpPr>
            <p:cNvPr name="Freeform 9" id="9"/>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sp>
        <p:nvSpPr>
          <p:cNvPr name="TextBox 10" id="10"/>
          <p:cNvSpPr txBox="true"/>
          <p:nvPr/>
        </p:nvSpPr>
        <p:spPr>
          <a:xfrm rot="0">
            <a:off x="1934417" y="330046"/>
            <a:ext cx="6639669" cy="1005205"/>
          </a:xfrm>
          <a:prstGeom prst="rect">
            <a:avLst/>
          </a:prstGeom>
        </p:spPr>
        <p:txBody>
          <a:bodyPr anchor="t" rtlCol="false" tIns="0" lIns="0" bIns="0" rIns="0">
            <a:spAutoFit/>
          </a:bodyPr>
          <a:lstStyle/>
          <a:p>
            <a:pPr algn="ctr">
              <a:lnSpc>
                <a:spcPts val="8119"/>
              </a:lnSpc>
            </a:pPr>
            <a:r>
              <a:rPr lang="en-US" sz="5799">
                <a:solidFill>
                  <a:srgbClr val="8C52FF"/>
                </a:solidFill>
                <a:latin typeface="Open Sans Extra Bold"/>
              </a:rPr>
              <a:t>Серверная часть</a:t>
            </a:r>
          </a:p>
        </p:txBody>
      </p:sp>
      <p:sp>
        <p:nvSpPr>
          <p:cNvPr name="TextBox 11" id="11"/>
          <p:cNvSpPr txBox="true"/>
          <p:nvPr/>
        </p:nvSpPr>
        <p:spPr>
          <a:xfrm rot="0">
            <a:off x="3053297" y="2117253"/>
            <a:ext cx="4416491" cy="537846"/>
          </a:xfrm>
          <a:prstGeom prst="rect">
            <a:avLst/>
          </a:prstGeom>
        </p:spPr>
        <p:txBody>
          <a:bodyPr anchor="t" rtlCol="false" tIns="0" lIns="0" bIns="0" rIns="0">
            <a:spAutoFit/>
          </a:bodyPr>
          <a:lstStyle/>
          <a:p>
            <a:pPr>
              <a:lnSpc>
                <a:spcPts val="4479"/>
              </a:lnSpc>
            </a:pPr>
            <a:r>
              <a:rPr lang="en-US" sz="3199">
                <a:solidFill>
                  <a:srgbClr val="000000"/>
                </a:solidFill>
                <a:latin typeface="Open Sans Light"/>
              </a:rPr>
              <a:t>Веб-сервер</a:t>
            </a:r>
          </a:p>
        </p:txBody>
      </p:sp>
      <p:pic>
        <p:nvPicPr>
          <p:cNvPr name="Picture 12" id="12"/>
          <p:cNvPicPr>
            <a:picLocks noChangeAspect="true"/>
          </p:cNvPicPr>
          <p:nvPr/>
        </p:nvPicPr>
        <p:blipFill>
          <a:blip r:embed="rId4">
            <a:alphaModFix amt="47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634101">
            <a:off x="8356078" y="2334725"/>
            <a:ext cx="3547781" cy="3354266"/>
          </a:xfrm>
          <a:prstGeom prst="rect">
            <a:avLst/>
          </a:prstGeom>
        </p:spPr>
      </p:pic>
      <p:sp>
        <p:nvSpPr>
          <p:cNvPr name="TextBox 13" id="13"/>
          <p:cNvSpPr txBox="true"/>
          <p:nvPr/>
        </p:nvSpPr>
        <p:spPr>
          <a:xfrm rot="0">
            <a:off x="2981815" y="4269033"/>
            <a:ext cx="4416491" cy="1099821"/>
          </a:xfrm>
          <a:prstGeom prst="rect">
            <a:avLst/>
          </a:prstGeom>
        </p:spPr>
        <p:txBody>
          <a:bodyPr anchor="t" rtlCol="false" tIns="0" lIns="0" bIns="0" rIns="0">
            <a:spAutoFit/>
          </a:bodyPr>
          <a:lstStyle/>
          <a:p>
            <a:pPr>
              <a:lnSpc>
                <a:spcPts val="4479"/>
              </a:lnSpc>
            </a:pPr>
            <a:r>
              <a:rPr lang="en-US" sz="3199">
                <a:solidFill>
                  <a:srgbClr val="000000"/>
                </a:solidFill>
                <a:latin typeface="Open Sans Light"/>
              </a:rPr>
              <a:t>Система управления базой данных (СУБД)</a:t>
            </a:r>
          </a:p>
        </p:txBody>
      </p:sp>
      <p:sp>
        <p:nvSpPr>
          <p:cNvPr name="TextBox 14" id="14"/>
          <p:cNvSpPr txBox="true"/>
          <p:nvPr/>
        </p:nvSpPr>
        <p:spPr>
          <a:xfrm rot="0">
            <a:off x="3053297" y="2858063"/>
            <a:ext cx="5821128" cy="1153795"/>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Серверная часть приложения (Пишется на таких языках как </a:t>
            </a:r>
            <a:r>
              <a:rPr lang="en-US" sz="2199">
                <a:solidFill>
                  <a:srgbClr val="000000"/>
                </a:solidFill>
                <a:latin typeface="Open Sans Light Italics"/>
              </a:rPr>
              <a:t>Ruby, PHP, Java, Python, Javascript</a:t>
            </a:r>
            <a:r>
              <a:rPr lang="en-US" sz="2199">
                <a:solidFill>
                  <a:srgbClr val="000000"/>
                </a:solidFill>
                <a:latin typeface="Open Sans Light"/>
              </a:rPr>
              <a:t>)</a:t>
            </a:r>
          </a:p>
        </p:txBody>
      </p:sp>
      <p:sp>
        <p:nvSpPr>
          <p:cNvPr name="TextBox 15" id="15"/>
          <p:cNvSpPr txBox="true"/>
          <p:nvPr/>
        </p:nvSpPr>
        <p:spPr>
          <a:xfrm rot="0">
            <a:off x="2981815" y="5568879"/>
            <a:ext cx="5892611"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Система, обеспечивающая доступ к базе данных (</a:t>
            </a:r>
            <a:r>
              <a:rPr lang="en-US" sz="2199">
                <a:solidFill>
                  <a:srgbClr val="000000"/>
                </a:solidFill>
                <a:latin typeface="Open Sans Light Italics"/>
              </a:rPr>
              <a:t>MySQL, SQLite, Sequelize</a:t>
            </a:r>
            <a:r>
              <a:rPr lang="en-US" sz="2199">
                <a:solidFill>
                  <a:srgbClr val="000000"/>
                </a:solidFill>
                <a:latin typeface="Open Sans Light"/>
              </a:rPr>
              <a:t> и т.д.)</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457484" y="4167966"/>
            <a:ext cx="4783802" cy="0"/>
          </a:xfrm>
          <a:prstGeom prst="line">
            <a:avLst/>
          </a:prstGeom>
          <a:ln cap="rnd" w="47625">
            <a:solidFill>
              <a:srgbClr val="000000"/>
            </a:solidFill>
            <a:prstDash val="solid"/>
            <a:headEnd type="none" len="sm" w="sm"/>
            <a:tailEnd type="none" len="sm" w="sm"/>
          </a:ln>
        </p:spPr>
      </p:sp>
      <p:grpSp>
        <p:nvGrpSpPr>
          <p:cNvPr name="Group 3" id="3"/>
          <p:cNvGrpSpPr/>
          <p:nvPr/>
        </p:nvGrpSpPr>
        <p:grpSpPr>
          <a:xfrm rot="0">
            <a:off x="2426777" y="2250169"/>
            <a:ext cx="407683" cy="329164"/>
            <a:chOff x="0" y="0"/>
            <a:chExt cx="6350000" cy="5126990"/>
          </a:xfrm>
        </p:grpSpPr>
        <p:sp>
          <p:nvSpPr>
            <p:cNvPr name="Freeform 4" id="4"/>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pic>
        <p:nvPicPr>
          <p:cNvPr name="Picture 5" id="5"/>
          <p:cNvPicPr>
            <a:picLocks noChangeAspect="true"/>
          </p:cNvPicPr>
          <p:nvPr/>
        </p:nvPicPr>
        <p:blipFill>
          <a:blip r:embed="rId2">
            <a:alphaModFix amt="4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634101">
            <a:off x="8356078" y="2334725"/>
            <a:ext cx="3547781" cy="3354266"/>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3053297" y="4697658"/>
            <a:ext cx="2698864" cy="1574337"/>
          </a:xfrm>
          <a:prstGeom prst="rect">
            <a:avLst/>
          </a:prstGeom>
        </p:spPr>
      </p:pic>
      <p:sp>
        <p:nvSpPr>
          <p:cNvPr name="TextBox 7" id="7"/>
          <p:cNvSpPr txBox="true"/>
          <p:nvPr/>
        </p:nvSpPr>
        <p:spPr>
          <a:xfrm rot="0">
            <a:off x="1839215" y="387196"/>
            <a:ext cx="7159377" cy="1005205"/>
          </a:xfrm>
          <a:prstGeom prst="rect">
            <a:avLst/>
          </a:prstGeom>
        </p:spPr>
        <p:txBody>
          <a:bodyPr anchor="t" rtlCol="false" tIns="0" lIns="0" bIns="0" rIns="0">
            <a:spAutoFit/>
          </a:bodyPr>
          <a:lstStyle/>
          <a:p>
            <a:pPr algn="ctr">
              <a:lnSpc>
                <a:spcPts val="8119"/>
              </a:lnSpc>
            </a:pPr>
            <a:r>
              <a:rPr lang="en-US" sz="5799">
                <a:solidFill>
                  <a:srgbClr val="8C52FF"/>
                </a:solidFill>
                <a:latin typeface="Open Sans Extra Bold"/>
              </a:rPr>
              <a:t>Клиентская часть</a:t>
            </a:r>
          </a:p>
        </p:txBody>
      </p:sp>
      <p:sp>
        <p:nvSpPr>
          <p:cNvPr name="TextBox 8" id="8"/>
          <p:cNvSpPr txBox="true"/>
          <p:nvPr/>
        </p:nvSpPr>
        <p:spPr>
          <a:xfrm rot="0">
            <a:off x="3053297" y="2117253"/>
            <a:ext cx="4416491" cy="537846"/>
          </a:xfrm>
          <a:prstGeom prst="rect">
            <a:avLst/>
          </a:prstGeom>
        </p:spPr>
        <p:txBody>
          <a:bodyPr anchor="t" rtlCol="false" tIns="0" lIns="0" bIns="0" rIns="0">
            <a:spAutoFit/>
          </a:bodyPr>
          <a:lstStyle/>
          <a:p>
            <a:pPr>
              <a:lnSpc>
                <a:spcPts val="4479"/>
              </a:lnSpc>
            </a:pPr>
            <a:r>
              <a:rPr lang="en-US" sz="3199">
                <a:solidFill>
                  <a:srgbClr val="000000"/>
                </a:solidFill>
                <a:latin typeface="Open Sans Light"/>
              </a:rPr>
              <a:t>Javascript-фреймворки</a:t>
            </a:r>
          </a:p>
        </p:txBody>
      </p:sp>
      <p:sp>
        <p:nvSpPr>
          <p:cNvPr name="TextBox 9" id="9"/>
          <p:cNvSpPr txBox="true"/>
          <p:nvPr/>
        </p:nvSpPr>
        <p:spPr>
          <a:xfrm rot="0">
            <a:off x="3053297" y="2858063"/>
            <a:ext cx="4746064" cy="1153795"/>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Скрипты, работающие в браузере пользователя и обеспечивающее динамическое изменение контента </a:t>
            </a:r>
          </a:p>
        </p:txBody>
      </p:sp>
      <p:sp>
        <p:nvSpPr>
          <p:cNvPr name="TextBox 10" id="10"/>
          <p:cNvSpPr txBox="true"/>
          <p:nvPr/>
        </p:nvSpPr>
        <p:spPr>
          <a:xfrm rot="0">
            <a:off x="5858926" y="5345358"/>
            <a:ext cx="3139666" cy="763270"/>
          </a:xfrm>
          <a:prstGeom prst="rect">
            <a:avLst/>
          </a:prstGeom>
        </p:spPr>
        <p:txBody>
          <a:bodyPr anchor="t" rtlCol="false" tIns="0" lIns="0" bIns="0" rIns="0">
            <a:spAutoFit/>
          </a:bodyPr>
          <a:lstStyle/>
          <a:p>
            <a:pPr algn="ctr">
              <a:lnSpc>
                <a:spcPts val="3079"/>
              </a:lnSpc>
            </a:pPr>
            <a:r>
              <a:rPr lang="en-US" sz="2199">
                <a:solidFill>
                  <a:srgbClr val="000000"/>
                </a:solidFill>
                <a:latin typeface="Open Sans Light"/>
              </a:rPr>
              <a:t>- Один из популярных фреймворков —React</a:t>
            </a:r>
          </a:p>
        </p:txBody>
      </p:sp>
      <p:grpSp>
        <p:nvGrpSpPr>
          <p:cNvPr name="Group 11" id="11"/>
          <p:cNvGrpSpPr/>
          <p:nvPr/>
        </p:nvGrpSpPr>
        <p:grpSpPr>
          <a:xfrm rot="-2700000">
            <a:off x="5795573" y="4265265"/>
            <a:ext cx="312290" cy="252143"/>
            <a:chOff x="0" y="0"/>
            <a:chExt cx="6350000" cy="5126990"/>
          </a:xfrm>
        </p:grpSpPr>
        <p:sp>
          <p:nvSpPr>
            <p:cNvPr name="Freeform 12" id="12"/>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3" id="13"/>
          <p:cNvGrpSpPr/>
          <p:nvPr/>
        </p:nvGrpSpPr>
        <p:grpSpPr>
          <a:xfrm rot="-2700000">
            <a:off x="5902338" y="4372029"/>
            <a:ext cx="312290" cy="252143"/>
            <a:chOff x="0" y="0"/>
            <a:chExt cx="6350000" cy="5126990"/>
          </a:xfrm>
        </p:grpSpPr>
        <p:sp>
          <p:nvSpPr>
            <p:cNvPr name="Freeform 14" id="14"/>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5" id="15"/>
          <p:cNvGrpSpPr/>
          <p:nvPr/>
        </p:nvGrpSpPr>
        <p:grpSpPr>
          <a:xfrm rot="-8100000">
            <a:off x="2563617" y="4372029"/>
            <a:ext cx="312290" cy="252143"/>
            <a:chOff x="0" y="0"/>
            <a:chExt cx="6350000" cy="5126990"/>
          </a:xfrm>
        </p:grpSpPr>
        <p:sp>
          <p:nvSpPr>
            <p:cNvPr name="Freeform 16" id="16"/>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7" id="17"/>
          <p:cNvGrpSpPr/>
          <p:nvPr/>
        </p:nvGrpSpPr>
        <p:grpSpPr>
          <a:xfrm rot="-8100000">
            <a:off x="2670382" y="4265265"/>
            <a:ext cx="312290" cy="252143"/>
            <a:chOff x="0" y="0"/>
            <a:chExt cx="6350000" cy="5126990"/>
          </a:xfrm>
        </p:grpSpPr>
        <p:sp>
          <p:nvSpPr>
            <p:cNvPr name="Freeform 18" id="18"/>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19" id="19"/>
          <p:cNvGrpSpPr/>
          <p:nvPr/>
        </p:nvGrpSpPr>
        <p:grpSpPr>
          <a:xfrm rot="2700000">
            <a:off x="5902338" y="6345481"/>
            <a:ext cx="312290" cy="252143"/>
            <a:chOff x="0" y="0"/>
            <a:chExt cx="6350000" cy="5126990"/>
          </a:xfrm>
        </p:grpSpPr>
        <p:sp>
          <p:nvSpPr>
            <p:cNvPr name="Freeform 20" id="20"/>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21" id="21"/>
          <p:cNvGrpSpPr/>
          <p:nvPr/>
        </p:nvGrpSpPr>
        <p:grpSpPr>
          <a:xfrm rot="2700000">
            <a:off x="5795573" y="6452246"/>
            <a:ext cx="312290" cy="252143"/>
            <a:chOff x="0" y="0"/>
            <a:chExt cx="6350000" cy="5126990"/>
          </a:xfrm>
        </p:grpSpPr>
        <p:sp>
          <p:nvSpPr>
            <p:cNvPr name="Freeform 22" id="22"/>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23" id="23"/>
          <p:cNvGrpSpPr/>
          <p:nvPr/>
        </p:nvGrpSpPr>
        <p:grpSpPr>
          <a:xfrm rot="8100000">
            <a:off x="2670382" y="6452246"/>
            <a:ext cx="312290" cy="252143"/>
            <a:chOff x="0" y="0"/>
            <a:chExt cx="6350000" cy="5126990"/>
          </a:xfrm>
        </p:grpSpPr>
        <p:sp>
          <p:nvSpPr>
            <p:cNvPr name="Freeform 24" id="24"/>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25" id="25"/>
          <p:cNvGrpSpPr/>
          <p:nvPr/>
        </p:nvGrpSpPr>
        <p:grpSpPr>
          <a:xfrm rot="8100000">
            <a:off x="2563617" y="6345481"/>
            <a:ext cx="312290" cy="252143"/>
            <a:chOff x="0" y="0"/>
            <a:chExt cx="6350000" cy="5126990"/>
          </a:xfrm>
        </p:grpSpPr>
        <p:sp>
          <p:nvSpPr>
            <p:cNvPr name="Freeform 26" id="26"/>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pic>
        <p:nvPicPr>
          <p:cNvPr name="Picture 27" id="27"/>
          <p:cNvPicPr>
            <a:picLocks noChangeAspect="true"/>
          </p:cNvPicPr>
          <p:nvPr/>
        </p:nvPicPr>
        <p:blipFill>
          <a:blip r:embed="rId5">
            <a:alphaModFix amt="61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14960" y="6678930"/>
            <a:ext cx="1032108" cy="2926080"/>
          </a:xfrm>
          <a:prstGeom prst="rect">
            <a:avLst/>
          </a:prstGeom>
        </p:spPr>
      </p:pic>
      <p:pic>
        <p:nvPicPr>
          <p:cNvPr name="Picture 28" id="28"/>
          <p:cNvPicPr>
            <a:picLocks noChangeAspect="true"/>
          </p:cNvPicPr>
          <p:nvPr/>
        </p:nvPicPr>
        <p:blipFill>
          <a:blip r:embed="rId5">
            <a:alphaModFix amt="61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14960" y="3705225"/>
            <a:ext cx="1032108" cy="2926080"/>
          </a:xfrm>
          <a:prstGeom prst="rect">
            <a:avLst/>
          </a:prstGeom>
        </p:spPr>
      </p:pic>
      <p:pic>
        <p:nvPicPr>
          <p:cNvPr name="Picture 29" id="29"/>
          <p:cNvPicPr>
            <a:picLocks noChangeAspect="true"/>
          </p:cNvPicPr>
          <p:nvPr/>
        </p:nvPicPr>
        <p:blipFill>
          <a:blip r:embed="rId5">
            <a:alphaModFix amt="61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14960" y="731520"/>
            <a:ext cx="1032108" cy="292608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1520" y="3325696"/>
            <a:ext cx="407683" cy="329164"/>
            <a:chOff x="0" y="0"/>
            <a:chExt cx="6350000" cy="5126990"/>
          </a:xfrm>
        </p:grpSpPr>
        <p:sp>
          <p:nvSpPr>
            <p:cNvPr name="Freeform 3" id="3"/>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4" id="4"/>
          <p:cNvGrpSpPr/>
          <p:nvPr/>
        </p:nvGrpSpPr>
        <p:grpSpPr>
          <a:xfrm rot="0">
            <a:off x="731520" y="4393198"/>
            <a:ext cx="407683" cy="329164"/>
            <a:chOff x="0" y="0"/>
            <a:chExt cx="6350000" cy="5126990"/>
          </a:xfrm>
        </p:grpSpPr>
        <p:sp>
          <p:nvSpPr>
            <p:cNvPr name="Freeform 5" id="5"/>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grpSp>
        <p:nvGrpSpPr>
          <p:cNvPr name="Group 6" id="6"/>
          <p:cNvGrpSpPr/>
          <p:nvPr/>
        </p:nvGrpSpPr>
        <p:grpSpPr>
          <a:xfrm rot="0">
            <a:off x="731520" y="6006219"/>
            <a:ext cx="407683" cy="329164"/>
            <a:chOff x="0" y="0"/>
            <a:chExt cx="6350000" cy="5126990"/>
          </a:xfrm>
        </p:grpSpPr>
        <p:sp>
          <p:nvSpPr>
            <p:cNvPr name="Freeform 7" id="7"/>
            <p:cNvSpPr/>
            <p:nvPr/>
          </p:nvSpPr>
          <p:spPr>
            <a:xfrm>
              <a:off x="0" y="0"/>
              <a:ext cx="6350000" cy="5126990"/>
            </a:xfrm>
            <a:custGeom>
              <a:avLst/>
              <a:gdLst/>
              <a:ahLst/>
              <a:cxnLst/>
              <a:rect r="r" b="b" t="t" l="l"/>
              <a:pathLst>
                <a:path h="5126990" w="635000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8C52FF">
                <a:alpha val="74902"/>
              </a:srgbClr>
            </a:solidFill>
          </p:spPr>
        </p:sp>
      </p:grpSp>
      <p:pic>
        <p:nvPicPr>
          <p:cNvPr name="Picture 8" id="8"/>
          <p:cNvPicPr>
            <a:picLocks noChangeAspect="true"/>
          </p:cNvPicPr>
          <p:nvPr/>
        </p:nvPicPr>
        <p:blipFill>
          <a:blip r:embed="rId2"/>
          <a:srcRect l="0" t="0" r="0" b="0"/>
          <a:stretch>
            <a:fillRect/>
          </a:stretch>
        </p:blipFill>
        <p:spPr>
          <a:xfrm flipH="false" flipV="false" rot="0">
            <a:off x="4751414" y="5937434"/>
            <a:ext cx="2460403" cy="862739"/>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4751414" y="4393198"/>
            <a:ext cx="2694620" cy="1125136"/>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4725975" y="3065113"/>
            <a:ext cx="2485843" cy="1062520"/>
          </a:xfrm>
          <a:prstGeom prst="rect">
            <a:avLst/>
          </a:prstGeom>
        </p:spPr>
      </p:pic>
      <p:pic>
        <p:nvPicPr>
          <p:cNvPr name="Picture 11" id="11"/>
          <p:cNvPicPr>
            <a:picLocks noChangeAspect="true"/>
          </p:cNvPicPr>
          <p:nvPr/>
        </p:nvPicPr>
        <p:blipFill>
          <a:blip r:embed="rId5">
            <a:alphaModFix amt="44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141683">
            <a:off x="8003972" y="-61886"/>
            <a:ext cx="3088211" cy="2926080"/>
          </a:xfrm>
          <a:prstGeom prst="rect">
            <a:avLst/>
          </a:prstGeom>
        </p:spPr>
      </p:pic>
      <p:pic>
        <p:nvPicPr>
          <p:cNvPr name="Picture 12" id="12"/>
          <p:cNvPicPr>
            <a:picLocks noChangeAspect="true"/>
          </p:cNvPicPr>
          <p:nvPr/>
        </p:nvPicPr>
        <p:blipFill>
          <a:blip r:embed="rId7">
            <a:alphaModFix amt="35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5400000">
            <a:off x="6550402" y="4303776"/>
            <a:ext cx="3901440" cy="2121408"/>
          </a:xfrm>
          <a:prstGeom prst="rect">
            <a:avLst/>
          </a:prstGeom>
        </p:spPr>
      </p:pic>
      <p:sp>
        <p:nvSpPr>
          <p:cNvPr name="TextBox 13" id="13"/>
          <p:cNvSpPr txBox="true"/>
          <p:nvPr/>
        </p:nvSpPr>
        <p:spPr>
          <a:xfrm rot="0">
            <a:off x="731520" y="607695"/>
            <a:ext cx="5764546" cy="2033905"/>
          </a:xfrm>
          <a:prstGeom prst="rect">
            <a:avLst/>
          </a:prstGeom>
        </p:spPr>
        <p:txBody>
          <a:bodyPr anchor="t" rtlCol="false" tIns="0" lIns="0" bIns="0" rIns="0">
            <a:spAutoFit/>
          </a:bodyPr>
          <a:lstStyle/>
          <a:p>
            <a:pPr>
              <a:lnSpc>
                <a:spcPts val="8119"/>
              </a:lnSpc>
            </a:pPr>
            <a:r>
              <a:rPr lang="en-US" sz="5799">
                <a:solidFill>
                  <a:srgbClr val="8C52FF"/>
                </a:solidFill>
                <a:latin typeface="Open Sans Extra Bold"/>
              </a:rPr>
              <a:t>Создание веб-приложения</a:t>
            </a:r>
          </a:p>
        </p:txBody>
      </p:sp>
      <p:sp>
        <p:nvSpPr>
          <p:cNvPr name="TextBox 14" id="14"/>
          <p:cNvSpPr txBox="true"/>
          <p:nvPr/>
        </p:nvSpPr>
        <p:spPr>
          <a:xfrm rot="0">
            <a:off x="1396362" y="3282114"/>
            <a:ext cx="3097877"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Веб сервер: NodeJS с библиотекой ExpressJS</a:t>
            </a:r>
          </a:p>
        </p:txBody>
      </p:sp>
      <p:sp>
        <p:nvSpPr>
          <p:cNvPr name="TextBox 15" id="15"/>
          <p:cNvSpPr txBox="true"/>
          <p:nvPr/>
        </p:nvSpPr>
        <p:spPr>
          <a:xfrm rot="0">
            <a:off x="1369127" y="4349617"/>
            <a:ext cx="3125113" cy="1153795"/>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СУБД: SQLite с управлением через Sequelize </a:t>
            </a:r>
          </a:p>
        </p:txBody>
      </p:sp>
      <p:sp>
        <p:nvSpPr>
          <p:cNvPr name="TextBox 16" id="16"/>
          <p:cNvSpPr txBox="true"/>
          <p:nvPr/>
        </p:nvSpPr>
        <p:spPr>
          <a:xfrm rot="0">
            <a:off x="1396362" y="5968119"/>
            <a:ext cx="3097877" cy="763270"/>
          </a:xfrm>
          <a:prstGeom prst="rect">
            <a:avLst/>
          </a:prstGeom>
        </p:spPr>
        <p:txBody>
          <a:bodyPr anchor="t" rtlCol="false" tIns="0" lIns="0" bIns="0" rIns="0">
            <a:spAutoFit/>
          </a:bodyPr>
          <a:lstStyle/>
          <a:p>
            <a:pPr>
              <a:lnSpc>
                <a:spcPts val="3079"/>
              </a:lnSpc>
            </a:pPr>
            <a:r>
              <a:rPr lang="en-US" sz="2199">
                <a:solidFill>
                  <a:srgbClr val="000000"/>
                </a:solidFill>
                <a:latin typeface="Open Sans Light"/>
              </a:rPr>
              <a:t>Фронт-енд ферймворк: React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DAE_ESmCG-w</dc:identifier>
  <dcterms:modified xsi:type="dcterms:W3CDTF">2011-08-01T06:04:30Z</dcterms:modified>
  <cp:revision>1</cp:revision>
  <dc:title>School Project</dc:title>
</cp:coreProperties>
</file>