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84" r:id="rId2"/>
    <p:sldId id="386" r:id="rId3"/>
    <p:sldId id="396" r:id="rId4"/>
    <p:sldId id="388" r:id="rId5"/>
    <p:sldId id="390" r:id="rId6"/>
    <p:sldId id="397" r:id="rId7"/>
    <p:sldId id="398" r:id="rId8"/>
    <p:sldId id="399" r:id="rId9"/>
    <p:sldId id="400" r:id="rId10"/>
    <p:sldId id="401" r:id="rId11"/>
    <p:sldId id="38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CE792-5A9B-49DE-AFF9-57396CC6F598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54975-7AC1-4A3E-8AD5-1A3BC07A3B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693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CE792-5A9B-49DE-AFF9-57396CC6F598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54975-7AC1-4A3E-8AD5-1A3BC07A3B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02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CE792-5A9B-49DE-AFF9-57396CC6F598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54975-7AC1-4A3E-8AD5-1A3BC07A3B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437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CE792-5A9B-49DE-AFF9-57396CC6F598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54975-7AC1-4A3E-8AD5-1A3BC07A3B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660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CE792-5A9B-49DE-AFF9-57396CC6F598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54975-7AC1-4A3E-8AD5-1A3BC07A3B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42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CE792-5A9B-49DE-AFF9-57396CC6F598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54975-7AC1-4A3E-8AD5-1A3BC07A3B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478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CE792-5A9B-49DE-AFF9-57396CC6F598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54975-7AC1-4A3E-8AD5-1A3BC07A3B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4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CE792-5A9B-49DE-AFF9-57396CC6F598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54975-7AC1-4A3E-8AD5-1A3BC07A3B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724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CE792-5A9B-49DE-AFF9-57396CC6F598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54975-7AC1-4A3E-8AD5-1A3BC07A3B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167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CE792-5A9B-49DE-AFF9-57396CC6F598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54975-7AC1-4A3E-8AD5-1A3BC07A3B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608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CE792-5A9B-49DE-AFF9-57396CC6F598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54975-7AC1-4A3E-8AD5-1A3BC07A3B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493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CE792-5A9B-49DE-AFF9-57396CC6F598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54975-7AC1-4A3E-8AD5-1A3BC07A3B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304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TM Admission CRM V1.0">
            <a:extLst>
              <a:ext uri="{FF2B5EF4-FFF2-40B4-BE49-F238E27FC236}">
                <a16:creationId xmlns:a16="http://schemas.microsoft.com/office/drawing/2014/main" id="{E2E4F0F6-FD06-DF37-E15D-133003F20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856" y="618519"/>
            <a:ext cx="3168352" cy="1755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D76849-C93C-7F67-6681-796B7696BBD5}"/>
              </a:ext>
            </a:extLst>
          </p:cNvPr>
          <p:cNvSpPr txBox="1"/>
          <p:nvPr/>
        </p:nvSpPr>
        <p:spPr>
          <a:xfrm>
            <a:off x="4201246" y="3013501"/>
            <a:ext cx="4365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haroni" panose="02010803020104030203" pitchFamily="2" charset="-79"/>
                <a:ea typeface="Cambria" panose="02040503050406030204" pitchFamily="18" charset="0"/>
                <a:cs typeface="Aharoni" panose="02010803020104030203" pitchFamily="2" charset="-79"/>
              </a:rPr>
              <a:t>Resource Allocation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ea typeface="Cambria" panose="02040503050406030204" pitchFamily="18" charset="0"/>
                <a:cs typeface="Aharoni" panose="02010803020104030203" pitchFamily="2" charset="-79"/>
              </a:rPr>
              <a:t>and</a:t>
            </a:r>
          </a:p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ea typeface="Cambria" panose="02040503050406030204" pitchFamily="18" charset="0"/>
                <a:cs typeface="Aharoni" panose="02010803020104030203" pitchFamily="2" charset="-79"/>
              </a:rPr>
              <a:t>Deadlock Detection System</a:t>
            </a:r>
            <a:endParaRPr lang="en-I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104E22-5C7C-55F7-8378-A7EB1678CE19}"/>
              </a:ext>
            </a:extLst>
          </p:cNvPr>
          <p:cNvSpPr txBox="1"/>
          <p:nvPr/>
        </p:nvSpPr>
        <p:spPr>
          <a:xfrm>
            <a:off x="2016586" y="4484213"/>
            <a:ext cx="40794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Submitted to:-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Dr. Shashi Kant Gupta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Professor Dept. Of CSE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School of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Engineering and Technology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870CD3-4E7E-7150-404B-1014A9D36D2A}"/>
              </a:ext>
            </a:extLst>
          </p:cNvPr>
          <p:cNvSpPr txBox="1"/>
          <p:nvPr/>
        </p:nvSpPr>
        <p:spPr>
          <a:xfrm>
            <a:off x="7824866" y="4479192"/>
            <a:ext cx="40823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Submitted by:-</a:t>
            </a:r>
          </a:p>
          <a:p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 Abhi Yadav (BCAN1CA24002)</a:t>
            </a:r>
          </a:p>
          <a:p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Aditya Sharma (BCAN1CA24013)</a:t>
            </a:r>
          </a:p>
          <a:p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Anirudh Kushwah (BCAN1CA24023)</a:t>
            </a:r>
          </a:p>
        </p:txBody>
      </p:sp>
    </p:spTree>
    <p:extLst>
      <p:ext uri="{BB962C8B-B14F-4D97-AF65-F5344CB8AC3E}">
        <p14:creationId xmlns:p14="http://schemas.microsoft.com/office/powerpoint/2010/main" val="4275371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912A16-37F0-54C4-6224-1CE711DB0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6BDD45-09EE-1C26-20F3-72293DFDDA52}"/>
              </a:ext>
            </a:extLst>
          </p:cNvPr>
          <p:cNvSpPr txBox="1"/>
          <p:nvPr/>
        </p:nvSpPr>
        <p:spPr>
          <a:xfrm>
            <a:off x="1767589" y="1122830"/>
            <a:ext cx="3852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latin typeface="Cambria" panose="02040503050406030204" pitchFamily="18" charset="0"/>
                <a:ea typeface="Cambria" panose="02040503050406030204" pitchFamily="18" charset="0"/>
              </a:rPr>
              <a:t>References :</a:t>
            </a:r>
            <a:endParaRPr lang="en-IN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3F9750-B131-DB3B-F596-0E68C61E79BB}"/>
              </a:ext>
            </a:extLst>
          </p:cNvPr>
          <p:cNvSpPr txBox="1"/>
          <p:nvPr/>
        </p:nvSpPr>
        <p:spPr>
          <a:xfrm>
            <a:off x="1767590" y="1840922"/>
            <a:ext cx="89353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b="1" dirty="0">
                <a:latin typeface="Cambria" panose="02040503050406030204" pitchFamily="18" charset="0"/>
                <a:ea typeface="Cambria" panose="02040503050406030204" pitchFamily="18" charset="0"/>
              </a:rPr>
              <a:t>Abraham Silberschatz, Peter B. Galvin, Greg Gagne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 – </a:t>
            </a:r>
            <a:r>
              <a:rPr lang="en-IN" sz="2400" i="1" dirty="0">
                <a:latin typeface="Cambria" panose="02040503050406030204" pitchFamily="18" charset="0"/>
                <a:ea typeface="Cambria" panose="02040503050406030204" pitchFamily="18" charset="0"/>
              </a:rPr>
              <a:t>Operating System Concepts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, 9th Edition – Wiley.</a:t>
            </a:r>
          </a:p>
          <a:p>
            <a:pPr algn="just"/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Geeks For Geeks</a:t>
            </a:r>
          </a:p>
          <a:p>
            <a:pPr algn="just"/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TutorialPoints</a:t>
            </a:r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Lecture Notes</a:t>
            </a:r>
          </a:p>
        </p:txBody>
      </p:sp>
    </p:spTree>
    <p:extLst>
      <p:ext uri="{BB962C8B-B14F-4D97-AF65-F5344CB8AC3E}">
        <p14:creationId xmlns:p14="http://schemas.microsoft.com/office/powerpoint/2010/main" val="2173157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F315F3-4B6E-920B-642A-F12CE18533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18BF0B-7F5C-4991-34C3-4566ACC5E8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760" y="1844825"/>
            <a:ext cx="5112568" cy="357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527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690AD-0E08-0A2D-7C68-0D07CF0EA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DD64CE-2D38-043A-502C-5B9F947323DA}"/>
              </a:ext>
            </a:extLst>
          </p:cNvPr>
          <p:cNvSpPr txBox="1"/>
          <p:nvPr/>
        </p:nvSpPr>
        <p:spPr>
          <a:xfrm>
            <a:off x="4871864" y="908720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latin typeface="Cambria" panose="02040503050406030204" pitchFamily="18" charset="0"/>
                <a:ea typeface="Cambria" panose="02040503050406030204" pitchFamily="18" charset="0"/>
              </a:rPr>
              <a:t>Introduction</a:t>
            </a:r>
            <a:r>
              <a:rPr lang="en-US" sz="2000" b="1" u="sng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en-IN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F85E79-3BF5-7A89-CFFB-0FB32B4770B9}"/>
              </a:ext>
            </a:extLst>
          </p:cNvPr>
          <p:cNvSpPr txBox="1"/>
          <p:nvPr/>
        </p:nvSpPr>
        <p:spPr>
          <a:xfrm>
            <a:off x="1374404" y="2004159"/>
            <a:ext cx="1052778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What is deadlock?</a:t>
            </a:r>
            <a:b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 deadlock occurs when a group of processes wait indefinitely for resources held by each other.</a:t>
            </a:r>
            <a:b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This project aims to monitor and manage system resources efficiently to avoid such deadlocks.</a:t>
            </a:r>
          </a:p>
          <a:p>
            <a:pPr algn="just"/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How It Works?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algn="ctr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The system models 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processes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 and 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resources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 as input.</a:t>
            </a:r>
          </a:p>
          <a:p>
            <a:pPr lvl="1" algn="ctr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Uses 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Banker's Algorithm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 to check if a state is safe before resource allocation.</a:t>
            </a:r>
          </a:p>
          <a:p>
            <a:pPr lvl="1" algn="ctr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Monitors resource requests and allocations in real time.</a:t>
            </a:r>
          </a:p>
          <a:p>
            <a:pPr lvl="1" algn="ctr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If a cycle is found in the RAG, a 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deadlock is detected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7009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524C33-637F-5488-F964-ECF13D503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E32B56-E6B2-78C1-0A5C-40E788135505}"/>
              </a:ext>
            </a:extLst>
          </p:cNvPr>
          <p:cNvSpPr txBox="1"/>
          <p:nvPr/>
        </p:nvSpPr>
        <p:spPr>
          <a:xfrm>
            <a:off x="4871863" y="1298465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latin typeface="Cambria" panose="02040503050406030204" pitchFamily="18" charset="0"/>
                <a:ea typeface="Cambria" panose="02040503050406030204" pitchFamily="18" charset="0"/>
              </a:rPr>
              <a:t>Objective</a:t>
            </a:r>
            <a:r>
              <a:rPr lang="en-US" sz="2000" b="1" u="sng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en-IN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A8DB10-C143-1DFA-F868-B709A73C81B8}"/>
              </a:ext>
            </a:extLst>
          </p:cNvPr>
          <p:cNvSpPr txBox="1"/>
          <p:nvPr/>
        </p:nvSpPr>
        <p:spPr>
          <a:xfrm>
            <a:off x="1553382" y="2303962"/>
            <a:ext cx="97333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The objective of this project is to implement an interactive </a:t>
            </a:r>
          </a:p>
          <a:p>
            <a:pPr algn="just"/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user-friendly system or program which allows the user to input the number of processes and resources in their computer system and check if the system would detect a deadlock or not by using the Banker’s algorithm for deadlock detection and generation of the safety sequence.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639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5D4295-2E1C-DDB1-AB0A-0F3BD01E4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E038BB-4174-E03D-6B1C-2F12B45AEF27}"/>
              </a:ext>
            </a:extLst>
          </p:cNvPr>
          <p:cNvSpPr txBox="1"/>
          <p:nvPr/>
        </p:nvSpPr>
        <p:spPr>
          <a:xfrm>
            <a:off x="4547828" y="1003317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u="sng" dirty="0">
                <a:latin typeface="Cambria" panose="02040503050406030204" pitchFamily="18" charset="0"/>
                <a:ea typeface="Cambria" panose="02040503050406030204" pitchFamily="18" charset="0"/>
              </a:rPr>
              <a:t>Methodology</a:t>
            </a:r>
            <a:endParaRPr lang="en-IN" sz="24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637D63-216F-BCA2-1369-72F22BAA2DCD}"/>
              </a:ext>
            </a:extLst>
          </p:cNvPr>
          <p:cNvSpPr txBox="1"/>
          <p:nvPr/>
        </p:nvSpPr>
        <p:spPr>
          <a:xfrm>
            <a:off x="3516825" y="1612583"/>
            <a:ext cx="5158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ui-sans-serif"/>
              </a:rPr>
              <a:t>Implementation of Banker’s Algorithm</a:t>
            </a:r>
            <a:endParaRPr lang="en-US" sz="2000" b="1" dirty="0">
              <a:latin typeface="ui-sans-serif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930867-9525-11F6-6CF1-513E3D6C434A}"/>
              </a:ext>
            </a:extLst>
          </p:cNvPr>
          <p:cNvSpPr txBox="1"/>
          <p:nvPr/>
        </p:nvSpPr>
        <p:spPr>
          <a:xfrm>
            <a:off x="1846071" y="2160294"/>
            <a:ext cx="849985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The user is asked to input the number of processes and resources they have and the maximum resources needed by each process</a:t>
            </a: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Calculation of Available resources and Need Matrix 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By using different loops, the program calculates the need matrix and also the available resources in the system. </a:t>
            </a: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Deadlock Detection 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Based on those matrices the system then checks if a deadlock is detected or not in the program :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if yes, then it returns an error message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if no, the program is executed without any errors and safety sequence is generated.</a:t>
            </a:r>
          </a:p>
        </p:txBody>
      </p:sp>
    </p:spTree>
    <p:extLst>
      <p:ext uri="{BB962C8B-B14F-4D97-AF65-F5344CB8AC3E}">
        <p14:creationId xmlns:p14="http://schemas.microsoft.com/office/powerpoint/2010/main" val="1009087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FE30DF-DE5F-588D-63BA-6287288536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296115-F2E9-5974-F3C8-A4A10B6A535E}"/>
              </a:ext>
            </a:extLst>
          </p:cNvPr>
          <p:cNvSpPr txBox="1"/>
          <p:nvPr/>
        </p:nvSpPr>
        <p:spPr>
          <a:xfrm>
            <a:off x="4197245" y="1289154"/>
            <a:ext cx="3797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latin typeface="Cambria" panose="02040503050406030204" pitchFamily="18" charset="0"/>
                <a:ea typeface="Cambria" panose="02040503050406030204" pitchFamily="18" charset="0"/>
              </a:rPr>
              <a:t>SIGNIFICANCE OF PBL</a:t>
            </a:r>
            <a:endParaRPr lang="en-IN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6A3420-F945-0DE4-5335-73CB498AEF35}"/>
              </a:ext>
            </a:extLst>
          </p:cNvPr>
          <p:cNvSpPr txBox="1"/>
          <p:nvPr/>
        </p:nvSpPr>
        <p:spPr>
          <a:xfrm>
            <a:off x="1767588" y="2275637"/>
            <a:ext cx="865682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The implementation of this project is helpful for students to get a better understanding of the calculations and methods done to detect a deadlock using banker’s algorithm.</a:t>
            </a:r>
          </a:p>
          <a:p>
            <a:pPr algn="just"/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Helps the user to check if a deadlock is occurring in the system or not, and if so, then indicate the user about it.</a:t>
            </a:r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Generates a safety sequence to let the user know in which order the processes are to be executed.</a:t>
            </a: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737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34A6E-6848-985C-AF9C-1562E4370A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E67B32-3F9E-9F75-BAC3-7C4455A04672}"/>
              </a:ext>
            </a:extLst>
          </p:cNvPr>
          <p:cNvSpPr txBox="1"/>
          <p:nvPr/>
        </p:nvSpPr>
        <p:spPr>
          <a:xfrm>
            <a:off x="1767589" y="1122830"/>
            <a:ext cx="3852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latin typeface="Cambria" panose="02040503050406030204" pitchFamily="18" charset="0"/>
                <a:ea typeface="Cambria" panose="02040503050406030204" pitchFamily="18" charset="0"/>
              </a:rPr>
              <a:t>OUTCOME OF THE PBL</a:t>
            </a:r>
            <a:endParaRPr lang="en-IN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89924D-DB96-F19F-8141-11910FF78C7F}"/>
              </a:ext>
            </a:extLst>
          </p:cNvPr>
          <p:cNvSpPr txBox="1"/>
          <p:nvPr/>
        </p:nvSpPr>
        <p:spPr>
          <a:xfrm>
            <a:off x="1767589" y="2105561"/>
            <a:ext cx="49330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The outcome is of a basic situation where 3 process are currently running and 3 different resources are allocated to each and every process.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3BA0AF-ED11-6A35-0B7A-AF3E1143FCF0}"/>
              </a:ext>
            </a:extLst>
          </p:cNvPr>
          <p:cNvSpPr txBox="1"/>
          <p:nvPr/>
        </p:nvSpPr>
        <p:spPr>
          <a:xfrm>
            <a:off x="1767589" y="3888511"/>
            <a:ext cx="4123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1. When system is in “Safe State” 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4B1F32-F631-17A2-F904-E6751FA77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049" y="1646050"/>
            <a:ext cx="3858163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065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6341A5-9B9B-DD8D-8335-3DDB788D06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9FF6B5-542E-AC64-EFAA-128FC65BE913}"/>
              </a:ext>
            </a:extLst>
          </p:cNvPr>
          <p:cNvSpPr txBox="1"/>
          <p:nvPr/>
        </p:nvSpPr>
        <p:spPr>
          <a:xfrm>
            <a:off x="1767589" y="1122830"/>
            <a:ext cx="3852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latin typeface="Cambria" panose="02040503050406030204" pitchFamily="18" charset="0"/>
                <a:ea typeface="Cambria" panose="02040503050406030204" pitchFamily="18" charset="0"/>
              </a:rPr>
              <a:t>OUTCOME OF THE PBL</a:t>
            </a:r>
            <a:endParaRPr lang="en-IN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E5B801-518A-B39B-7F61-45924575CBA0}"/>
              </a:ext>
            </a:extLst>
          </p:cNvPr>
          <p:cNvSpPr txBox="1"/>
          <p:nvPr/>
        </p:nvSpPr>
        <p:spPr>
          <a:xfrm>
            <a:off x="1767589" y="1724746"/>
            <a:ext cx="4558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2. When system is in “Un-Safe State” 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7DAFC8-F2EE-5412-5CE9-D66FCB3E4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589" y="2203553"/>
            <a:ext cx="4830229" cy="405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718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669534-ADA2-0986-D3D7-4EF977F299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8E58D0-F2CB-09FA-522F-5CFB5DAB1907}"/>
              </a:ext>
            </a:extLst>
          </p:cNvPr>
          <p:cNvSpPr txBox="1"/>
          <p:nvPr/>
        </p:nvSpPr>
        <p:spPr>
          <a:xfrm>
            <a:off x="1767589" y="1122830"/>
            <a:ext cx="3852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latin typeface="Cambria" panose="02040503050406030204" pitchFamily="18" charset="0"/>
                <a:ea typeface="Cambria" panose="02040503050406030204" pitchFamily="18" charset="0"/>
              </a:rPr>
              <a:t>Conclusion :</a:t>
            </a:r>
            <a:endParaRPr lang="en-IN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0104BA-06AA-EBB8-D725-5A9F9D060302}"/>
              </a:ext>
            </a:extLst>
          </p:cNvPr>
          <p:cNvSpPr txBox="1"/>
          <p:nvPr/>
        </p:nvSpPr>
        <p:spPr>
          <a:xfrm>
            <a:off x="1767589" y="1840922"/>
            <a:ext cx="97298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This project successfully implements the 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Banker's Algorithm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to detect whether a system is in a safe or unsafe state based on resource allocation.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By calculating the need and available resources, the program evaluates whether all processes can complete without causing a deadlock.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It demonstrates the importance of resource management and safety checks in operating systems.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output not only identifies the system state but also provides a valid safe sequence.</a:t>
            </a:r>
          </a:p>
        </p:txBody>
      </p:sp>
    </p:spTree>
    <p:extLst>
      <p:ext uri="{BB962C8B-B14F-4D97-AF65-F5344CB8AC3E}">
        <p14:creationId xmlns:p14="http://schemas.microsoft.com/office/powerpoint/2010/main" val="1769345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D22883-9046-1944-663A-AF90EB8DF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8D5C7A-971B-24DB-3E26-4B39ECBC8742}"/>
              </a:ext>
            </a:extLst>
          </p:cNvPr>
          <p:cNvSpPr txBox="1"/>
          <p:nvPr/>
        </p:nvSpPr>
        <p:spPr>
          <a:xfrm>
            <a:off x="1767589" y="1122830"/>
            <a:ext cx="3852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latin typeface="Cambria" panose="02040503050406030204" pitchFamily="18" charset="0"/>
                <a:ea typeface="Cambria" panose="02040503050406030204" pitchFamily="18" charset="0"/>
              </a:rPr>
              <a:t>Future Scope :</a:t>
            </a:r>
            <a:endParaRPr lang="en-IN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04B4E1-F3F5-7651-640E-8F9D535149D4}"/>
              </a:ext>
            </a:extLst>
          </p:cNvPr>
          <p:cNvSpPr txBox="1"/>
          <p:nvPr/>
        </p:nvSpPr>
        <p:spPr>
          <a:xfrm>
            <a:off x="1767590" y="1840922"/>
            <a:ext cx="893538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Multiple users at the same time 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Multi user functionality to be added, currently this project can be accessed by one user at a time.</a:t>
            </a:r>
          </a:p>
          <a:p>
            <a:pPr algn="just"/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Graphical User Interface :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Add a user-friendly GUI for better visualization of processes, resources, and safe sequences.</a:t>
            </a:r>
          </a:p>
          <a:p>
            <a:pPr algn="just"/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Rollback mechanism :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Implement rollback to handle unsafe states and prevent system crashes.</a:t>
            </a:r>
          </a:p>
        </p:txBody>
      </p:sp>
    </p:spTree>
    <p:extLst>
      <p:ext uri="{BB962C8B-B14F-4D97-AF65-F5344CB8AC3E}">
        <p14:creationId xmlns:p14="http://schemas.microsoft.com/office/powerpoint/2010/main" val="394471031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D5371935-28C4-4A8E-9218-EC361C9859C2}" vid="{501639B0-DCC0-4D89-85D3-FCCF0BE5FB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305</TotalTime>
  <Words>596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Aharoni</vt:lpstr>
      <vt:lpstr>Arial</vt:lpstr>
      <vt:lpstr>Calibri</vt:lpstr>
      <vt:lpstr>Cambria</vt:lpstr>
      <vt:lpstr>Times New Roman</vt:lpstr>
      <vt:lpstr>ui-sans-serif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 yadav</dc:creator>
  <cp:lastModifiedBy>Anirudh Kushwah</cp:lastModifiedBy>
  <cp:revision>7</cp:revision>
  <dcterms:created xsi:type="dcterms:W3CDTF">2025-04-04T06:48:02Z</dcterms:created>
  <dcterms:modified xsi:type="dcterms:W3CDTF">2025-04-06T07:47:23Z</dcterms:modified>
</cp:coreProperties>
</file>