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D9EA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97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763B0-DF24-4327-B1B0-47C799FC709E}" type="doc">
      <dgm:prSet loTypeId="urn:microsoft.com/office/officeart/2011/layout/HexagonRadial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86D74FB0-6DE9-4404-9E3F-40DE02832C26}">
      <dgm:prSet phldrT="[Text]" phldr="0" custT="1"/>
      <dgm:spPr/>
      <dgm:t>
        <a:bodyPr/>
        <a:lstStyle/>
        <a:p>
          <a:r>
            <a: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rPr>
            <a:t>Benefits</a:t>
          </a:r>
        </a:p>
      </dgm:t>
    </dgm:pt>
    <dgm:pt modelId="{CD34ABF0-4375-4E85-8C29-7CA21557A054}" type="parTrans" cxnId="{58BEDFCB-212C-456E-8DA1-DB2F5EAAF746}">
      <dgm:prSet/>
      <dgm:spPr/>
      <dgm:t>
        <a:bodyPr/>
        <a:lstStyle/>
        <a:p>
          <a:endParaRPr lang="en-US"/>
        </a:p>
      </dgm:t>
    </dgm:pt>
    <dgm:pt modelId="{DD4EBF7F-6EC3-41DC-BEFC-4350396BA6AF}" type="sibTrans" cxnId="{58BEDFCB-212C-456E-8DA1-DB2F5EAAF746}">
      <dgm:prSet/>
      <dgm:spPr/>
      <dgm:t>
        <a:bodyPr/>
        <a:lstStyle/>
        <a:p>
          <a:endParaRPr lang="en-US"/>
        </a:p>
      </dgm:t>
    </dgm:pt>
    <dgm:pt modelId="{FE41220B-35FA-43D8-8899-6050C5736336}">
      <dgm:prSet phldrT="[Text]" custT="1"/>
      <dgm:spPr/>
      <dgm:t>
        <a:bodyPr/>
        <a:lstStyle/>
        <a:p>
          <a:r>
            <a:rPr lang="en-US" sz="1000" dirty="0">
              <a:solidFill>
                <a:schemeClr val="tx1">
                  <a:lumMod val="95000"/>
                  <a:lumOff val="5000"/>
                </a:schemeClr>
              </a:solidFill>
            </a:rPr>
            <a:t>Social → Creates a connected, supportive campus environment</a:t>
          </a:r>
        </a:p>
      </dgm:t>
    </dgm:pt>
    <dgm:pt modelId="{02B2854E-87D5-4EBE-A26E-CA4CB309455C}" type="parTrans" cxnId="{1AD02046-EAC5-4BCC-BB21-238F3ED37540}">
      <dgm:prSet/>
      <dgm:spPr/>
      <dgm:t>
        <a:bodyPr/>
        <a:lstStyle/>
        <a:p>
          <a:endParaRPr lang="en-US"/>
        </a:p>
      </dgm:t>
    </dgm:pt>
    <dgm:pt modelId="{03C5CB78-AC5E-49A4-A817-EA22ADAEF45F}" type="sibTrans" cxnId="{1AD02046-EAC5-4BCC-BB21-238F3ED37540}">
      <dgm:prSet/>
      <dgm:spPr/>
      <dgm:t>
        <a:bodyPr/>
        <a:lstStyle/>
        <a:p>
          <a:endParaRPr lang="en-US"/>
        </a:p>
      </dgm:t>
    </dgm:pt>
    <dgm:pt modelId="{EC424DC1-CFF6-448B-98B8-CEA55EDDAC9A}">
      <dgm:prSet phldrT="[Text]" custT="1"/>
      <dgm:spPr/>
      <dgm:t>
        <a:bodyPr/>
        <a:lstStyle/>
        <a:p>
          <a:r>
            <a:rPr lang="en-US" sz="1000" dirty="0">
              <a:solidFill>
                <a:schemeClr val="tx1">
                  <a:lumMod val="95000"/>
                  <a:lumOff val="5000"/>
                </a:schemeClr>
              </a:solidFill>
            </a:rPr>
            <a:t>Economic → Saves time &amp; resources for institutes</a:t>
          </a:r>
        </a:p>
      </dgm:t>
    </dgm:pt>
    <dgm:pt modelId="{5EE80D62-ABF2-4D35-BF8F-18542731CCBA}" type="parTrans" cxnId="{A2A622C2-2331-4BF4-B7C1-ABBE8134C924}">
      <dgm:prSet/>
      <dgm:spPr/>
      <dgm:t>
        <a:bodyPr/>
        <a:lstStyle/>
        <a:p>
          <a:endParaRPr lang="en-US"/>
        </a:p>
      </dgm:t>
    </dgm:pt>
    <dgm:pt modelId="{382B301A-F9C9-4589-B993-B4B25FA6841E}" type="sibTrans" cxnId="{A2A622C2-2331-4BF4-B7C1-ABBE8134C924}">
      <dgm:prSet/>
      <dgm:spPr/>
      <dgm:t>
        <a:bodyPr/>
        <a:lstStyle/>
        <a:p>
          <a:endParaRPr lang="en-US"/>
        </a:p>
      </dgm:t>
    </dgm:pt>
    <dgm:pt modelId="{5925EEA7-2FBB-4A0D-8967-0B1C8DCFDAB7}">
      <dgm:prSet phldrT="[Text]" custT="1"/>
      <dgm:spPr/>
      <dgm:t>
        <a:bodyPr/>
        <a:lstStyle/>
        <a:p>
          <a:r>
            <a:rPr lang="en-US" sz="1000" dirty="0">
              <a:solidFill>
                <a:schemeClr val="tx1">
                  <a:lumMod val="95000"/>
                  <a:lumOff val="5000"/>
                </a:schemeClr>
              </a:solidFill>
            </a:rPr>
            <a:t>Environmental → Less reliance on printed circulars/notices</a:t>
          </a:r>
        </a:p>
      </dgm:t>
    </dgm:pt>
    <dgm:pt modelId="{9F88EDB8-A692-4179-A83A-D20AD2868BB6}" type="parTrans" cxnId="{18F42F71-C87F-471C-9CDC-D6BAF7C7F00F}">
      <dgm:prSet/>
      <dgm:spPr/>
      <dgm:t>
        <a:bodyPr/>
        <a:lstStyle/>
        <a:p>
          <a:endParaRPr lang="en-US"/>
        </a:p>
      </dgm:t>
    </dgm:pt>
    <dgm:pt modelId="{1628CA5F-4D94-44B5-951B-4C184E993D1D}" type="sibTrans" cxnId="{18F42F71-C87F-471C-9CDC-D6BAF7C7F00F}">
      <dgm:prSet/>
      <dgm:spPr/>
      <dgm:t>
        <a:bodyPr/>
        <a:lstStyle/>
        <a:p>
          <a:endParaRPr lang="en-US"/>
        </a:p>
      </dgm:t>
    </dgm:pt>
    <dgm:pt modelId="{7CEEA00D-8134-4E5E-9C48-C03816AA4C2E}">
      <dgm:prSet phldrT="[Text]" custT="1"/>
      <dgm:spPr/>
      <dgm:t>
        <a:bodyPr/>
        <a:lstStyle/>
        <a:p>
          <a:pPr>
            <a:buNone/>
          </a:pPr>
          <a:r>
            <a:rPr lang="en-US" sz="10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Data-Driven Insights →Conversation logs help institutes identify common pain points</a:t>
          </a:r>
          <a:r>
            <a:rPr lang="en-US" sz="1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,</a:t>
          </a:r>
          <a:endParaRPr lang="en-US" sz="1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C1180E63-1AF8-4124-A385-ABB6079CA855}" type="parTrans" cxnId="{1E5A0ADD-54A8-415F-BA7B-F026FBE79C13}">
      <dgm:prSet/>
      <dgm:spPr/>
      <dgm:t>
        <a:bodyPr/>
        <a:lstStyle/>
        <a:p>
          <a:endParaRPr lang="en-US"/>
        </a:p>
      </dgm:t>
    </dgm:pt>
    <dgm:pt modelId="{FB0EC8A3-0CDC-4659-ADFB-12DD3CC17952}" type="sibTrans" cxnId="{1E5A0ADD-54A8-415F-BA7B-F026FBE79C13}">
      <dgm:prSet/>
      <dgm:spPr/>
      <dgm:t>
        <a:bodyPr/>
        <a:lstStyle/>
        <a:p>
          <a:endParaRPr lang="en-US"/>
        </a:p>
      </dgm:t>
    </dgm:pt>
    <dgm:pt modelId="{56B1EE2D-8447-43C9-A79E-4E3FB20B0014}">
      <dgm:prSet phldrT="[Text]" custT="1"/>
      <dgm:spPr/>
      <dgm:t>
        <a:bodyPr/>
        <a:lstStyle/>
        <a:p>
          <a:pPr>
            <a:buNone/>
          </a:pPr>
          <a:r>
            <a:rPr lang="en-US" sz="1000" b="0" dirty="0">
              <a:solidFill>
                <a:schemeClr val="tx1">
                  <a:lumMod val="95000"/>
                  <a:lumOff val="5000"/>
                </a:schemeClr>
              </a:solidFill>
            </a:rPr>
            <a:t>Scalable→ Once deployed, can be replicated across multiple institutes with little to no additional cost</a:t>
          </a:r>
          <a:r>
            <a:rPr lang="en-US" sz="1000" b="1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US" sz="10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E794FB99-1C8F-4254-BB4B-E7E97BB2DB39}" type="parTrans" cxnId="{E4F2D503-687A-4918-AD84-00F31EA7703F}">
      <dgm:prSet/>
      <dgm:spPr/>
      <dgm:t>
        <a:bodyPr/>
        <a:lstStyle/>
        <a:p>
          <a:endParaRPr lang="en-US"/>
        </a:p>
      </dgm:t>
    </dgm:pt>
    <dgm:pt modelId="{B3A197AB-2068-49DE-83AC-E4818D2D8942}" type="sibTrans" cxnId="{E4F2D503-687A-4918-AD84-00F31EA7703F}">
      <dgm:prSet/>
      <dgm:spPr/>
      <dgm:t>
        <a:bodyPr/>
        <a:lstStyle/>
        <a:p>
          <a:endParaRPr lang="en-US"/>
        </a:p>
      </dgm:t>
    </dgm:pt>
    <dgm:pt modelId="{C72E5B82-9084-4B8C-B84F-F0A9D2180B7F}">
      <dgm:prSet phldrT="[Text]" custT="1"/>
      <dgm:spPr/>
      <dgm:t>
        <a:bodyPr/>
        <a:lstStyle/>
        <a:p>
          <a:r>
            <a:rPr lang="en-US" sz="1000" dirty="0">
              <a:solidFill>
                <a:schemeClr val="tx1">
                  <a:lumMod val="95000"/>
                  <a:lumOff val="5000"/>
                </a:schemeClr>
              </a:solidFill>
            </a:rPr>
            <a:t>Future-Ready → Lays groundwork for integrating AI-driven academic</a:t>
          </a:r>
          <a:endParaRPr lang="en-US" sz="1000" dirty="0">
            <a:solidFill>
              <a:schemeClr val="tx1">
                <a:lumMod val="95000"/>
                <a:lumOff val="5000"/>
              </a:schemeClr>
            </a:solidFill>
            <a:latin typeface="+mn-lt"/>
          </a:endParaRPr>
        </a:p>
      </dgm:t>
    </dgm:pt>
    <dgm:pt modelId="{0DF9F2C4-86B4-4567-9EAB-E183BA6CAB66}" type="parTrans" cxnId="{2A6E770D-56BE-4BFE-B32C-5848D74E6D55}">
      <dgm:prSet/>
      <dgm:spPr/>
      <dgm:t>
        <a:bodyPr/>
        <a:lstStyle/>
        <a:p>
          <a:endParaRPr lang="en-US"/>
        </a:p>
      </dgm:t>
    </dgm:pt>
    <dgm:pt modelId="{70B874E3-CB6A-4D1C-B181-B9F5023EA274}" type="sibTrans" cxnId="{2A6E770D-56BE-4BFE-B32C-5848D74E6D55}">
      <dgm:prSet/>
      <dgm:spPr/>
      <dgm:t>
        <a:bodyPr/>
        <a:lstStyle/>
        <a:p>
          <a:endParaRPr lang="en-US"/>
        </a:p>
      </dgm:t>
    </dgm:pt>
    <dgm:pt modelId="{11DF2BEC-FDB7-46BC-8EED-0E281949435A}" type="pres">
      <dgm:prSet presAssocID="{E10763B0-DF24-4327-B1B0-47C799FC709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86C2C69-310E-49A6-9DEE-4F436CB5CB64}" type="pres">
      <dgm:prSet presAssocID="{86D74FB0-6DE9-4404-9E3F-40DE02832C26}" presName="Parent" presStyleLbl="node0" presStyleIdx="0" presStyleCnt="1" custScaleX="114675" custScaleY="64144" custLinFactNeighborX="94" custLinFactNeighborY="-1192">
        <dgm:presLayoutVars>
          <dgm:chMax val="6"/>
          <dgm:chPref val="6"/>
        </dgm:presLayoutVars>
      </dgm:prSet>
      <dgm:spPr/>
    </dgm:pt>
    <dgm:pt modelId="{39C67B32-44FE-45B1-B88E-BE7E2ED9DD05}" type="pres">
      <dgm:prSet presAssocID="{FE41220B-35FA-43D8-8899-6050C5736336}" presName="Accent1" presStyleCnt="0"/>
      <dgm:spPr/>
    </dgm:pt>
    <dgm:pt modelId="{AE088D8D-4064-4B63-84AD-49C777790472}" type="pres">
      <dgm:prSet presAssocID="{FE41220B-35FA-43D8-8899-6050C5736336}" presName="Accent" presStyleLbl="bgShp" presStyleIdx="0" presStyleCnt="6"/>
      <dgm:spPr/>
    </dgm:pt>
    <dgm:pt modelId="{A5ECBA25-9A4C-4CE5-AA0E-6794D84A042E}" type="pres">
      <dgm:prSet presAssocID="{FE41220B-35FA-43D8-8899-6050C573633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C44C2E7-BA7F-4DF5-A0D2-C07594988996}" type="pres">
      <dgm:prSet presAssocID="{EC424DC1-CFF6-448B-98B8-CEA55EDDAC9A}" presName="Accent2" presStyleCnt="0"/>
      <dgm:spPr/>
    </dgm:pt>
    <dgm:pt modelId="{D368474D-AB8F-4345-A3FB-B545D5113074}" type="pres">
      <dgm:prSet presAssocID="{EC424DC1-CFF6-448B-98B8-CEA55EDDAC9A}" presName="Accent" presStyleLbl="bgShp" presStyleIdx="1" presStyleCnt="6"/>
      <dgm:spPr/>
    </dgm:pt>
    <dgm:pt modelId="{F9248873-455E-473D-BDB5-DD00E0DF18D9}" type="pres">
      <dgm:prSet presAssocID="{EC424DC1-CFF6-448B-98B8-CEA55EDDAC9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62726A-A6BF-4527-8CE8-CE93276EF314}" type="pres">
      <dgm:prSet presAssocID="{5925EEA7-2FBB-4A0D-8967-0B1C8DCFDAB7}" presName="Accent3" presStyleCnt="0"/>
      <dgm:spPr/>
    </dgm:pt>
    <dgm:pt modelId="{BED17141-D101-4EFC-801E-352B7EE7E88C}" type="pres">
      <dgm:prSet presAssocID="{5925EEA7-2FBB-4A0D-8967-0B1C8DCFDAB7}" presName="Accent" presStyleLbl="bgShp" presStyleIdx="2" presStyleCnt="6"/>
      <dgm:spPr/>
    </dgm:pt>
    <dgm:pt modelId="{A32B374C-1AF5-44AB-A58F-E11EE1144989}" type="pres">
      <dgm:prSet presAssocID="{5925EEA7-2FBB-4A0D-8967-0B1C8DCFDAB7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A9F45FA-9E1C-4E49-9831-A1E84AE67FE6}" type="pres">
      <dgm:prSet presAssocID="{7CEEA00D-8134-4E5E-9C48-C03816AA4C2E}" presName="Accent4" presStyleCnt="0"/>
      <dgm:spPr/>
    </dgm:pt>
    <dgm:pt modelId="{5F27CDEB-D9ED-4451-8728-AE2FBC17D6F5}" type="pres">
      <dgm:prSet presAssocID="{7CEEA00D-8134-4E5E-9C48-C03816AA4C2E}" presName="Accent" presStyleLbl="bgShp" presStyleIdx="3" presStyleCnt="6"/>
      <dgm:spPr/>
    </dgm:pt>
    <dgm:pt modelId="{440F74F9-299D-439C-8A36-010C8087D1BE}" type="pres">
      <dgm:prSet presAssocID="{7CEEA00D-8134-4E5E-9C48-C03816AA4C2E}" presName="Child4" presStyleLbl="node1" presStyleIdx="3" presStyleCnt="6" custScaleX="109219" custScaleY="94638">
        <dgm:presLayoutVars>
          <dgm:chMax val="0"/>
          <dgm:chPref val="0"/>
          <dgm:bulletEnabled val="1"/>
        </dgm:presLayoutVars>
      </dgm:prSet>
      <dgm:spPr/>
    </dgm:pt>
    <dgm:pt modelId="{14E805F8-BF2E-4798-BFF4-41DE193A76EE}" type="pres">
      <dgm:prSet presAssocID="{56B1EE2D-8447-43C9-A79E-4E3FB20B0014}" presName="Accent5" presStyleCnt="0"/>
      <dgm:spPr/>
    </dgm:pt>
    <dgm:pt modelId="{8909463C-E8C9-4E35-BE80-2F513B638BA3}" type="pres">
      <dgm:prSet presAssocID="{56B1EE2D-8447-43C9-A79E-4E3FB20B0014}" presName="Accent" presStyleLbl="bgShp" presStyleIdx="4" presStyleCnt="6"/>
      <dgm:spPr/>
    </dgm:pt>
    <dgm:pt modelId="{BCFC6524-E964-47D7-9526-3DD27C9C887B}" type="pres">
      <dgm:prSet presAssocID="{56B1EE2D-8447-43C9-A79E-4E3FB20B0014}" presName="Child5" presStyleLbl="node1" presStyleIdx="4" presStyleCnt="6" custScaleX="102735">
        <dgm:presLayoutVars>
          <dgm:chMax val="0"/>
          <dgm:chPref val="0"/>
          <dgm:bulletEnabled val="1"/>
        </dgm:presLayoutVars>
      </dgm:prSet>
      <dgm:spPr/>
    </dgm:pt>
    <dgm:pt modelId="{6CDF018C-31E3-4E71-86D7-1B98AA445986}" type="pres">
      <dgm:prSet presAssocID="{C72E5B82-9084-4B8C-B84F-F0A9D2180B7F}" presName="Accent6" presStyleCnt="0"/>
      <dgm:spPr/>
    </dgm:pt>
    <dgm:pt modelId="{5AD28DF1-B4A9-4DE3-90F7-267D70464F19}" type="pres">
      <dgm:prSet presAssocID="{C72E5B82-9084-4B8C-B84F-F0A9D2180B7F}" presName="Accent" presStyleLbl="bgShp" presStyleIdx="5" presStyleCnt="6"/>
      <dgm:spPr/>
    </dgm:pt>
    <dgm:pt modelId="{C45266E2-ED1A-4C74-ACA6-FFF86B9736A3}" type="pres">
      <dgm:prSet presAssocID="{C72E5B82-9084-4B8C-B84F-F0A9D2180B7F}" presName="Child6" presStyleLbl="node1" presStyleIdx="5" presStyleCnt="6" custLinFactNeighborX="1803" custLinFactNeighborY="625">
        <dgm:presLayoutVars>
          <dgm:chMax val="0"/>
          <dgm:chPref val="0"/>
          <dgm:bulletEnabled val="1"/>
        </dgm:presLayoutVars>
      </dgm:prSet>
      <dgm:spPr/>
    </dgm:pt>
  </dgm:ptLst>
  <dgm:cxnLst>
    <dgm:cxn modelId="{E4F2D503-687A-4918-AD84-00F31EA7703F}" srcId="{86D74FB0-6DE9-4404-9E3F-40DE02832C26}" destId="{56B1EE2D-8447-43C9-A79E-4E3FB20B0014}" srcOrd="4" destOrd="0" parTransId="{E794FB99-1C8F-4254-BB4B-E7E97BB2DB39}" sibTransId="{B3A197AB-2068-49DE-83AC-E4818D2D8942}"/>
    <dgm:cxn modelId="{2A6E770D-56BE-4BFE-B32C-5848D74E6D55}" srcId="{86D74FB0-6DE9-4404-9E3F-40DE02832C26}" destId="{C72E5B82-9084-4B8C-B84F-F0A9D2180B7F}" srcOrd="5" destOrd="0" parTransId="{0DF9F2C4-86B4-4567-9EAB-E183BA6CAB66}" sibTransId="{70B874E3-CB6A-4D1C-B181-B9F5023EA274}"/>
    <dgm:cxn modelId="{FD8AC611-FF42-4FF2-9405-01400D29FBE3}" type="presOf" srcId="{EC424DC1-CFF6-448B-98B8-CEA55EDDAC9A}" destId="{F9248873-455E-473D-BDB5-DD00E0DF18D9}" srcOrd="0" destOrd="0" presId="urn:microsoft.com/office/officeart/2011/layout/HexagonRadial"/>
    <dgm:cxn modelId="{A129451A-E786-410C-BA3A-2E72EC466CFD}" type="presOf" srcId="{C72E5B82-9084-4B8C-B84F-F0A9D2180B7F}" destId="{C45266E2-ED1A-4C74-ACA6-FFF86B9736A3}" srcOrd="0" destOrd="0" presId="urn:microsoft.com/office/officeart/2011/layout/HexagonRadial"/>
    <dgm:cxn modelId="{125E0D3D-67E4-48FD-BB2D-54A841089AB6}" type="presOf" srcId="{7CEEA00D-8134-4E5E-9C48-C03816AA4C2E}" destId="{440F74F9-299D-439C-8A36-010C8087D1BE}" srcOrd="0" destOrd="0" presId="urn:microsoft.com/office/officeart/2011/layout/HexagonRadial"/>
    <dgm:cxn modelId="{E664A441-FA04-449B-8328-22885B0B8715}" type="presOf" srcId="{86D74FB0-6DE9-4404-9E3F-40DE02832C26}" destId="{986C2C69-310E-49A6-9DEE-4F436CB5CB64}" srcOrd="0" destOrd="0" presId="urn:microsoft.com/office/officeart/2011/layout/HexagonRadial"/>
    <dgm:cxn modelId="{9C3D6C43-6713-431A-9E86-5B947FC4B180}" type="presOf" srcId="{5925EEA7-2FBB-4A0D-8967-0B1C8DCFDAB7}" destId="{A32B374C-1AF5-44AB-A58F-E11EE1144989}" srcOrd="0" destOrd="0" presId="urn:microsoft.com/office/officeart/2011/layout/HexagonRadial"/>
    <dgm:cxn modelId="{1AD02046-EAC5-4BCC-BB21-238F3ED37540}" srcId="{86D74FB0-6DE9-4404-9E3F-40DE02832C26}" destId="{FE41220B-35FA-43D8-8899-6050C5736336}" srcOrd="0" destOrd="0" parTransId="{02B2854E-87D5-4EBE-A26E-CA4CB309455C}" sibTransId="{03C5CB78-AC5E-49A4-A817-EA22ADAEF45F}"/>
    <dgm:cxn modelId="{18F42F71-C87F-471C-9CDC-D6BAF7C7F00F}" srcId="{86D74FB0-6DE9-4404-9E3F-40DE02832C26}" destId="{5925EEA7-2FBB-4A0D-8967-0B1C8DCFDAB7}" srcOrd="2" destOrd="0" parTransId="{9F88EDB8-A692-4179-A83A-D20AD2868BB6}" sibTransId="{1628CA5F-4D94-44B5-951B-4C184E993D1D}"/>
    <dgm:cxn modelId="{7319C79F-12F4-4223-92E8-A4FD008E8C89}" type="presOf" srcId="{FE41220B-35FA-43D8-8899-6050C5736336}" destId="{A5ECBA25-9A4C-4CE5-AA0E-6794D84A042E}" srcOrd="0" destOrd="0" presId="urn:microsoft.com/office/officeart/2011/layout/HexagonRadial"/>
    <dgm:cxn modelId="{A2A622C2-2331-4BF4-B7C1-ABBE8134C924}" srcId="{86D74FB0-6DE9-4404-9E3F-40DE02832C26}" destId="{EC424DC1-CFF6-448B-98B8-CEA55EDDAC9A}" srcOrd="1" destOrd="0" parTransId="{5EE80D62-ABF2-4D35-BF8F-18542731CCBA}" sibTransId="{382B301A-F9C9-4589-B993-B4B25FA6841E}"/>
    <dgm:cxn modelId="{3AE632CB-29BB-4A62-A8F0-26AFD490D472}" type="presOf" srcId="{E10763B0-DF24-4327-B1B0-47C799FC709E}" destId="{11DF2BEC-FDB7-46BC-8EED-0E281949435A}" srcOrd="0" destOrd="0" presId="urn:microsoft.com/office/officeart/2011/layout/HexagonRadial"/>
    <dgm:cxn modelId="{58BEDFCB-212C-456E-8DA1-DB2F5EAAF746}" srcId="{E10763B0-DF24-4327-B1B0-47C799FC709E}" destId="{86D74FB0-6DE9-4404-9E3F-40DE02832C26}" srcOrd="0" destOrd="0" parTransId="{CD34ABF0-4375-4E85-8C29-7CA21557A054}" sibTransId="{DD4EBF7F-6EC3-41DC-BEFC-4350396BA6AF}"/>
    <dgm:cxn modelId="{1E5A0ADD-54A8-415F-BA7B-F026FBE79C13}" srcId="{86D74FB0-6DE9-4404-9E3F-40DE02832C26}" destId="{7CEEA00D-8134-4E5E-9C48-C03816AA4C2E}" srcOrd="3" destOrd="0" parTransId="{C1180E63-1AF8-4124-A385-ABB6079CA855}" sibTransId="{FB0EC8A3-0CDC-4659-ADFB-12DD3CC17952}"/>
    <dgm:cxn modelId="{6F61D0EF-C016-4EA8-A6DE-AB5CBDC58E23}" type="presOf" srcId="{56B1EE2D-8447-43C9-A79E-4E3FB20B0014}" destId="{BCFC6524-E964-47D7-9526-3DD27C9C887B}" srcOrd="0" destOrd="0" presId="urn:microsoft.com/office/officeart/2011/layout/HexagonRadial"/>
    <dgm:cxn modelId="{15CD6FC8-C08E-407C-AEB6-68BE230EDA12}" type="presParOf" srcId="{11DF2BEC-FDB7-46BC-8EED-0E281949435A}" destId="{986C2C69-310E-49A6-9DEE-4F436CB5CB64}" srcOrd="0" destOrd="0" presId="urn:microsoft.com/office/officeart/2011/layout/HexagonRadial"/>
    <dgm:cxn modelId="{7F8F7545-E5F7-46AE-A685-43F58CAAF94F}" type="presParOf" srcId="{11DF2BEC-FDB7-46BC-8EED-0E281949435A}" destId="{39C67B32-44FE-45B1-B88E-BE7E2ED9DD05}" srcOrd="1" destOrd="0" presId="urn:microsoft.com/office/officeart/2011/layout/HexagonRadial"/>
    <dgm:cxn modelId="{F127AC91-A37A-4789-91B4-6B9F73A97C9E}" type="presParOf" srcId="{39C67B32-44FE-45B1-B88E-BE7E2ED9DD05}" destId="{AE088D8D-4064-4B63-84AD-49C777790472}" srcOrd="0" destOrd="0" presId="urn:microsoft.com/office/officeart/2011/layout/HexagonRadial"/>
    <dgm:cxn modelId="{4A6F6EEB-6C2D-4FDA-8CA2-AEBBBF3A89FD}" type="presParOf" srcId="{11DF2BEC-FDB7-46BC-8EED-0E281949435A}" destId="{A5ECBA25-9A4C-4CE5-AA0E-6794D84A042E}" srcOrd="2" destOrd="0" presId="urn:microsoft.com/office/officeart/2011/layout/HexagonRadial"/>
    <dgm:cxn modelId="{73978996-5605-4366-BC50-78BA7767C18E}" type="presParOf" srcId="{11DF2BEC-FDB7-46BC-8EED-0E281949435A}" destId="{DC44C2E7-BA7F-4DF5-A0D2-C07594988996}" srcOrd="3" destOrd="0" presId="urn:microsoft.com/office/officeart/2011/layout/HexagonRadial"/>
    <dgm:cxn modelId="{6EC13769-FB86-48B1-88D1-60749C6CD758}" type="presParOf" srcId="{DC44C2E7-BA7F-4DF5-A0D2-C07594988996}" destId="{D368474D-AB8F-4345-A3FB-B545D5113074}" srcOrd="0" destOrd="0" presId="urn:microsoft.com/office/officeart/2011/layout/HexagonRadial"/>
    <dgm:cxn modelId="{A1C8EB81-B0BD-4803-B020-6499DF5B5408}" type="presParOf" srcId="{11DF2BEC-FDB7-46BC-8EED-0E281949435A}" destId="{F9248873-455E-473D-BDB5-DD00E0DF18D9}" srcOrd="4" destOrd="0" presId="urn:microsoft.com/office/officeart/2011/layout/HexagonRadial"/>
    <dgm:cxn modelId="{3BE390AC-A277-49D2-A8BE-B46F126922A2}" type="presParOf" srcId="{11DF2BEC-FDB7-46BC-8EED-0E281949435A}" destId="{C062726A-A6BF-4527-8CE8-CE93276EF314}" srcOrd="5" destOrd="0" presId="urn:microsoft.com/office/officeart/2011/layout/HexagonRadial"/>
    <dgm:cxn modelId="{4BA3568E-BDEB-470B-9586-1D1726B6418E}" type="presParOf" srcId="{C062726A-A6BF-4527-8CE8-CE93276EF314}" destId="{BED17141-D101-4EFC-801E-352B7EE7E88C}" srcOrd="0" destOrd="0" presId="urn:microsoft.com/office/officeart/2011/layout/HexagonRadial"/>
    <dgm:cxn modelId="{46D902A0-64D1-4EED-B207-FD5409C07ADB}" type="presParOf" srcId="{11DF2BEC-FDB7-46BC-8EED-0E281949435A}" destId="{A32B374C-1AF5-44AB-A58F-E11EE1144989}" srcOrd="6" destOrd="0" presId="urn:microsoft.com/office/officeart/2011/layout/HexagonRadial"/>
    <dgm:cxn modelId="{806E4C6E-44D6-4A63-92EC-299426ECEF07}" type="presParOf" srcId="{11DF2BEC-FDB7-46BC-8EED-0E281949435A}" destId="{DA9F45FA-9E1C-4E49-9831-A1E84AE67FE6}" srcOrd="7" destOrd="0" presId="urn:microsoft.com/office/officeart/2011/layout/HexagonRadial"/>
    <dgm:cxn modelId="{7E1CAAF3-F41A-4468-80FE-954C0C644AA1}" type="presParOf" srcId="{DA9F45FA-9E1C-4E49-9831-A1E84AE67FE6}" destId="{5F27CDEB-D9ED-4451-8728-AE2FBC17D6F5}" srcOrd="0" destOrd="0" presId="urn:microsoft.com/office/officeart/2011/layout/HexagonRadial"/>
    <dgm:cxn modelId="{9F5A0B3C-3625-4C96-B8A9-9DC154C011C4}" type="presParOf" srcId="{11DF2BEC-FDB7-46BC-8EED-0E281949435A}" destId="{440F74F9-299D-439C-8A36-010C8087D1BE}" srcOrd="8" destOrd="0" presId="urn:microsoft.com/office/officeart/2011/layout/HexagonRadial"/>
    <dgm:cxn modelId="{C3425DC6-395A-4FD6-BACA-B8FD11BC0F46}" type="presParOf" srcId="{11DF2BEC-FDB7-46BC-8EED-0E281949435A}" destId="{14E805F8-BF2E-4798-BFF4-41DE193A76EE}" srcOrd="9" destOrd="0" presId="urn:microsoft.com/office/officeart/2011/layout/HexagonRadial"/>
    <dgm:cxn modelId="{63CEDB7F-9C7B-4C12-A1F1-601F8532D5F5}" type="presParOf" srcId="{14E805F8-BF2E-4798-BFF4-41DE193A76EE}" destId="{8909463C-E8C9-4E35-BE80-2F513B638BA3}" srcOrd="0" destOrd="0" presId="urn:microsoft.com/office/officeart/2011/layout/HexagonRadial"/>
    <dgm:cxn modelId="{9C975466-0E6B-4A87-A69F-03D980E85090}" type="presParOf" srcId="{11DF2BEC-FDB7-46BC-8EED-0E281949435A}" destId="{BCFC6524-E964-47D7-9526-3DD27C9C887B}" srcOrd="10" destOrd="0" presId="urn:microsoft.com/office/officeart/2011/layout/HexagonRadial"/>
    <dgm:cxn modelId="{90E4BFFB-CCA6-4A8B-981B-7E5795F65774}" type="presParOf" srcId="{11DF2BEC-FDB7-46BC-8EED-0E281949435A}" destId="{6CDF018C-31E3-4E71-86D7-1B98AA445986}" srcOrd="11" destOrd="0" presId="urn:microsoft.com/office/officeart/2011/layout/HexagonRadial"/>
    <dgm:cxn modelId="{4CDAD72A-2771-4A10-984C-4DD732B8BE32}" type="presParOf" srcId="{6CDF018C-31E3-4E71-86D7-1B98AA445986}" destId="{5AD28DF1-B4A9-4DE3-90F7-267D70464F19}" srcOrd="0" destOrd="0" presId="urn:microsoft.com/office/officeart/2011/layout/HexagonRadial"/>
    <dgm:cxn modelId="{DF23B4C5-CB47-4521-B011-1E7550FA7CE4}" type="presParOf" srcId="{11DF2BEC-FDB7-46BC-8EED-0E281949435A}" destId="{C45266E2-ED1A-4C74-ACA6-FFF86B9736A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C2C69-310E-49A6-9DEE-4F436CB5CB64}">
      <dsp:nvSpPr>
        <dsp:cNvPr id="0" name=""/>
        <dsp:cNvSpPr/>
      </dsp:nvSpPr>
      <dsp:spPr>
        <a:xfrm>
          <a:off x="1070225" y="1519560"/>
          <a:ext cx="1851750" cy="89599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rPr>
            <a:t>Benefits</a:t>
          </a:r>
        </a:p>
      </dsp:txBody>
      <dsp:txXfrm>
        <a:off x="1309866" y="1635514"/>
        <a:ext cx="1372468" cy="664088"/>
      </dsp:txXfrm>
    </dsp:sp>
    <dsp:sp modelId="{D368474D-AB8F-4345-A3FB-B545D5113074}">
      <dsp:nvSpPr>
        <dsp:cNvPr id="0" name=""/>
        <dsp:cNvSpPr/>
      </dsp:nvSpPr>
      <dsp:spPr>
        <a:xfrm>
          <a:off x="2198355" y="617484"/>
          <a:ext cx="609252" cy="5249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CBA25-9A4C-4CE5-AA0E-6794D84A042E}">
      <dsp:nvSpPr>
        <dsp:cNvPr id="0" name=""/>
        <dsp:cNvSpPr/>
      </dsp:nvSpPr>
      <dsp:spPr>
        <a:xfrm>
          <a:off x="1335937" y="15346"/>
          <a:ext cx="1323301" cy="114481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95000"/>
                  <a:lumOff val="5000"/>
                </a:schemeClr>
              </a:solidFill>
            </a:rPr>
            <a:t>Social → Creates a connected, supportive campus environment</a:t>
          </a:r>
        </a:p>
      </dsp:txBody>
      <dsp:txXfrm>
        <a:off x="1555236" y="205066"/>
        <a:ext cx="884703" cy="765371"/>
      </dsp:txXfrm>
    </dsp:sp>
    <dsp:sp modelId="{BED17141-D101-4EFC-801E-352B7EE7E88C}">
      <dsp:nvSpPr>
        <dsp:cNvPr id="0" name=""/>
        <dsp:cNvSpPr/>
      </dsp:nvSpPr>
      <dsp:spPr>
        <a:xfrm>
          <a:off x="2909400" y="1598864"/>
          <a:ext cx="609252" cy="5249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48873-455E-473D-BDB5-DD00E0DF18D9}">
      <dsp:nvSpPr>
        <dsp:cNvPr id="0" name=""/>
        <dsp:cNvSpPr/>
      </dsp:nvSpPr>
      <dsp:spPr>
        <a:xfrm>
          <a:off x="2549558" y="719482"/>
          <a:ext cx="1323301" cy="114481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95000"/>
                  <a:lumOff val="5000"/>
                </a:schemeClr>
              </a:solidFill>
            </a:rPr>
            <a:t>Economic → Saves time &amp; resources for institutes</a:t>
          </a:r>
        </a:p>
      </dsp:txBody>
      <dsp:txXfrm>
        <a:off x="2768857" y="909202"/>
        <a:ext cx="884703" cy="765371"/>
      </dsp:txXfrm>
    </dsp:sp>
    <dsp:sp modelId="{5F27CDEB-D9ED-4451-8728-AE2FBC17D6F5}">
      <dsp:nvSpPr>
        <dsp:cNvPr id="0" name=""/>
        <dsp:cNvSpPr/>
      </dsp:nvSpPr>
      <dsp:spPr>
        <a:xfrm>
          <a:off x="2415463" y="2706657"/>
          <a:ext cx="609252" cy="5249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B374C-1AF5-44AB-A58F-E11EE1144989}">
      <dsp:nvSpPr>
        <dsp:cNvPr id="0" name=""/>
        <dsp:cNvSpPr/>
      </dsp:nvSpPr>
      <dsp:spPr>
        <a:xfrm>
          <a:off x="2549558" y="2103731"/>
          <a:ext cx="1323301" cy="114481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95000"/>
                  <a:lumOff val="5000"/>
                </a:schemeClr>
              </a:solidFill>
            </a:rPr>
            <a:t>Environmental → Less reliance on printed circulars/notices</a:t>
          </a:r>
        </a:p>
      </dsp:txBody>
      <dsp:txXfrm>
        <a:off x="2768857" y="2293451"/>
        <a:ext cx="884703" cy="765371"/>
      </dsp:txXfrm>
    </dsp:sp>
    <dsp:sp modelId="{8909463C-E8C9-4E35-BE80-2F513B638BA3}">
      <dsp:nvSpPr>
        <dsp:cNvPr id="0" name=""/>
        <dsp:cNvSpPr/>
      </dsp:nvSpPr>
      <dsp:spPr>
        <a:xfrm>
          <a:off x="1190197" y="2821650"/>
          <a:ext cx="609252" cy="5249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F74F9-299D-439C-8A36-010C8087D1BE}">
      <dsp:nvSpPr>
        <dsp:cNvPr id="0" name=""/>
        <dsp:cNvSpPr/>
      </dsp:nvSpPr>
      <dsp:spPr>
        <a:xfrm>
          <a:off x="1274939" y="2839347"/>
          <a:ext cx="1445297" cy="108342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Data-Driven Insights →Conversation logs help institutes identify common pain points</a:t>
          </a:r>
          <a:r>
            <a:rPr lang="en-US" sz="1000" b="1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rPr>
            <a:t>,</a:t>
          </a:r>
          <a:endParaRPr lang="en-US" sz="1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498559" y="3006977"/>
        <a:ext cx="998057" cy="748166"/>
      </dsp:txXfrm>
    </dsp:sp>
    <dsp:sp modelId="{5AD28DF1-B4A9-4DE3-90F7-267D70464F19}">
      <dsp:nvSpPr>
        <dsp:cNvPr id="0" name=""/>
        <dsp:cNvSpPr/>
      </dsp:nvSpPr>
      <dsp:spPr>
        <a:xfrm>
          <a:off x="467508" y="1840664"/>
          <a:ext cx="609252" cy="524951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C6524-E964-47D7-9526-3DD27C9C887B}">
      <dsp:nvSpPr>
        <dsp:cNvPr id="0" name=""/>
        <dsp:cNvSpPr/>
      </dsp:nvSpPr>
      <dsp:spPr>
        <a:xfrm>
          <a:off x="98585" y="2104518"/>
          <a:ext cx="1359494" cy="114481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Scalable→ Once deployed, can be replicated across multiple institutes with little to no additional cost</a:t>
          </a:r>
          <a:r>
            <a:rPr lang="en-US" sz="1000" b="1" kern="1200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US" sz="10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0900" y="2291727"/>
        <a:ext cx="914864" cy="770393"/>
      </dsp:txXfrm>
    </dsp:sp>
    <dsp:sp modelId="{C45266E2-ED1A-4C74-ACA6-FFF86B9736A3}">
      <dsp:nvSpPr>
        <dsp:cNvPr id="0" name=""/>
        <dsp:cNvSpPr/>
      </dsp:nvSpPr>
      <dsp:spPr>
        <a:xfrm>
          <a:off x="140540" y="725061"/>
          <a:ext cx="1323301" cy="114481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>
                  <a:lumMod val="95000"/>
                  <a:lumOff val="5000"/>
                </a:schemeClr>
              </a:solidFill>
            </a:rPr>
            <a:t>Future-Ready → Lays groundwork for integrating AI-driven academic</a:t>
          </a:r>
          <a:endParaRPr lang="en-US" sz="1000" kern="1200" dirty="0">
            <a:solidFill>
              <a:schemeClr val="tx1">
                <a:lumMod val="95000"/>
                <a:lumOff val="5000"/>
              </a:schemeClr>
            </a:solidFill>
            <a:latin typeface="+mn-lt"/>
          </a:endParaRPr>
        </a:p>
      </dsp:txBody>
      <dsp:txXfrm>
        <a:off x="359839" y="914781"/>
        <a:ext cx="884703" cy="765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lio.com/whatsap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vercel.com/doc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abase.com/docs" TargetMode="External"/><Relationship Id="rId5" Type="http://schemas.openxmlformats.org/officeDocument/2006/relationships/hyperlink" Target="https://platform.openai.com/docs" TargetMode="External"/><Relationship Id="rId10" Type="http://schemas.openxmlformats.org/officeDocument/2006/relationships/hyperlink" Target="https://cloud.google.com/translate/docs" TargetMode="External"/><Relationship Id="rId4" Type="http://schemas.openxmlformats.org/officeDocument/2006/relationships/hyperlink" Target="https://python.langchain.com/" TargetMode="External"/><Relationship Id="rId9" Type="http://schemas.openxmlformats.org/officeDocument/2006/relationships/hyperlink" Target="https://core.telegram.org/bots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65183"/>
            <a:ext cx="9144000" cy="1224938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608" y="1120727"/>
            <a:ext cx="5924550" cy="49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ID- SIH25104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Language Agnostic Chatbot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Name-Team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BrainWave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750087" y="-243216"/>
            <a:ext cx="7669202" cy="1122868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UNITALK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57098"/>
            <a:ext cx="1470976" cy="9851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Brainwave </a:t>
            </a:r>
            <a:endParaRPr lang="en-IN" sz="1600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EF56F36-C698-7000-2AB9-C96AF9796726}"/>
              </a:ext>
            </a:extLst>
          </p:cNvPr>
          <p:cNvGrpSpPr/>
          <p:nvPr/>
        </p:nvGrpSpPr>
        <p:grpSpPr>
          <a:xfrm>
            <a:off x="4797808" y="1277828"/>
            <a:ext cx="6948219" cy="1763084"/>
            <a:chOff x="4470400" y="1335716"/>
            <a:chExt cx="6948219" cy="1763084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3423265-DBCE-6D12-ECD5-F0ABF957B0BC}"/>
                </a:ext>
              </a:extLst>
            </p:cNvPr>
            <p:cNvSpPr/>
            <p:nvPr/>
          </p:nvSpPr>
          <p:spPr>
            <a:xfrm>
              <a:off x="4470400" y="1335716"/>
              <a:ext cx="6948219" cy="1763084"/>
            </a:xfrm>
            <a:prstGeom prst="roundRect">
              <a:avLst>
                <a:gd name="adj" fmla="val 939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eaLnBrk="0" hangingPunct="0"/>
              <a:endParaRPr lang="en-US" alt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FED994D-6D41-462C-6F2A-2814E643495C}"/>
                </a:ext>
              </a:extLst>
            </p:cNvPr>
            <p:cNvSpPr txBox="1"/>
            <p:nvPr/>
          </p:nvSpPr>
          <p:spPr>
            <a:xfrm>
              <a:off x="4678731" y="1468458"/>
              <a:ext cx="666893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Proposed Solution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Multilingual AI chatbot answering queries in 5+ regional languages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Ingests FAQs and notices with context retention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Integrates into college website &amp; messaging apps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b="1" dirty="0"/>
                <a:t>Cloud-based, modular architecture</a:t>
              </a:r>
              <a:r>
                <a:rPr lang="en-US" dirty="0"/>
                <a:t> for scalability &amp; privacy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815C777-31E7-0259-1D93-49E17F810B73}"/>
              </a:ext>
            </a:extLst>
          </p:cNvPr>
          <p:cNvSpPr txBox="1"/>
          <p:nvPr/>
        </p:nvSpPr>
        <p:spPr>
          <a:xfrm>
            <a:off x="4592295" y="5408616"/>
            <a:ext cx="1817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itchFamily="34" charset="0"/>
                <a:cs typeface="Arial" pitchFamily="34" charset="0"/>
              </a:rPr>
              <a:t>Multilingual Support</a:t>
            </a:r>
            <a:endParaRPr lang="en-US" sz="1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AFF13A-8BD2-6D36-B482-D0653C16E542}"/>
              </a:ext>
            </a:extLst>
          </p:cNvPr>
          <p:cNvGrpSpPr/>
          <p:nvPr/>
        </p:nvGrpSpPr>
        <p:grpSpPr>
          <a:xfrm>
            <a:off x="4874946" y="3470622"/>
            <a:ext cx="7175540" cy="2260611"/>
            <a:chOff x="4731168" y="3481941"/>
            <a:chExt cx="7175540" cy="2260611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E0ABCF1-F895-CBE6-F2F1-3AD5D9DF7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42968" y="3912308"/>
              <a:ext cx="1258618" cy="12586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6DBC68-04EF-56D2-0C03-0FB50A8432D2}"/>
                </a:ext>
              </a:extLst>
            </p:cNvPr>
            <p:cNvSpPr txBox="1"/>
            <p:nvPr/>
          </p:nvSpPr>
          <p:spPr>
            <a:xfrm>
              <a:off x="7337894" y="3481941"/>
              <a:ext cx="1645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u="sng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Key Features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ABB51E7-82E1-33B2-903E-CF8FCDEC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1168" y="4187199"/>
              <a:ext cx="1239867" cy="117775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FF53DAD-696A-1873-2F4F-FFB9B1010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44533" y="4187199"/>
              <a:ext cx="1290636" cy="117177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9A5243D-DFE8-A481-ECDF-0C3ACA6D1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8667" y="4115253"/>
              <a:ext cx="1315667" cy="131566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76A1289-8E8F-BDFD-BCD0-DF954B656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59861" y="4647106"/>
              <a:ext cx="741725" cy="741725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2395F5-A8FA-0321-29C8-F247C581837B}"/>
                </a:ext>
              </a:extLst>
            </p:cNvPr>
            <p:cNvSpPr txBox="1"/>
            <p:nvPr/>
          </p:nvSpPr>
          <p:spPr>
            <a:xfrm>
              <a:off x="6454523" y="5428929"/>
              <a:ext cx="181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24 / 7 Access</a:t>
              </a:r>
              <a:endParaRPr 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F07D5E7-BE12-F6D0-473B-2A835811BBD9}"/>
                </a:ext>
              </a:extLst>
            </p:cNvPr>
            <p:cNvSpPr txBox="1"/>
            <p:nvPr/>
          </p:nvSpPr>
          <p:spPr>
            <a:xfrm>
              <a:off x="8271918" y="5434775"/>
              <a:ext cx="181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Voice Input / Output</a:t>
              </a:r>
              <a:endParaRPr lang="en-US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914FEF-6B77-3E2F-3970-C081E340675E}"/>
                </a:ext>
              </a:extLst>
            </p:cNvPr>
            <p:cNvSpPr txBox="1"/>
            <p:nvPr/>
          </p:nvSpPr>
          <p:spPr>
            <a:xfrm>
              <a:off x="10089313" y="5434775"/>
              <a:ext cx="181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Fallback responses</a:t>
              </a:r>
              <a:endParaRPr lang="en-US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29EE53-DF68-1AF9-6DD4-B7490DCE6548}"/>
              </a:ext>
            </a:extLst>
          </p:cNvPr>
          <p:cNvGrpSpPr/>
          <p:nvPr/>
        </p:nvGrpSpPr>
        <p:grpSpPr>
          <a:xfrm>
            <a:off x="405738" y="1279233"/>
            <a:ext cx="4252905" cy="4835003"/>
            <a:chOff x="141514" y="1219446"/>
            <a:chExt cx="4252905" cy="483500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5548E38-7599-F5F3-FEF3-F7D044FBD69B}"/>
                </a:ext>
              </a:extLst>
            </p:cNvPr>
            <p:cNvSpPr/>
            <p:nvPr/>
          </p:nvSpPr>
          <p:spPr>
            <a:xfrm>
              <a:off x="141514" y="1219446"/>
              <a:ext cx="4162158" cy="4835003"/>
            </a:xfrm>
            <a:prstGeom prst="roundRect">
              <a:avLst>
                <a:gd name="adj" fmla="val 939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eaLnBrk="0" hangingPunct="0"/>
              <a:endParaRPr lang="en-US" alt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B2915851-F065-2B6B-1EE2-85F7D95541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V="1">
              <a:off x="164153" y="1229736"/>
              <a:ext cx="4230266" cy="4816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hangingPunct="0"/>
              <a:r>
                <a:rPr lang="en-US" b="1" u="sng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itchFamily="34" charset="0"/>
                </a:rPr>
                <a:t>Problem Statement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Students frequently face delays in accessing important institutional information such as fee deadlines, scholarships, timetables, and circulars.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Language barriers and complex documents often create confusion.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This results in long queues, repetitive queries, and communication gaps between students and campus offices.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There is a need for a multilingual, AI-powered conversational assistant.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The assistant should provide accurate, 24/7, and user-friendly access to institutional information.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It must work across web and messaging platforms while ensuring privacy and inclusivity.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E2133E5-00C2-0101-6333-C7ACF54303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69028"/>
            <a:ext cx="1470976" cy="9851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Brainwave </a:t>
            </a:r>
            <a:endParaRPr lang="en-IN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25E83-108A-C24B-505A-828004E9F9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56" t="2408" r="2966" b="1884"/>
          <a:stretch>
            <a:fillRect/>
          </a:stretch>
        </p:blipFill>
        <p:spPr>
          <a:xfrm>
            <a:off x="7630161" y="1742488"/>
            <a:ext cx="4216400" cy="4426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7CFCE-A59F-1643-5245-8E1D36AF09C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6" b="-1"/>
          <a:stretch>
            <a:fillRect/>
          </a:stretch>
        </p:blipFill>
        <p:spPr>
          <a:xfrm>
            <a:off x="213360" y="1742489"/>
            <a:ext cx="4453403" cy="44267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874DDB-3CA3-1429-210F-EAE7C43E49B2}"/>
              </a:ext>
            </a:extLst>
          </p:cNvPr>
          <p:cNvSpPr/>
          <p:nvPr/>
        </p:nvSpPr>
        <p:spPr>
          <a:xfrm>
            <a:off x="4459177" y="2086154"/>
            <a:ext cx="3066062" cy="3226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Technologies to be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Programming Languages: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Python 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Frameworks &amp; Libraries :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React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pyTorch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Flask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LangChain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Whisper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Database :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Hardware : Local Testing – Laptop with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CPU / GPU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Deployment :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Vercel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, </a:t>
            </a:r>
            <a:r>
              <a:rPr lang="en-US" sz="14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SupaBase</a:t>
            </a:r>
            <a:endParaRPr lang="en-US" sz="1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Version Control : </a:t>
            </a:r>
            <a:r>
              <a:rPr lang="en-US"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286A7-0339-9469-44CE-918BBB65BE9E}"/>
              </a:ext>
            </a:extLst>
          </p:cNvPr>
          <p:cNvSpPr txBox="1"/>
          <p:nvPr/>
        </p:nvSpPr>
        <p:spPr>
          <a:xfrm>
            <a:off x="877002" y="1157322"/>
            <a:ext cx="3687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9796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6B45712-66CD-BD36-5FC1-4F64829737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10253"/>
            <a:ext cx="1470976" cy="9851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Brainwave </a:t>
            </a:r>
            <a:endParaRPr lang="en-IN" sz="1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59D190-5F04-CC4C-7234-2998375DEC4A}"/>
              </a:ext>
            </a:extLst>
          </p:cNvPr>
          <p:cNvGrpSpPr/>
          <p:nvPr/>
        </p:nvGrpSpPr>
        <p:grpSpPr>
          <a:xfrm>
            <a:off x="643786" y="1379500"/>
            <a:ext cx="10938614" cy="4098999"/>
            <a:chOff x="410832" y="1727257"/>
            <a:chExt cx="10938614" cy="40989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947C4EE-82FE-10AE-B845-ABB8874595CF}"/>
                </a:ext>
              </a:extLst>
            </p:cNvPr>
            <p:cNvSpPr/>
            <p:nvPr/>
          </p:nvSpPr>
          <p:spPr>
            <a:xfrm>
              <a:off x="410832" y="1727257"/>
              <a:ext cx="3323046" cy="4095291"/>
            </a:xfrm>
            <a:prstGeom prst="roundRect">
              <a:avLst>
                <a:gd name="adj" fmla="val 939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eaLnBrk="0" hangingPunct="0"/>
              <a:endParaRPr lang="en-US" alt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FA324D-E3F2-73C4-76E1-7C4A96539BA1}"/>
                </a:ext>
              </a:extLst>
            </p:cNvPr>
            <p:cNvSpPr txBox="1"/>
            <p:nvPr/>
          </p:nvSpPr>
          <p:spPr>
            <a:xfrm>
              <a:off x="609600" y="1897681"/>
              <a:ext cx="3005232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Project Feasibility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Uses existing AI models to reduce development time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Cloud backend with React/</a:t>
              </a:r>
              <a:r>
                <a:rPr lang="en-US" dirty="0" err="1"/>
                <a:t>Vercel</a:t>
              </a:r>
              <a:r>
                <a:rPr lang="en-US" dirty="0"/>
                <a:t> frontend for easy deployment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Modular architecture ensures scalability across institutions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Optimized for low-end devices to maximize accessibility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C21510E-B418-7731-9CFE-43BAD584F815}"/>
                </a:ext>
              </a:extLst>
            </p:cNvPr>
            <p:cNvSpPr/>
            <p:nvPr/>
          </p:nvSpPr>
          <p:spPr>
            <a:xfrm>
              <a:off x="4204356" y="1727257"/>
              <a:ext cx="3323046" cy="4095291"/>
            </a:xfrm>
            <a:prstGeom prst="roundRect">
              <a:avLst>
                <a:gd name="adj" fmla="val 939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eaLnBrk="0" hangingPunct="0"/>
              <a:endParaRPr lang="en-US" alt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0D82A9-BBBC-F496-9678-7603B820F18F}"/>
                </a:ext>
              </a:extLst>
            </p:cNvPr>
            <p:cNvSpPr txBox="1"/>
            <p:nvPr/>
          </p:nvSpPr>
          <p:spPr>
            <a:xfrm>
              <a:off x="4450080" y="1897681"/>
              <a:ext cx="2794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Challenges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Performance bottlenecks under heavy traffic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 unavailability for certain institutional queries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Risk of misuse or abuse of messaging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Privacy and security concerns in handling student data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C374449-85C7-502B-C359-FA6E289CF834}"/>
                </a:ext>
              </a:extLst>
            </p:cNvPr>
            <p:cNvSpPr/>
            <p:nvPr/>
          </p:nvSpPr>
          <p:spPr>
            <a:xfrm>
              <a:off x="7997880" y="1730965"/>
              <a:ext cx="3323046" cy="4095291"/>
            </a:xfrm>
            <a:prstGeom prst="roundRect">
              <a:avLst>
                <a:gd name="adj" fmla="val 9396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eaLnBrk="0" hangingPunct="0"/>
              <a:endParaRPr lang="en-US" altLang="en-US" sz="1600" spc="9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BDA492-A3A7-BC93-8EF0-9AB241B3DA4E}"/>
                </a:ext>
              </a:extLst>
            </p:cNvPr>
            <p:cNvSpPr txBox="1"/>
            <p:nvPr/>
          </p:nvSpPr>
          <p:spPr>
            <a:xfrm>
              <a:off x="8026400" y="1924385"/>
              <a:ext cx="3323046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solidFill>
                    <a:schemeClr val="accent5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Mitigation Strategies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Deploy lightweight, optimized AI models for efficiency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Provide fallback responses and escalate to faculty when needed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Implement rate limiting and content filters to prevent spam or abuse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Ensure secure authentication and encryption for data protection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FDBBEB2-725D-3F74-C078-2BAA16DFAB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15321"/>
            <a:ext cx="1470976" cy="9851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Brainwave </a:t>
            </a:r>
            <a:endParaRPr lang="en-IN" sz="1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C23C9ED-FD6C-8CA9-EC7A-4E1291FC7E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128655"/>
              </p:ext>
            </p:extLst>
          </p:nvPr>
        </p:nvGraphicFramePr>
        <p:xfrm>
          <a:off x="6751877" y="1555150"/>
          <a:ext cx="3971446" cy="393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6D02B5D1-33B4-91F0-5EA8-303AAEF7E548}"/>
              </a:ext>
            </a:extLst>
          </p:cNvPr>
          <p:cNvGrpSpPr/>
          <p:nvPr/>
        </p:nvGrpSpPr>
        <p:grpSpPr>
          <a:xfrm>
            <a:off x="1706304" y="1179965"/>
            <a:ext cx="4543896" cy="4397895"/>
            <a:chOff x="1612490" y="1095375"/>
            <a:chExt cx="4543896" cy="439789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16A6C1F-6130-BEAB-F5D5-3AC477D87126}"/>
                </a:ext>
              </a:extLst>
            </p:cNvPr>
            <p:cNvGrpSpPr/>
            <p:nvPr/>
          </p:nvGrpSpPr>
          <p:grpSpPr>
            <a:xfrm>
              <a:off x="1612490" y="1555150"/>
              <a:ext cx="3771198" cy="3938120"/>
              <a:chOff x="-2422992" y="1353260"/>
              <a:chExt cx="3181926" cy="3352799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E455A15-488A-88F7-C6F7-82B6A45D3A64}"/>
                  </a:ext>
                </a:extLst>
              </p:cNvPr>
              <p:cNvSpPr/>
              <p:nvPr/>
            </p:nvSpPr>
            <p:spPr>
              <a:xfrm>
                <a:off x="-2422992" y="1353260"/>
                <a:ext cx="3181926" cy="3352799"/>
              </a:xfrm>
              <a:prstGeom prst="roundRect">
                <a:avLst>
                  <a:gd name="adj" fmla="val 9396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914400" eaLnBrk="0" hangingPunct="0"/>
                <a:endParaRPr lang="en-US" altLang="en-US" sz="1600" spc="9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9A65E2-FE8E-00CA-2E45-CD47D3F646D0}"/>
                  </a:ext>
                </a:extLst>
              </p:cNvPr>
              <p:cNvSpPr txBox="1"/>
              <p:nvPr/>
            </p:nvSpPr>
            <p:spPr>
              <a:xfrm>
                <a:off x="-2276776" y="1612238"/>
                <a:ext cx="2590882" cy="2672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>
                    <a:solidFill>
                      <a:schemeClr val="accent5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Impact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24/7 equitable access to academic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Reduced communication gaps with administration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Inclusion for regional &amp; underserved communities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Improved trust and transparency in institutions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Instant, reliable guidance for students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7F95DD7-C2A6-11EF-0E62-4B29AE32163F}"/>
                </a:ext>
              </a:extLst>
            </p:cNvPr>
            <p:cNvSpPr/>
            <p:nvPr/>
          </p:nvSpPr>
          <p:spPr>
            <a:xfrm>
              <a:off x="4754306" y="1095375"/>
              <a:ext cx="1402080" cy="13411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4A930F-7D1A-4895-27E0-89D29E24115B}"/>
                </a:ext>
              </a:extLst>
            </p:cNvPr>
            <p:cNvSpPr/>
            <p:nvPr/>
          </p:nvSpPr>
          <p:spPr>
            <a:xfrm>
              <a:off x="4754306" y="2493725"/>
              <a:ext cx="1402080" cy="13411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B562207-F271-739B-1AE0-1593EAABAE30}"/>
                </a:ext>
              </a:extLst>
            </p:cNvPr>
            <p:cNvSpPr/>
            <p:nvPr/>
          </p:nvSpPr>
          <p:spPr>
            <a:xfrm>
              <a:off x="4754306" y="3892075"/>
              <a:ext cx="1402080" cy="13411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313459D-7B46-4865-097E-47438087D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6667" r="90667">
                        <a14:foregroundMark x1="11704" y1="73111" x2="11704" y2="73111"/>
                        <a14:foregroundMark x1="15111" y1="73111" x2="15111" y2="73111"/>
                        <a14:foregroundMark x1="6667" y1="68000" x2="6667" y2="68000"/>
                        <a14:foregroundMark x1="12296" y1="85556" x2="12296" y2="85556"/>
                        <a14:foregroundMark x1="90667" y1="83111" x2="90667" y2="83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439" y="1301413"/>
            <a:ext cx="1385441" cy="101682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AF2F86E-778B-D72E-5344-63ACFE32EF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0818" y="2778015"/>
            <a:ext cx="1321062" cy="9117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E99C5E4-3F21-4AF4-5D86-5D0E99F5A9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3730" y="4257762"/>
            <a:ext cx="980857" cy="7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10522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9FFF026-105B-1B69-2691-10AA2D7DEF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93915" y="209498"/>
            <a:ext cx="1470976" cy="9851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Brainwave </a:t>
            </a:r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DB2979-D101-57DA-D456-4E6D291B0159}"/>
              </a:ext>
            </a:extLst>
          </p:cNvPr>
          <p:cNvSpPr/>
          <p:nvPr/>
        </p:nvSpPr>
        <p:spPr>
          <a:xfrm>
            <a:off x="1252585" y="1343098"/>
            <a:ext cx="6119966" cy="4875142"/>
          </a:xfrm>
          <a:prstGeom prst="roundRect">
            <a:avLst>
              <a:gd name="adj" fmla="val 939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eaLnBrk="0" hangingPunct="0"/>
            <a:endParaRPr lang="en-US" altLang="en-US" sz="1600" spc="9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ADA6B-C1BE-738B-A9B8-CD641C272DDB}"/>
              </a:ext>
            </a:extLst>
          </p:cNvPr>
          <p:cNvSpPr txBox="1"/>
          <p:nvPr/>
        </p:nvSpPr>
        <p:spPr>
          <a:xfrm>
            <a:off x="1581631" y="1519683"/>
            <a:ext cx="5398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LangChain</a:t>
            </a:r>
            <a:r>
              <a:rPr lang="en-US" b="1" dirty="0"/>
              <a:t> Docs</a:t>
            </a:r>
            <a:r>
              <a:rPr lang="en-US" dirty="0"/>
              <a:t> – AI app framework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4"/>
              </a:rPr>
              <a:t>python.langchain.com</a:t>
            </a:r>
            <a:endParaRPr lang="en-US" dirty="0"/>
          </a:p>
          <a:p>
            <a:r>
              <a:rPr lang="en-US" b="1" dirty="0"/>
              <a:t>OpenAI API</a:t>
            </a:r>
            <a:r>
              <a:rPr lang="en-US" dirty="0"/>
              <a:t> – GPT-based NLU &amp; responses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5"/>
              </a:rPr>
              <a:t>platform.openai.com/docs</a:t>
            </a:r>
            <a:endParaRPr lang="en-US" dirty="0"/>
          </a:p>
          <a:p>
            <a:r>
              <a:rPr lang="en-US" b="1" dirty="0" err="1"/>
              <a:t>Supabase</a:t>
            </a:r>
            <a:r>
              <a:rPr lang="en-US" dirty="0"/>
              <a:t> – Database, auth &amp; storage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6"/>
              </a:rPr>
              <a:t>supabase.com/docs</a:t>
            </a:r>
            <a:endParaRPr lang="en-US" dirty="0"/>
          </a:p>
          <a:p>
            <a:r>
              <a:rPr lang="en-US" b="1" dirty="0" err="1"/>
              <a:t>Vercel</a:t>
            </a:r>
            <a:r>
              <a:rPr lang="en-US" dirty="0"/>
              <a:t> – React/Next.js deployment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7"/>
              </a:rPr>
              <a:t>vercel.com/docs</a:t>
            </a:r>
            <a:endParaRPr lang="en-US" dirty="0"/>
          </a:p>
          <a:p>
            <a:r>
              <a:rPr lang="en-US" b="1" dirty="0"/>
              <a:t>Twilio WhatsApp API</a:t>
            </a:r>
            <a:r>
              <a:rPr lang="en-US" dirty="0"/>
              <a:t> – Messaging integration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8"/>
              </a:rPr>
              <a:t>twilio.com/</a:t>
            </a:r>
            <a:r>
              <a:rPr lang="en-US" dirty="0" err="1">
                <a:hlinkClick r:id="rId8"/>
              </a:rPr>
              <a:t>whatsapp</a:t>
            </a:r>
            <a:endParaRPr lang="en-US" dirty="0"/>
          </a:p>
          <a:p>
            <a:r>
              <a:rPr lang="en-US" b="1" dirty="0"/>
              <a:t>Telegram Bot API</a:t>
            </a:r>
            <a:r>
              <a:rPr lang="en-US" dirty="0"/>
              <a:t> – Free bot framework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9"/>
              </a:rPr>
              <a:t>core.telegram.org/bots/</a:t>
            </a:r>
            <a:r>
              <a:rPr lang="en-US" dirty="0" err="1">
                <a:hlinkClick r:id="rId9"/>
              </a:rPr>
              <a:t>api</a:t>
            </a:r>
            <a:endParaRPr lang="en-US" dirty="0"/>
          </a:p>
          <a:p>
            <a:r>
              <a:rPr lang="en-US" b="1" dirty="0"/>
              <a:t>Google Translate API</a:t>
            </a:r>
            <a:r>
              <a:rPr lang="en-US" dirty="0"/>
              <a:t> – Multilingual support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10"/>
              </a:rPr>
              <a:t>cloud.google.com/translate/docs</a:t>
            </a:r>
            <a:endParaRPr lang="en-US" dirty="0"/>
          </a:p>
          <a:p>
            <a:r>
              <a:rPr lang="en-US" b="1" dirty="0"/>
              <a:t>Google Analytics</a:t>
            </a:r>
            <a:r>
              <a:rPr lang="en-US" dirty="0"/>
              <a:t> – Web usage insights</a:t>
            </a:r>
            <a:br>
              <a:rPr lang="en-US" dirty="0"/>
            </a:br>
            <a:r>
              <a:rPr lang="en-US" dirty="0"/>
              <a:t>🔗 analytics.google.com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SIH2025-IDEA-Presentation-Format</Template>
  <TotalTime>1198</TotalTime>
  <Words>581</Words>
  <Application>Microsoft Office PowerPoint</Application>
  <PresentationFormat>Widescreen</PresentationFormat>
  <Paragraphs>95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Arial Rounded MT Bold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UNITALK</vt:lpstr>
      <vt:lpstr>TECHNICAL APPROACH</vt:lpstr>
      <vt:lpstr>FEASIBILITY AND VIABILITY</vt:lpstr>
      <vt:lpstr>IMPACT AND BENEFITS</vt:lpstr>
      <vt:lpstr>RESEARCH  AND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Khushi Kadam</dc:creator>
  <cp:keywords/>
  <dc:description/>
  <cp:lastModifiedBy>Khushi Kadam</cp:lastModifiedBy>
  <cp:revision>4</cp:revision>
  <dcterms:created xsi:type="dcterms:W3CDTF">2025-09-10T18:09:32Z</dcterms:created>
  <dcterms:modified xsi:type="dcterms:W3CDTF">2025-09-11T17:04:07Z</dcterms:modified>
  <cp:category/>
</cp:coreProperties>
</file>