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Paytone One" charset="1" panose="00000500000000000000"/>
      <p:regular r:id="rId31"/>
    </p:embeddedFont>
    <p:embeddedFont>
      <p:font typeface="Muli Bold" charset="1" panose="00000800000000000000"/>
      <p:regular r:id="rId32"/>
    </p:embeddedFont>
    <p:embeddedFont>
      <p:font typeface="Francois One" charset="1" panose="02000503040000020004"/>
      <p:regular r:id="rId33"/>
    </p:embeddedFont>
    <p:embeddedFont>
      <p:font typeface="Muli Bold Italics" charset="1" panose="00000800000000000000"/>
      <p:regular r:id="rId34"/>
    </p:embeddedFont>
    <p:embeddedFont>
      <p:font typeface="Noto Sans Bold" charset="1" panose="020B0802040504020204"/>
      <p:regular r:id="rId35"/>
    </p:embeddedFont>
    <p:embeddedFont>
      <p:font typeface="Noto Sans" charset="1" panose="020B0502040504020204"/>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6.png" Type="http://schemas.openxmlformats.org/officeDocument/2006/relationships/image"/><Relationship Id="rId6" Target="https://github.com/an2101/SMART-POWER-OUTLET-BASED-ON-CAN-BUS-MIDTERM" TargetMode="External" Type="http://schemas.openxmlformats.org/officeDocument/2006/relationships/hyperlink"/></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7.png" Type="http://schemas.openxmlformats.org/officeDocument/2006/relationships/image"/><Relationship Id="rId6" Target="https://drive.google.com/file/d/1uJZdLKMzb7t7uUvIZkhNDOHja9ycd7Sn/view?usp=drive_link" TargetMode="External" Type="http://schemas.openxmlformats.org/officeDocument/2006/relationships/hyperlink"/></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0" y="0"/>
            <a:ext cx="1615428" cy="1615428"/>
          </a:xfrm>
          <a:custGeom>
            <a:avLst/>
            <a:gdLst/>
            <a:ahLst/>
            <a:cxnLst/>
            <a:rect r="r" b="b" t="t" l="l"/>
            <a:pathLst>
              <a:path h="1615428" w="1615428">
                <a:moveTo>
                  <a:pt x="0" y="0"/>
                </a:moveTo>
                <a:lnTo>
                  <a:pt x="1615428" y="0"/>
                </a:lnTo>
                <a:lnTo>
                  <a:pt x="1615428" y="1615428"/>
                </a:lnTo>
                <a:lnTo>
                  <a:pt x="0" y="1615428"/>
                </a:lnTo>
                <a:lnTo>
                  <a:pt x="0" y="0"/>
                </a:lnTo>
                <a:close/>
              </a:path>
            </a:pathLst>
          </a:custGeom>
          <a:blipFill>
            <a:blip r:embed="rId3"/>
            <a:stretch>
              <a:fillRect l="0" t="0" r="0" b="0"/>
            </a:stretch>
          </a:blipFill>
        </p:spPr>
      </p:sp>
      <p:sp>
        <p:nvSpPr>
          <p:cNvPr name="TextBox 4" id="4"/>
          <p:cNvSpPr txBox="true"/>
          <p:nvPr/>
        </p:nvSpPr>
        <p:spPr>
          <a:xfrm rot="0">
            <a:off x="0" y="3087725"/>
            <a:ext cx="18288000" cy="2619371"/>
          </a:xfrm>
          <a:prstGeom prst="rect">
            <a:avLst/>
          </a:prstGeom>
        </p:spPr>
        <p:txBody>
          <a:bodyPr anchor="t" rtlCol="false" tIns="0" lIns="0" bIns="0" rIns="0">
            <a:spAutoFit/>
          </a:bodyPr>
          <a:lstStyle/>
          <a:p>
            <a:pPr algn="ctr">
              <a:lnSpc>
                <a:spcPts val="10500"/>
              </a:lnSpc>
            </a:pPr>
            <a:r>
              <a:rPr lang="en-US" sz="7500">
                <a:solidFill>
                  <a:srgbClr val="C11D15"/>
                </a:solidFill>
                <a:latin typeface="Paytone One"/>
                <a:ea typeface="Paytone One"/>
                <a:cs typeface="Paytone One"/>
                <a:sym typeface="Paytone One"/>
              </a:rPr>
              <a:t>SMART POWER OUTLET BASED ON CAN BUS</a:t>
            </a:r>
          </a:p>
        </p:txBody>
      </p:sp>
      <p:sp>
        <p:nvSpPr>
          <p:cNvPr name="TextBox 5" id="5"/>
          <p:cNvSpPr txBox="true"/>
          <p:nvPr/>
        </p:nvSpPr>
        <p:spPr>
          <a:xfrm rot="0">
            <a:off x="6789593" y="6770899"/>
            <a:ext cx="5150787" cy="2794000"/>
          </a:xfrm>
          <a:prstGeom prst="rect">
            <a:avLst/>
          </a:prstGeom>
        </p:spPr>
        <p:txBody>
          <a:bodyPr anchor="t" rtlCol="false" tIns="0" lIns="0" bIns="0" rIns="0">
            <a:spAutoFit/>
          </a:bodyPr>
          <a:lstStyle/>
          <a:p>
            <a:pPr algn="ctr">
              <a:lnSpc>
                <a:spcPts val="5599"/>
              </a:lnSpc>
            </a:pPr>
            <a:r>
              <a:rPr lang="en-US" sz="3999" b="true">
                <a:solidFill>
                  <a:srgbClr val="C11D15"/>
                </a:solidFill>
                <a:latin typeface="Muli Bold"/>
                <a:ea typeface="Muli Bold"/>
                <a:cs typeface="Muli Bold"/>
                <a:sym typeface="Muli Bold"/>
              </a:rPr>
              <a:t>NHÓM 5VAP:</a:t>
            </a:r>
          </a:p>
          <a:p>
            <a:pPr algn="l">
              <a:lnSpc>
                <a:spcPts val="5599"/>
              </a:lnSpc>
            </a:pPr>
            <a:r>
              <a:rPr lang="en-US" sz="3999" b="true">
                <a:solidFill>
                  <a:srgbClr val="000000"/>
                </a:solidFill>
                <a:latin typeface="Muli Bold"/>
                <a:ea typeface="Muli Bold"/>
                <a:cs typeface="Muli Bold"/>
                <a:sym typeface="Muli Bold"/>
              </a:rPr>
              <a:t>1. Nguyễn Văn An</a:t>
            </a:r>
          </a:p>
          <a:p>
            <a:pPr algn="l">
              <a:lnSpc>
                <a:spcPts val="5599"/>
              </a:lnSpc>
            </a:pPr>
            <a:r>
              <a:rPr lang="en-US" sz="3999" b="true">
                <a:solidFill>
                  <a:srgbClr val="000000"/>
                </a:solidFill>
                <a:latin typeface="Muli Bold"/>
                <a:ea typeface="Muli Bold"/>
                <a:cs typeface="Muli Bold"/>
                <a:sym typeface="Muli Bold"/>
              </a:rPr>
              <a:t>2. Phạm Thị Phương</a:t>
            </a:r>
          </a:p>
          <a:p>
            <a:pPr algn="l">
              <a:lnSpc>
                <a:spcPts val="5599"/>
              </a:lnSpc>
            </a:pPr>
            <a:r>
              <a:rPr lang="en-US" sz="3999" b="true">
                <a:solidFill>
                  <a:srgbClr val="000000"/>
                </a:solidFill>
                <a:latin typeface="Muli Bold"/>
                <a:ea typeface="Muli Bold"/>
                <a:cs typeface="Muli Bold"/>
                <a:sym typeface="Muli Bold"/>
              </a:rPr>
              <a:t>3. Dương Thị Thảo Vi</a:t>
            </a:r>
          </a:p>
        </p:txBody>
      </p:sp>
      <p:sp>
        <p:nvSpPr>
          <p:cNvPr name="TextBox 6" id="6"/>
          <p:cNvSpPr txBox="true"/>
          <p:nvPr/>
        </p:nvSpPr>
        <p:spPr>
          <a:xfrm rot="0">
            <a:off x="1028700" y="49103"/>
            <a:ext cx="16672572" cy="1464810"/>
          </a:xfrm>
          <a:prstGeom prst="rect">
            <a:avLst/>
          </a:prstGeom>
        </p:spPr>
        <p:txBody>
          <a:bodyPr anchor="t" rtlCol="false" tIns="0" lIns="0" bIns="0" rIns="0">
            <a:spAutoFit/>
          </a:bodyPr>
          <a:lstStyle/>
          <a:p>
            <a:pPr algn="ctr">
              <a:lnSpc>
                <a:spcPts val="6894"/>
              </a:lnSpc>
            </a:pPr>
            <a:r>
              <a:rPr lang="en-US" b="true" sz="4924">
                <a:solidFill>
                  <a:srgbClr val="0100CB"/>
                </a:solidFill>
                <a:latin typeface="Muli Bold"/>
                <a:ea typeface="Muli Bold"/>
                <a:cs typeface="Muli Bold"/>
                <a:sym typeface="Muli Bold"/>
              </a:rPr>
              <a:t>TRƯỜNG ĐẠI HỌC BÁCH KHOA ĐÀ NẴNG</a:t>
            </a:r>
          </a:p>
          <a:p>
            <a:pPr algn="ctr">
              <a:lnSpc>
                <a:spcPts val="4880"/>
              </a:lnSpc>
            </a:pPr>
            <a:r>
              <a:rPr lang="en-US" b="true" sz="3486">
                <a:solidFill>
                  <a:srgbClr val="C11D15"/>
                </a:solidFill>
                <a:latin typeface="Muli Bold"/>
                <a:ea typeface="Muli Bold"/>
                <a:cs typeface="Muli Bold"/>
                <a:sym typeface="Muli Bold"/>
              </a:rPr>
              <a:t>KHOA ĐIỆN TỬ - VIỄN THÔNG</a:t>
            </a:r>
          </a:p>
        </p:txBody>
      </p:sp>
      <p:sp>
        <p:nvSpPr>
          <p:cNvPr name="TextBox 7" id="7"/>
          <p:cNvSpPr txBox="true"/>
          <p:nvPr/>
        </p:nvSpPr>
        <p:spPr>
          <a:xfrm rot="0">
            <a:off x="0" y="9763125"/>
            <a:ext cx="18288000" cy="523875"/>
          </a:xfrm>
          <a:prstGeom prst="rect">
            <a:avLst/>
          </a:prstGeom>
        </p:spPr>
        <p:txBody>
          <a:bodyPr anchor="t" rtlCol="false" tIns="0" lIns="0" bIns="0" rIns="0">
            <a:spAutoFit/>
          </a:bodyPr>
          <a:lstStyle/>
          <a:p>
            <a:pPr algn="ctr">
              <a:lnSpc>
                <a:spcPts val="4200"/>
              </a:lnSpc>
            </a:pPr>
            <a:r>
              <a:rPr lang="en-US" sz="3000">
                <a:solidFill>
                  <a:srgbClr val="004AAD"/>
                </a:solidFill>
                <a:latin typeface="Francois One"/>
                <a:ea typeface="Francois One"/>
                <a:cs typeface="Francois One"/>
                <a:sym typeface="Francois One"/>
              </a:rPr>
              <a:t>Đà Nẵng, 2025</a:t>
            </a:r>
          </a:p>
        </p:txBody>
      </p:sp>
      <p:sp>
        <p:nvSpPr>
          <p:cNvPr name="TextBox 8" id="8"/>
          <p:cNvSpPr txBox="true"/>
          <p:nvPr/>
        </p:nvSpPr>
        <p:spPr>
          <a:xfrm rot="0">
            <a:off x="586728" y="2410166"/>
            <a:ext cx="16672572" cy="820434"/>
          </a:xfrm>
          <a:prstGeom prst="rect">
            <a:avLst/>
          </a:prstGeom>
        </p:spPr>
        <p:txBody>
          <a:bodyPr anchor="t" rtlCol="false" tIns="0" lIns="0" bIns="0" rIns="0">
            <a:spAutoFit/>
          </a:bodyPr>
          <a:lstStyle/>
          <a:p>
            <a:pPr algn="ctr">
              <a:lnSpc>
                <a:spcPts val="6754"/>
              </a:lnSpc>
            </a:pPr>
            <a:r>
              <a:rPr lang="en-US" b="true" sz="4824" i="true" u="sng">
                <a:solidFill>
                  <a:srgbClr val="000000"/>
                </a:solidFill>
                <a:latin typeface="Muli Bold Italics"/>
                <a:ea typeface="Muli Bold Italics"/>
                <a:cs typeface="Muli Bold Italics"/>
                <a:sym typeface="Muli Bold Italics"/>
              </a:rPr>
              <a:t>MÔN HỌC: HỆ THỐNG THỜI GIAN THỰC</a:t>
            </a:r>
          </a:p>
        </p:txBody>
      </p:sp>
      <p:sp>
        <p:nvSpPr>
          <p:cNvPr name="TextBox 9" id="9"/>
          <p:cNvSpPr txBox="true"/>
          <p:nvPr/>
        </p:nvSpPr>
        <p:spPr>
          <a:xfrm rot="0">
            <a:off x="6235744" y="5900895"/>
            <a:ext cx="7553995" cy="679450"/>
          </a:xfrm>
          <a:prstGeom prst="rect">
            <a:avLst/>
          </a:prstGeom>
        </p:spPr>
        <p:txBody>
          <a:bodyPr anchor="t" rtlCol="false" tIns="0" lIns="0" bIns="0" rIns="0">
            <a:spAutoFit/>
          </a:bodyPr>
          <a:lstStyle/>
          <a:p>
            <a:pPr algn="l">
              <a:lnSpc>
                <a:spcPts val="5599"/>
              </a:lnSpc>
            </a:pPr>
            <a:r>
              <a:rPr lang="en-US" b="true" sz="3999" i="true">
                <a:solidFill>
                  <a:srgbClr val="000000"/>
                </a:solidFill>
                <a:latin typeface="Muli Bold Italics"/>
                <a:ea typeface="Muli Bold Italics"/>
                <a:cs typeface="Muli Bold Italics"/>
                <a:sym typeface="Muli Bold Italics"/>
              </a:rPr>
              <a:t>GVHD: Đào Duy Tuấn</a:t>
            </a:r>
          </a:p>
        </p:txBody>
      </p:sp>
      <p:sp>
        <p:nvSpPr>
          <p:cNvPr name="TextBox 10" id="10"/>
          <p:cNvSpPr txBox="true"/>
          <p:nvPr/>
        </p:nvSpPr>
        <p:spPr>
          <a:xfrm rot="0">
            <a:off x="5714533" y="1152598"/>
            <a:ext cx="7300906" cy="646430"/>
          </a:xfrm>
          <a:prstGeom prst="rect">
            <a:avLst/>
          </a:prstGeom>
        </p:spPr>
        <p:txBody>
          <a:bodyPr anchor="t" rtlCol="false" tIns="0" lIns="0" bIns="0" rIns="0">
            <a:spAutoFit/>
          </a:bodyPr>
          <a:lstStyle/>
          <a:p>
            <a:pPr algn="l">
              <a:lnSpc>
                <a:spcPts val="5320"/>
              </a:lnSpc>
            </a:pPr>
            <a:r>
              <a:rPr lang="en-US" b="true" sz="3800" i="true">
                <a:solidFill>
                  <a:srgbClr val="000000"/>
                </a:solidFill>
                <a:latin typeface="Muli Bold Italics"/>
                <a:ea typeface="Muli Bold Italics"/>
                <a:cs typeface="Muli Bold Italics"/>
                <a:sym typeface="Muli Bold Italics"/>
              </a:rPr>
              <a:t>----------------------------------</a:t>
            </a:r>
          </a:p>
        </p:txBody>
      </p:sp>
      <p:sp>
        <p:nvSpPr>
          <p:cNvPr name="TextBox 11" id="11"/>
          <p:cNvSpPr txBox="true"/>
          <p:nvPr/>
        </p:nvSpPr>
        <p:spPr>
          <a:xfrm rot="0">
            <a:off x="586728" y="1675457"/>
            <a:ext cx="16672572" cy="820434"/>
          </a:xfrm>
          <a:prstGeom prst="rect">
            <a:avLst/>
          </a:prstGeom>
        </p:spPr>
        <p:txBody>
          <a:bodyPr anchor="t" rtlCol="false" tIns="0" lIns="0" bIns="0" rIns="0">
            <a:spAutoFit/>
          </a:bodyPr>
          <a:lstStyle/>
          <a:p>
            <a:pPr algn="ctr">
              <a:lnSpc>
                <a:spcPts val="6754"/>
              </a:lnSpc>
            </a:pPr>
            <a:r>
              <a:rPr lang="en-US" b="true" sz="4824" i="true" u="sng">
                <a:solidFill>
                  <a:srgbClr val="000000"/>
                </a:solidFill>
                <a:latin typeface="Muli Bold Italics"/>
                <a:ea typeface="Muli Bold Italics"/>
                <a:cs typeface="Muli Bold Italics"/>
                <a:sym typeface="Muli Bold Italics"/>
              </a:rPr>
              <a:t>BÁO CÁO GIỮA KỲ</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sp>
        <p:nvSpPr>
          <p:cNvPr name="Freeform 4" id="4"/>
          <p:cNvSpPr/>
          <p:nvPr/>
        </p:nvSpPr>
        <p:spPr>
          <a:xfrm flipH="false" flipV="false" rot="0">
            <a:off x="4589374" y="1809111"/>
            <a:ext cx="9109253" cy="8612696"/>
          </a:xfrm>
          <a:custGeom>
            <a:avLst/>
            <a:gdLst/>
            <a:ahLst/>
            <a:cxnLst/>
            <a:rect r="r" b="b" t="t" l="l"/>
            <a:pathLst>
              <a:path h="8612696" w="9109253">
                <a:moveTo>
                  <a:pt x="0" y="0"/>
                </a:moveTo>
                <a:lnTo>
                  <a:pt x="9109252" y="0"/>
                </a:lnTo>
                <a:lnTo>
                  <a:pt x="9109252" y="8612696"/>
                </a:lnTo>
                <a:lnTo>
                  <a:pt x="0" y="8612696"/>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6" id="6"/>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3.1 Sơ đồ kết nối thiết bị</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graphicFrame>
        <p:nvGraphicFramePr>
          <p:cNvPr name="Table 4" id="4"/>
          <p:cNvGraphicFramePr>
            <a:graphicFrameLocks noGrp="true"/>
          </p:cNvGraphicFramePr>
          <p:nvPr/>
        </p:nvGraphicFramePr>
        <p:xfrm>
          <a:off x="1554769" y="2256786"/>
          <a:ext cx="15704531" cy="7829550"/>
        </p:xfrm>
        <a:graphic>
          <a:graphicData uri="http://schemas.openxmlformats.org/drawingml/2006/table">
            <a:tbl>
              <a:tblPr/>
              <a:tblGrid>
                <a:gridCol w="1166981"/>
                <a:gridCol w="3301574"/>
                <a:gridCol w="1733383"/>
                <a:gridCol w="9502593"/>
              </a:tblGrid>
              <a:tr h="1586942">
                <a:tc>
                  <a:txBody>
                    <a:bodyPr anchor="t" rtlCol="false"/>
                    <a:lstStyle/>
                    <a:p>
                      <a:pPr algn="ctr">
                        <a:lnSpc>
                          <a:spcPts val="4479"/>
                        </a:lnSpc>
                        <a:defRPr/>
                      </a:pPr>
                      <a:r>
                        <a:rPr lang="en-US" sz="3199">
                          <a:solidFill>
                            <a:srgbClr val="000000"/>
                          </a:solidFill>
                          <a:latin typeface="Noto Sans"/>
                          <a:ea typeface="Noto Sans"/>
                          <a:cs typeface="Noto Sans"/>
                          <a:sym typeface="Noto Sans"/>
                        </a:rPr>
                        <a:t>STT</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Tên linh kiện</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Số lượng</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Chức năng</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586942">
                <a:tc>
                  <a:txBody>
                    <a:bodyPr anchor="t" rtlCol="false"/>
                    <a:lstStyle/>
                    <a:p>
                      <a:pPr algn="ctr">
                        <a:lnSpc>
                          <a:spcPts val="4479"/>
                        </a:lnSpc>
                        <a:defRPr/>
                      </a:pPr>
                      <a:r>
                        <a:rPr lang="en-US" sz="3199">
                          <a:solidFill>
                            <a:srgbClr val="000000"/>
                          </a:solidFill>
                          <a:latin typeface="Noto Sans"/>
                          <a:ea typeface="Noto Sans"/>
                          <a:cs typeface="Noto Sans"/>
                          <a:sym typeface="Noto Sans"/>
                        </a:rPr>
                        <a:t>1</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ESP32-C3</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1</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Bộ xử lý các chức năng chính của hệ thống, hỗ trợ Wifi cho hệ thống</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22908">
                <a:tc>
                  <a:txBody>
                    <a:bodyPr anchor="t" rtlCol="false"/>
                    <a:lstStyle/>
                    <a:p>
                      <a:pPr algn="ctr">
                        <a:lnSpc>
                          <a:spcPts val="4479"/>
                        </a:lnSpc>
                        <a:defRPr/>
                      </a:pPr>
                      <a:r>
                        <a:rPr lang="en-US" sz="3199">
                          <a:solidFill>
                            <a:srgbClr val="000000"/>
                          </a:solidFill>
                          <a:latin typeface="Noto Sans"/>
                          <a:ea typeface="Noto Sans"/>
                          <a:cs typeface="Noto Sans"/>
                          <a:sym typeface="Noto Sans"/>
                        </a:rPr>
                        <a:t>2</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DHT11</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1</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Đọc giá trị nhiệt độ, độ ẩm</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22908">
                <a:tc>
                  <a:txBody>
                    <a:bodyPr anchor="t" rtlCol="false"/>
                    <a:lstStyle/>
                    <a:p>
                      <a:pPr algn="ctr">
                        <a:lnSpc>
                          <a:spcPts val="4479"/>
                        </a:lnSpc>
                        <a:defRPr/>
                      </a:pPr>
                      <a:r>
                        <a:rPr lang="en-US" sz="3199">
                          <a:solidFill>
                            <a:srgbClr val="000000"/>
                          </a:solidFill>
                          <a:latin typeface="Noto Sans"/>
                          <a:ea typeface="Noto Sans"/>
                          <a:cs typeface="Noto Sans"/>
                          <a:sym typeface="Noto Sans"/>
                        </a:rPr>
                        <a:t>3</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Nút nhấn</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1</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Reset hệ thống, thiết lập lại kết nối Wifi</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22908">
                <a:tc>
                  <a:txBody>
                    <a:bodyPr anchor="t" rtlCol="false"/>
                    <a:lstStyle/>
                    <a:p>
                      <a:pPr algn="ctr">
                        <a:lnSpc>
                          <a:spcPts val="4479"/>
                        </a:lnSpc>
                        <a:defRPr/>
                      </a:pPr>
                      <a:r>
                        <a:rPr lang="en-US" sz="3199">
                          <a:solidFill>
                            <a:srgbClr val="000000"/>
                          </a:solidFill>
                          <a:latin typeface="Noto Sans"/>
                          <a:ea typeface="Noto Sans"/>
                          <a:cs typeface="Noto Sans"/>
                          <a:sym typeface="Noto Sans"/>
                        </a:rPr>
                        <a:t>4</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OLED 0.96 inch</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1</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Hiển thị giá trị nhiệt độ, độ ẩm, ngày giờ</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586942">
                <a:tc>
                  <a:txBody>
                    <a:bodyPr anchor="t" rtlCol="false"/>
                    <a:lstStyle/>
                    <a:p>
                      <a:pPr algn="ctr">
                        <a:lnSpc>
                          <a:spcPts val="4479"/>
                        </a:lnSpc>
                        <a:defRPr/>
                      </a:pPr>
                      <a:r>
                        <a:rPr lang="en-US" sz="3199">
                          <a:solidFill>
                            <a:srgbClr val="000000"/>
                          </a:solidFill>
                          <a:latin typeface="Noto Sans"/>
                          <a:ea typeface="Noto Sans"/>
                          <a:cs typeface="Noto Sans"/>
                          <a:sym typeface="Noto Sans"/>
                        </a:rPr>
                        <a:t>5</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Module relay 5V</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2</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Cách ly điện áp, điều khiển các ổ cắm</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6" id="6"/>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3.2 Các linh kiện sử dụng trong dự án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graphicFrame>
        <p:nvGraphicFramePr>
          <p:cNvPr name="Table 4" id="4"/>
          <p:cNvGraphicFramePr>
            <a:graphicFrameLocks noGrp="true"/>
          </p:cNvGraphicFramePr>
          <p:nvPr/>
        </p:nvGraphicFramePr>
        <p:xfrm>
          <a:off x="1455953" y="2104386"/>
          <a:ext cx="15376094" cy="8038186"/>
        </p:xfrm>
        <a:graphic>
          <a:graphicData uri="http://schemas.openxmlformats.org/drawingml/2006/table">
            <a:tbl>
              <a:tblPr/>
              <a:tblGrid>
                <a:gridCol w="1105501"/>
                <a:gridCol w="3269601"/>
                <a:gridCol w="1602019"/>
                <a:gridCol w="9398973"/>
              </a:tblGrid>
              <a:tr h="1585874">
                <a:tc>
                  <a:txBody>
                    <a:bodyPr anchor="t" rtlCol="false"/>
                    <a:lstStyle/>
                    <a:p>
                      <a:pPr algn="ctr">
                        <a:lnSpc>
                          <a:spcPts val="3359"/>
                        </a:lnSpc>
                        <a:defRPr/>
                      </a:pPr>
                      <a:r>
                        <a:rPr lang="en-US" sz="2399">
                          <a:solidFill>
                            <a:srgbClr val="000000"/>
                          </a:solidFill>
                          <a:latin typeface="Noto Sans"/>
                          <a:ea typeface="Noto Sans"/>
                          <a:cs typeface="Noto Sans"/>
                          <a:sym typeface="Noto Sans"/>
                        </a:rPr>
                        <a:t>STT</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Tên linh kiện</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Số lượng</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Chức năng</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90462">
                <a:tc>
                  <a:txBody>
                    <a:bodyPr anchor="t" rtlCol="false"/>
                    <a:lstStyle/>
                    <a:p>
                      <a:pPr algn="ctr">
                        <a:lnSpc>
                          <a:spcPts val="3359"/>
                        </a:lnSpc>
                        <a:defRPr/>
                      </a:pPr>
                      <a:r>
                        <a:rPr lang="en-US" sz="2399">
                          <a:solidFill>
                            <a:srgbClr val="000000"/>
                          </a:solidFill>
                          <a:latin typeface="Noto Sans"/>
                          <a:ea typeface="Noto Sans"/>
                          <a:cs typeface="Noto Sans"/>
                          <a:sym typeface="Noto Sans"/>
                        </a:rPr>
                        <a:t>6</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STM32F103C6T6</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2</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Bộ xử lý các chức năng điều khiển phích cắm, mỗi STM32 sẽ điều khiển 1 phích cắm</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69867">
                <a:tc>
                  <a:txBody>
                    <a:bodyPr anchor="t" rtlCol="false"/>
                    <a:lstStyle/>
                    <a:p>
                      <a:pPr algn="ctr">
                        <a:lnSpc>
                          <a:spcPts val="3359"/>
                        </a:lnSpc>
                        <a:defRPr/>
                      </a:pPr>
                      <a:r>
                        <a:rPr lang="en-US" sz="2399">
                          <a:solidFill>
                            <a:srgbClr val="000000"/>
                          </a:solidFill>
                          <a:latin typeface="Noto Sans"/>
                          <a:ea typeface="Noto Sans"/>
                          <a:cs typeface="Noto Sans"/>
                          <a:sym typeface="Noto Sans"/>
                        </a:rPr>
                        <a:t>7</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Phích cắm âm</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2</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Cung cấp nguồn cho các thiết bị khác (đóng vai trò là ổ cắm)</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90462">
                <a:tc>
                  <a:txBody>
                    <a:bodyPr anchor="t" rtlCol="false"/>
                    <a:lstStyle/>
                    <a:p>
                      <a:pPr algn="ctr">
                        <a:lnSpc>
                          <a:spcPts val="3359"/>
                        </a:lnSpc>
                        <a:defRPr/>
                      </a:pPr>
                      <a:r>
                        <a:rPr lang="en-US" sz="2399">
                          <a:solidFill>
                            <a:srgbClr val="000000"/>
                          </a:solidFill>
                          <a:latin typeface="Noto Sans"/>
                          <a:ea typeface="Noto Sans"/>
                          <a:cs typeface="Noto Sans"/>
                          <a:sym typeface="Noto Sans"/>
                        </a:rPr>
                        <a:t>8</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MCP2551</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2</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Bộ </a:t>
                      </a:r>
                      <a:r>
                        <a:rPr lang="en-US" sz="2399">
                          <a:solidFill>
                            <a:srgbClr val="000000"/>
                          </a:solidFill>
                          <a:latin typeface="Noto Sans"/>
                          <a:ea typeface="Noto Sans"/>
                          <a:cs typeface="Noto Sans"/>
                          <a:sym typeface="Noto Sans"/>
                        </a:rPr>
                        <a:t>thu phát (transceiver) CAN giúp chuyển đổi tín hiệu giữa vi điều khiển và bus CAN</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711058">
                <a:tc>
                  <a:txBody>
                    <a:bodyPr anchor="t" rtlCol="false"/>
                    <a:lstStyle/>
                    <a:p>
                      <a:pPr algn="ctr">
                        <a:lnSpc>
                          <a:spcPts val="3359"/>
                        </a:lnSpc>
                        <a:defRPr/>
                      </a:pPr>
                      <a:r>
                        <a:rPr lang="en-US" sz="2399">
                          <a:solidFill>
                            <a:srgbClr val="000000"/>
                          </a:solidFill>
                          <a:latin typeface="Noto Sans"/>
                          <a:ea typeface="Noto Sans"/>
                          <a:cs typeface="Noto Sans"/>
                          <a:sym typeface="Noto Sans"/>
                        </a:rPr>
                        <a:t>9</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Điện trở 120Ω</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2</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được dùng làm terminating resistor</a:t>
                      </a:r>
                      <a:r>
                        <a:rPr lang="en-US" sz="2399">
                          <a:solidFill>
                            <a:srgbClr val="000000"/>
                          </a:solidFill>
                          <a:latin typeface="Noto Sans"/>
                          <a:ea typeface="Noto Sans"/>
                          <a:cs typeface="Noto Sans"/>
                          <a:sym typeface="Noto Sans"/>
                        </a:rPr>
                        <a:t> trong mạng CAN. Nó giúp triệt tiêu phản xạ tín hiệu, đảm bảo truyền dữ liệu ổn định và đúng chuẩn.</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90462">
                <a:tc>
                  <a:txBody>
                    <a:bodyPr anchor="t" rtlCol="false"/>
                    <a:lstStyle/>
                    <a:p>
                      <a:pPr algn="ctr">
                        <a:lnSpc>
                          <a:spcPts val="3359"/>
                        </a:lnSpc>
                        <a:defRPr/>
                      </a:pPr>
                      <a:r>
                        <a:rPr lang="en-US" sz="2399">
                          <a:solidFill>
                            <a:srgbClr val="000000"/>
                          </a:solidFill>
                          <a:latin typeface="Noto Sans"/>
                          <a:ea typeface="Noto Sans"/>
                          <a:cs typeface="Noto Sans"/>
                          <a:sym typeface="Noto Sans"/>
                        </a:rPr>
                        <a:t>10</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Tải tiêu thụ (bóng đèn 1W)</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2</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Kiểm tra chức năng hoạt động của thiết bị (ổ cắm)</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6" id="6"/>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3.2 Các linh kiện sử dụng trong dự án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sp>
        <p:nvSpPr>
          <p:cNvPr name="Freeform 4" id="4"/>
          <p:cNvSpPr/>
          <p:nvPr/>
        </p:nvSpPr>
        <p:spPr>
          <a:xfrm flipH="false" flipV="false" rot="0">
            <a:off x="1914874" y="1809111"/>
            <a:ext cx="14129815" cy="8477889"/>
          </a:xfrm>
          <a:custGeom>
            <a:avLst/>
            <a:gdLst/>
            <a:ahLst/>
            <a:cxnLst/>
            <a:rect r="r" b="b" t="t" l="l"/>
            <a:pathLst>
              <a:path h="8477889" w="14129815">
                <a:moveTo>
                  <a:pt x="0" y="0"/>
                </a:moveTo>
                <a:lnTo>
                  <a:pt x="14129815" y="0"/>
                </a:lnTo>
                <a:lnTo>
                  <a:pt x="14129815" y="8477889"/>
                </a:lnTo>
                <a:lnTo>
                  <a:pt x="0" y="8477889"/>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6" id="6"/>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3.3 Lưu đồ thuật toán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sp>
        <p:nvSpPr>
          <p:cNvPr name="Freeform 4" id="4"/>
          <p:cNvSpPr/>
          <p:nvPr/>
        </p:nvSpPr>
        <p:spPr>
          <a:xfrm flipH="false" flipV="false" rot="0">
            <a:off x="12112656" y="2521369"/>
            <a:ext cx="3654752" cy="7091959"/>
          </a:xfrm>
          <a:custGeom>
            <a:avLst/>
            <a:gdLst/>
            <a:ahLst/>
            <a:cxnLst/>
            <a:rect r="r" b="b" t="t" l="l"/>
            <a:pathLst>
              <a:path h="7091959" w="3654752">
                <a:moveTo>
                  <a:pt x="0" y="0"/>
                </a:moveTo>
                <a:lnTo>
                  <a:pt x="3654752" y="0"/>
                </a:lnTo>
                <a:lnTo>
                  <a:pt x="3654752" y="7091959"/>
                </a:lnTo>
                <a:lnTo>
                  <a:pt x="0" y="7091959"/>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6" id="6"/>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3.4 Giải thích nguyên lý làm việc</a:t>
            </a:r>
          </a:p>
        </p:txBody>
      </p:sp>
      <p:sp>
        <p:nvSpPr>
          <p:cNvPr name="TextBox 7" id="7"/>
          <p:cNvSpPr txBox="true"/>
          <p:nvPr/>
        </p:nvSpPr>
        <p:spPr>
          <a:xfrm rot="0">
            <a:off x="2482532" y="2251362"/>
            <a:ext cx="8581709" cy="7270176"/>
          </a:xfrm>
          <a:prstGeom prst="rect">
            <a:avLst/>
          </a:prstGeom>
        </p:spPr>
        <p:txBody>
          <a:bodyPr anchor="t" rtlCol="false" tIns="0" lIns="0" bIns="0" rIns="0">
            <a:spAutoFit/>
          </a:bodyPr>
          <a:lstStyle/>
          <a:p>
            <a:pPr algn="just">
              <a:lnSpc>
                <a:spcPts val="7316"/>
              </a:lnSpc>
            </a:pPr>
            <a:r>
              <a:rPr lang="en-US" sz="2926">
                <a:solidFill>
                  <a:srgbClr val="000000"/>
                </a:solidFill>
                <a:latin typeface="Noto Sans"/>
                <a:ea typeface="Noto Sans"/>
                <a:cs typeface="Noto Sans"/>
                <a:sym typeface="Noto Sans"/>
              </a:rPr>
              <a:t>Đầu tiên, nguồn điện xoay chiều 220V sẽ cung cấp điện áp cho tải (thiết bị cắm vào phích cắm âm). Nguồn điện 5VDC sẽ đóng vai trò cấp nguồn cho các thiết bị còn lại (1 ESP32 và 2 STM32) thông qua cổng Micro-USB, nguồn này có thể lấy từ laptop hoặc sạc dự phòng hoặc qua biến áp. Lưu ý là cả 3 vi điều khiển khi cấp nguồn cần nối chung GND.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sp>
        <p:nvSpPr>
          <p:cNvPr name="Freeform 4" id="4"/>
          <p:cNvSpPr/>
          <p:nvPr/>
        </p:nvSpPr>
        <p:spPr>
          <a:xfrm flipH="false" flipV="false" rot="0">
            <a:off x="1509230" y="2256786"/>
            <a:ext cx="7679022" cy="4319450"/>
          </a:xfrm>
          <a:custGeom>
            <a:avLst/>
            <a:gdLst/>
            <a:ahLst/>
            <a:cxnLst/>
            <a:rect r="r" b="b" t="t" l="l"/>
            <a:pathLst>
              <a:path h="4319450" w="7679022">
                <a:moveTo>
                  <a:pt x="0" y="0"/>
                </a:moveTo>
                <a:lnTo>
                  <a:pt x="7679022" y="0"/>
                </a:lnTo>
                <a:lnTo>
                  <a:pt x="7679022" y="4319450"/>
                </a:lnTo>
                <a:lnTo>
                  <a:pt x="0" y="4319450"/>
                </a:lnTo>
                <a:lnTo>
                  <a:pt x="0" y="0"/>
                </a:lnTo>
                <a:close/>
              </a:path>
            </a:pathLst>
          </a:custGeom>
          <a:blipFill>
            <a:blip r:embed="rId5"/>
            <a:stretch>
              <a:fillRect l="0" t="0" r="0" b="0"/>
            </a:stretch>
          </a:blipFill>
        </p:spPr>
      </p:sp>
      <p:sp>
        <p:nvSpPr>
          <p:cNvPr name="Freeform 5" id="5"/>
          <p:cNvSpPr/>
          <p:nvPr/>
        </p:nvSpPr>
        <p:spPr>
          <a:xfrm flipH="false" flipV="false" rot="0">
            <a:off x="10534852" y="1543929"/>
            <a:ext cx="5076841" cy="5032307"/>
          </a:xfrm>
          <a:custGeom>
            <a:avLst/>
            <a:gdLst/>
            <a:ahLst/>
            <a:cxnLst/>
            <a:rect r="r" b="b" t="t" l="l"/>
            <a:pathLst>
              <a:path h="5032307" w="5076841">
                <a:moveTo>
                  <a:pt x="0" y="0"/>
                </a:moveTo>
                <a:lnTo>
                  <a:pt x="5076841" y="0"/>
                </a:lnTo>
                <a:lnTo>
                  <a:pt x="5076841" y="5032307"/>
                </a:lnTo>
                <a:lnTo>
                  <a:pt x="0" y="5032307"/>
                </a:lnTo>
                <a:lnTo>
                  <a:pt x="0" y="0"/>
                </a:lnTo>
                <a:close/>
              </a:path>
            </a:pathLst>
          </a:custGeom>
          <a:blipFill>
            <a:blip r:embed="rId6"/>
            <a:stretch>
              <a:fillRect l="0" t="0" r="0" b="0"/>
            </a:stretch>
          </a:blipFill>
        </p:spPr>
      </p:sp>
      <p:sp>
        <p:nvSpPr>
          <p:cNvPr name="TextBox 6" id="6"/>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7" id="7"/>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3.4 Giải thích nguyên lý làm việc</a:t>
            </a:r>
          </a:p>
        </p:txBody>
      </p:sp>
      <p:sp>
        <p:nvSpPr>
          <p:cNvPr name="TextBox 8" id="8"/>
          <p:cNvSpPr txBox="true"/>
          <p:nvPr/>
        </p:nvSpPr>
        <p:spPr>
          <a:xfrm rot="0">
            <a:off x="1445641" y="6537439"/>
            <a:ext cx="15485222" cy="3204905"/>
          </a:xfrm>
          <a:prstGeom prst="rect">
            <a:avLst/>
          </a:prstGeom>
        </p:spPr>
        <p:txBody>
          <a:bodyPr anchor="t" rtlCol="false" tIns="0" lIns="0" bIns="0" rIns="0">
            <a:spAutoFit/>
          </a:bodyPr>
          <a:lstStyle/>
          <a:p>
            <a:pPr algn="just">
              <a:lnSpc>
                <a:spcPts val="6566"/>
              </a:lnSpc>
            </a:pPr>
            <a:r>
              <a:rPr lang="en-US" sz="2626">
                <a:solidFill>
                  <a:srgbClr val="000000"/>
                </a:solidFill>
                <a:latin typeface="Noto Sans"/>
                <a:ea typeface="Noto Sans"/>
                <a:cs typeface="Noto Sans"/>
                <a:sym typeface="Noto Sans"/>
              </a:rPr>
              <a:t>ESP32-C3 được kết nối với Blynk nhờ có hỗ trợ module Wifi (ban đầu người dùng sẽ tự thiết lập cho ESP32 bằng cách kết nối mạng Wifi nội bộ do ESP phát ra, chọn SSID Wifi và mật khẩu để ESP kết nối). Nếu mạng Wifi thay đổi, người dùng có thể thiết lập lại bằng cách nhấn nút RESET trên ổ cắm. Sau khi thiết lập lại xong, chỉ cần rút nguồn thiết bị và cắm lại là tiếp tục sử dụng được.</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sp>
        <p:nvSpPr>
          <p:cNvPr name="Freeform 4" id="4"/>
          <p:cNvSpPr/>
          <p:nvPr/>
        </p:nvSpPr>
        <p:spPr>
          <a:xfrm flipH="false" flipV="false" rot="0">
            <a:off x="13140536" y="2639002"/>
            <a:ext cx="4828216" cy="5440860"/>
          </a:xfrm>
          <a:custGeom>
            <a:avLst/>
            <a:gdLst/>
            <a:ahLst/>
            <a:cxnLst/>
            <a:rect r="r" b="b" t="t" l="l"/>
            <a:pathLst>
              <a:path h="5440860" w="4828216">
                <a:moveTo>
                  <a:pt x="0" y="0"/>
                </a:moveTo>
                <a:lnTo>
                  <a:pt x="4828216" y="0"/>
                </a:lnTo>
                <a:lnTo>
                  <a:pt x="4828216" y="5440860"/>
                </a:lnTo>
                <a:lnTo>
                  <a:pt x="0" y="5440860"/>
                </a:lnTo>
                <a:lnTo>
                  <a:pt x="0" y="0"/>
                </a:lnTo>
                <a:close/>
              </a:path>
            </a:pathLst>
          </a:custGeom>
          <a:blipFill>
            <a:blip r:embed="rId5"/>
            <a:stretch>
              <a:fillRect l="0" t="0" r="0" b="0"/>
            </a:stretch>
          </a:blipFill>
        </p:spPr>
      </p:sp>
      <p:sp>
        <p:nvSpPr>
          <p:cNvPr name="Freeform 5" id="5"/>
          <p:cNvSpPr/>
          <p:nvPr/>
        </p:nvSpPr>
        <p:spPr>
          <a:xfrm flipH="false" flipV="false" rot="0">
            <a:off x="9657405" y="2639002"/>
            <a:ext cx="3011609" cy="6356958"/>
          </a:xfrm>
          <a:custGeom>
            <a:avLst/>
            <a:gdLst/>
            <a:ahLst/>
            <a:cxnLst/>
            <a:rect r="r" b="b" t="t" l="l"/>
            <a:pathLst>
              <a:path h="6356958" w="3011609">
                <a:moveTo>
                  <a:pt x="0" y="0"/>
                </a:moveTo>
                <a:lnTo>
                  <a:pt x="3011609" y="0"/>
                </a:lnTo>
                <a:lnTo>
                  <a:pt x="3011609" y="6356958"/>
                </a:lnTo>
                <a:lnTo>
                  <a:pt x="0" y="6356958"/>
                </a:lnTo>
                <a:lnTo>
                  <a:pt x="0" y="0"/>
                </a:lnTo>
                <a:close/>
              </a:path>
            </a:pathLst>
          </a:custGeom>
          <a:blipFill>
            <a:blip r:embed="rId6"/>
            <a:stretch>
              <a:fillRect l="0" t="0" r="0" b="0"/>
            </a:stretch>
          </a:blipFill>
        </p:spPr>
      </p:sp>
      <p:sp>
        <p:nvSpPr>
          <p:cNvPr name="TextBox 6" id="6"/>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7" id="7"/>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3.4 Giải thích nguyên lý làm việc</a:t>
            </a:r>
          </a:p>
        </p:txBody>
      </p:sp>
      <p:sp>
        <p:nvSpPr>
          <p:cNvPr name="TextBox 8" id="8"/>
          <p:cNvSpPr txBox="true"/>
          <p:nvPr/>
        </p:nvSpPr>
        <p:spPr>
          <a:xfrm rot="0">
            <a:off x="1192919" y="2296102"/>
            <a:ext cx="7951081" cy="7039036"/>
          </a:xfrm>
          <a:prstGeom prst="rect">
            <a:avLst/>
          </a:prstGeom>
        </p:spPr>
        <p:txBody>
          <a:bodyPr anchor="t" rtlCol="false" tIns="0" lIns="0" bIns="0" rIns="0">
            <a:spAutoFit/>
          </a:bodyPr>
          <a:lstStyle/>
          <a:p>
            <a:pPr algn="just">
              <a:lnSpc>
                <a:spcPts val="7066"/>
              </a:lnSpc>
            </a:pPr>
            <a:r>
              <a:rPr lang="en-US" sz="2826">
                <a:solidFill>
                  <a:srgbClr val="000000"/>
                </a:solidFill>
                <a:latin typeface="Noto Sans"/>
                <a:ea typeface="Noto Sans"/>
                <a:cs typeface="Noto Sans"/>
                <a:sym typeface="Noto Sans"/>
              </a:rPr>
              <a:t>ESP32-C3 sẽ đọc thông tin nhiệt độ, độ ẩm từ DHT11; đọc thông tin bật/tắt thủ công, thông tin hẹn giờ trên Blynk và thông tin ngày giờ lấy trên Internet. Sau đó ESP32 sẽ hiển thị thông tin nhiệt độ/độ ẩm, ngày giờ, trạng thái bật/tắt ổ cắm lên màn hình OLED và Blynk. </a:t>
            </a:r>
            <a:r>
              <a:rPr lang="en-US" sz="2826" b="true">
                <a:solidFill>
                  <a:srgbClr val="000000"/>
                </a:solidFill>
                <a:latin typeface="Noto Sans Bold"/>
                <a:ea typeface="Noto Sans Bold"/>
                <a:cs typeface="Noto Sans Bold"/>
                <a:sym typeface="Noto Sans Bold"/>
              </a:rPr>
              <a:t>Đồng thời sẽ gửi trạng thái bật/tắt ổ cắm qua STM32 thứ 1 qua giao thức UART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sp>
        <p:nvSpPr>
          <p:cNvPr name="Freeform 4" id="4"/>
          <p:cNvSpPr/>
          <p:nvPr/>
        </p:nvSpPr>
        <p:spPr>
          <a:xfrm flipH="false" flipV="false" rot="0">
            <a:off x="2648992" y="2104386"/>
            <a:ext cx="6070776" cy="4385278"/>
          </a:xfrm>
          <a:custGeom>
            <a:avLst/>
            <a:gdLst/>
            <a:ahLst/>
            <a:cxnLst/>
            <a:rect r="r" b="b" t="t" l="l"/>
            <a:pathLst>
              <a:path h="4385278" w="6070776">
                <a:moveTo>
                  <a:pt x="0" y="0"/>
                </a:moveTo>
                <a:lnTo>
                  <a:pt x="6070776" y="0"/>
                </a:lnTo>
                <a:lnTo>
                  <a:pt x="6070776" y="4385278"/>
                </a:lnTo>
                <a:lnTo>
                  <a:pt x="0" y="4385278"/>
                </a:lnTo>
                <a:lnTo>
                  <a:pt x="0" y="0"/>
                </a:lnTo>
                <a:close/>
              </a:path>
            </a:pathLst>
          </a:custGeom>
          <a:blipFill>
            <a:blip r:embed="rId5"/>
            <a:stretch>
              <a:fillRect l="0" t="0" r="0" b="0"/>
            </a:stretch>
          </a:blipFill>
        </p:spPr>
      </p:sp>
      <p:sp>
        <p:nvSpPr>
          <p:cNvPr name="Freeform 5" id="5"/>
          <p:cNvSpPr/>
          <p:nvPr/>
        </p:nvSpPr>
        <p:spPr>
          <a:xfrm flipH="false" flipV="false" rot="0">
            <a:off x="9904636" y="1941726"/>
            <a:ext cx="5895475" cy="4547938"/>
          </a:xfrm>
          <a:custGeom>
            <a:avLst/>
            <a:gdLst/>
            <a:ahLst/>
            <a:cxnLst/>
            <a:rect r="r" b="b" t="t" l="l"/>
            <a:pathLst>
              <a:path h="4547938" w="5895475">
                <a:moveTo>
                  <a:pt x="0" y="0"/>
                </a:moveTo>
                <a:lnTo>
                  <a:pt x="5895474" y="0"/>
                </a:lnTo>
                <a:lnTo>
                  <a:pt x="5895474" y="4547938"/>
                </a:lnTo>
                <a:lnTo>
                  <a:pt x="0" y="4547938"/>
                </a:lnTo>
                <a:lnTo>
                  <a:pt x="0" y="0"/>
                </a:lnTo>
                <a:close/>
              </a:path>
            </a:pathLst>
          </a:custGeom>
          <a:blipFill>
            <a:blip r:embed="rId6"/>
            <a:stretch>
              <a:fillRect l="0" t="0" r="0" b="0"/>
            </a:stretch>
          </a:blipFill>
        </p:spPr>
      </p:sp>
      <p:sp>
        <p:nvSpPr>
          <p:cNvPr name="TextBox 6" id="6"/>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7" id="7"/>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3.4 Giải thích nguyên lý làm việc</a:t>
            </a:r>
          </a:p>
        </p:txBody>
      </p:sp>
      <p:sp>
        <p:nvSpPr>
          <p:cNvPr name="TextBox 8" id="8"/>
          <p:cNvSpPr txBox="true"/>
          <p:nvPr/>
        </p:nvSpPr>
        <p:spPr>
          <a:xfrm rot="0">
            <a:off x="616933" y="6442039"/>
            <a:ext cx="17204279" cy="3457636"/>
          </a:xfrm>
          <a:prstGeom prst="rect">
            <a:avLst/>
          </a:prstGeom>
        </p:spPr>
        <p:txBody>
          <a:bodyPr anchor="t" rtlCol="false" tIns="0" lIns="0" bIns="0" rIns="0">
            <a:spAutoFit/>
          </a:bodyPr>
          <a:lstStyle/>
          <a:p>
            <a:pPr algn="just">
              <a:lnSpc>
                <a:spcPts val="7066"/>
              </a:lnSpc>
            </a:pPr>
            <a:r>
              <a:rPr lang="en-US" sz="2826">
                <a:solidFill>
                  <a:srgbClr val="000000"/>
                </a:solidFill>
                <a:latin typeface="Noto Sans"/>
                <a:ea typeface="Noto Sans"/>
                <a:cs typeface="Noto Sans"/>
                <a:sym typeface="Noto Sans"/>
              </a:rPr>
              <a:t>-STM32 thứ 1 nhận dữ liệu từ ESP32 qua UART, rồi điều khiển bật/tắt Relay thứ 1 dựa vào dữ liệu nhận được. </a:t>
            </a:r>
            <a:r>
              <a:rPr lang="en-US" sz="2826" b="true">
                <a:solidFill>
                  <a:srgbClr val="000000"/>
                </a:solidFill>
                <a:latin typeface="Noto Sans Bold"/>
                <a:ea typeface="Noto Sans Bold"/>
                <a:cs typeface="Noto Sans Bold"/>
                <a:sym typeface="Noto Sans Bold"/>
              </a:rPr>
              <a:t>STM32 thứ 1 sẽ tiếp tục gửi dữ liệu trạng thái bật/tắt ổ cắm còn lại qua giao thức CAN.</a:t>
            </a:r>
          </a:p>
          <a:p>
            <a:pPr algn="just">
              <a:lnSpc>
                <a:spcPts val="7066"/>
              </a:lnSpc>
            </a:pPr>
            <a:r>
              <a:rPr lang="en-US" sz="2826">
                <a:solidFill>
                  <a:srgbClr val="000000"/>
                </a:solidFill>
                <a:latin typeface="Noto Sans"/>
                <a:ea typeface="Noto Sans"/>
                <a:cs typeface="Noto Sans"/>
                <a:sym typeface="Noto Sans"/>
              </a:rPr>
              <a:t>-STM32 thứ 2 nhận dữ liệu từ STM32 thứ 1, rồi điều khiển bật/tắt Relay thứ 2 dựa vào dữ liệu nhận được</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sp>
        <p:nvSpPr>
          <p:cNvPr name="Freeform 4" id="4"/>
          <p:cNvSpPr/>
          <p:nvPr/>
        </p:nvSpPr>
        <p:spPr>
          <a:xfrm flipH="false" flipV="false" rot="0">
            <a:off x="2568027" y="2256786"/>
            <a:ext cx="6841774" cy="2364173"/>
          </a:xfrm>
          <a:custGeom>
            <a:avLst/>
            <a:gdLst/>
            <a:ahLst/>
            <a:cxnLst/>
            <a:rect r="r" b="b" t="t" l="l"/>
            <a:pathLst>
              <a:path h="2364173" w="6841774">
                <a:moveTo>
                  <a:pt x="0" y="0"/>
                </a:moveTo>
                <a:lnTo>
                  <a:pt x="6841774" y="0"/>
                </a:lnTo>
                <a:lnTo>
                  <a:pt x="6841774" y="2364174"/>
                </a:lnTo>
                <a:lnTo>
                  <a:pt x="0" y="2364174"/>
                </a:lnTo>
                <a:lnTo>
                  <a:pt x="0" y="0"/>
                </a:lnTo>
                <a:close/>
              </a:path>
            </a:pathLst>
          </a:custGeom>
          <a:blipFill>
            <a:blip r:embed="rId5"/>
            <a:stretch>
              <a:fillRect l="0" t="0" r="0" b="0"/>
            </a:stretch>
          </a:blipFill>
        </p:spPr>
      </p:sp>
      <p:sp>
        <p:nvSpPr>
          <p:cNvPr name="Freeform 5" id="5"/>
          <p:cNvSpPr/>
          <p:nvPr/>
        </p:nvSpPr>
        <p:spPr>
          <a:xfrm flipH="false" flipV="false" rot="0">
            <a:off x="10371898" y="2189411"/>
            <a:ext cx="4194776" cy="2431548"/>
          </a:xfrm>
          <a:custGeom>
            <a:avLst/>
            <a:gdLst/>
            <a:ahLst/>
            <a:cxnLst/>
            <a:rect r="r" b="b" t="t" l="l"/>
            <a:pathLst>
              <a:path h="2431548" w="4194776">
                <a:moveTo>
                  <a:pt x="0" y="0"/>
                </a:moveTo>
                <a:lnTo>
                  <a:pt x="4194776" y="0"/>
                </a:lnTo>
                <a:lnTo>
                  <a:pt x="4194776" y="2431549"/>
                </a:lnTo>
                <a:lnTo>
                  <a:pt x="0" y="2431549"/>
                </a:lnTo>
                <a:lnTo>
                  <a:pt x="0" y="0"/>
                </a:lnTo>
                <a:close/>
              </a:path>
            </a:pathLst>
          </a:custGeom>
          <a:blipFill>
            <a:blip r:embed="rId6"/>
            <a:stretch>
              <a:fillRect l="0" t="0" r="0" b="0"/>
            </a:stretch>
          </a:blipFill>
        </p:spPr>
      </p:sp>
      <p:sp>
        <p:nvSpPr>
          <p:cNvPr name="TextBox 6" id="6"/>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7" id="7"/>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3.5 Phần mềm sử dụng</a:t>
            </a:r>
          </a:p>
        </p:txBody>
      </p:sp>
      <p:sp>
        <p:nvSpPr>
          <p:cNvPr name="TextBox 8" id="8"/>
          <p:cNvSpPr txBox="true"/>
          <p:nvPr/>
        </p:nvSpPr>
        <p:spPr>
          <a:xfrm rot="0">
            <a:off x="1401389" y="4781550"/>
            <a:ext cx="15485222" cy="2650551"/>
          </a:xfrm>
          <a:prstGeom prst="rect">
            <a:avLst/>
          </a:prstGeom>
        </p:spPr>
        <p:txBody>
          <a:bodyPr anchor="t" rtlCol="false" tIns="0" lIns="0" bIns="0" rIns="0">
            <a:spAutoFit/>
          </a:bodyPr>
          <a:lstStyle/>
          <a:p>
            <a:pPr algn="just">
              <a:lnSpc>
                <a:spcPts val="7316"/>
              </a:lnSpc>
            </a:pPr>
            <a:r>
              <a:rPr lang="en-US" sz="2926">
                <a:solidFill>
                  <a:srgbClr val="000000"/>
                </a:solidFill>
                <a:latin typeface="Noto Sans"/>
                <a:ea typeface="Noto Sans"/>
                <a:cs typeface="Noto Sans"/>
                <a:sym typeface="Noto Sans"/>
              </a:rPr>
              <a:t>Arduino IDE là môi trường phát triển mã nguồn mở dành cho lập trình vi điều khiển Arduino và các bo mạch tương thích (ESP32-C3). Nó hỗ trợ viết code, biên dịch và nạp chương trình dễ dàng với giao diện đơn giản.</a:t>
            </a:r>
          </a:p>
        </p:txBody>
      </p:sp>
      <p:sp>
        <p:nvSpPr>
          <p:cNvPr name="TextBox 9" id="9"/>
          <p:cNvSpPr txBox="true"/>
          <p:nvPr/>
        </p:nvSpPr>
        <p:spPr>
          <a:xfrm rot="0">
            <a:off x="1401389" y="7365426"/>
            <a:ext cx="15485222" cy="2650551"/>
          </a:xfrm>
          <a:prstGeom prst="rect">
            <a:avLst/>
          </a:prstGeom>
        </p:spPr>
        <p:txBody>
          <a:bodyPr anchor="t" rtlCol="false" tIns="0" lIns="0" bIns="0" rIns="0">
            <a:spAutoFit/>
          </a:bodyPr>
          <a:lstStyle/>
          <a:p>
            <a:pPr algn="just">
              <a:lnSpc>
                <a:spcPts val="7316"/>
              </a:lnSpc>
            </a:pPr>
            <a:r>
              <a:rPr lang="en-US" sz="2926">
                <a:solidFill>
                  <a:srgbClr val="000000"/>
                </a:solidFill>
                <a:latin typeface="Noto Sans"/>
                <a:ea typeface="Noto Sans"/>
                <a:cs typeface="Noto Sans"/>
                <a:sym typeface="Noto Sans"/>
              </a:rPr>
              <a:t>STM32CubeIDE là môi trường phát triển tích hợp (IDE) của STMicroelectronics, hỗ trợ lập trình, debug và cấu hình code tự động cho vi điều khiển STM32. Nó tích hợp CubeMX giúp thiết lập ngoại vi trực quan, phù hợp cho các dự án nhúng phức tạp.</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10305439" cy="852007"/>
          </a:xfrm>
          <a:custGeom>
            <a:avLst/>
            <a:gdLst/>
            <a:ahLst/>
            <a:cxnLst/>
            <a:rect r="r" b="b" t="t" l="l"/>
            <a:pathLst>
              <a:path h="852007" w="10305439">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t="0" r="0" b="-146157"/>
            </a:stretch>
          </a:blipFill>
        </p:spPr>
      </p:sp>
      <p:sp>
        <p:nvSpPr>
          <p:cNvPr name="Freeform 4" id="4"/>
          <p:cNvSpPr/>
          <p:nvPr/>
        </p:nvSpPr>
        <p:spPr>
          <a:xfrm flipH="false" flipV="false" rot="0">
            <a:off x="2982792" y="2132961"/>
            <a:ext cx="6947311" cy="5632954"/>
          </a:xfrm>
          <a:custGeom>
            <a:avLst/>
            <a:gdLst/>
            <a:ahLst/>
            <a:cxnLst/>
            <a:rect r="r" b="b" t="t" l="l"/>
            <a:pathLst>
              <a:path h="5632954" w="6947311">
                <a:moveTo>
                  <a:pt x="0" y="0"/>
                </a:moveTo>
                <a:lnTo>
                  <a:pt x="6947311" y="0"/>
                </a:lnTo>
                <a:lnTo>
                  <a:pt x="6947311" y="5632955"/>
                </a:lnTo>
                <a:lnTo>
                  <a:pt x="0" y="5632955"/>
                </a:lnTo>
                <a:lnTo>
                  <a:pt x="0" y="0"/>
                </a:lnTo>
                <a:close/>
              </a:path>
            </a:pathLst>
          </a:custGeom>
          <a:blipFill>
            <a:blip r:embed="rId5"/>
            <a:stretch>
              <a:fillRect l="0" t="0" r="0" b="0"/>
            </a:stretch>
          </a:blipFill>
        </p:spPr>
      </p:sp>
      <p:sp>
        <p:nvSpPr>
          <p:cNvPr name="Freeform 5" id="5"/>
          <p:cNvSpPr/>
          <p:nvPr/>
        </p:nvSpPr>
        <p:spPr>
          <a:xfrm flipH="false" flipV="false" rot="0">
            <a:off x="10922372" y="2132961"/>
            <a:ext cx="4229049" cy="5632954"/>
          </a:xfrm>
          <a:custGeom>
            <a:avLst/>
            <a:gdLst/>
            <a:ahLst/>
            <a:cxnLst/>
            <a:rect r="r" b="b" t="t" l="l"/>
            <a:pathLst>
              <a:path h="5632954" w="4229049">
                <a:moveTo>
                  <a:pt x="0" y="0"/>
                </a:moveTo>
                <a:lnTo>
                  <a:pt x="4229049" y="0"/>
                </a:lnTo>
                <a:lnTo>
                  <a:pt x="4229049" y="5632955"/>
                </a:lnTo>
                <a:lnTo>
                  <a:pt x="0" y="5632955"/>
                </a:lnTo>
                <a:lnTo>
                  <a:pt x="0" y="0"/>
                </a:lnTo>
                <a:close/>
              </a:path>
            </a:pathLst>
          </a:custGeom>
          <a:blipFill>
            <a:blip r:embed="rId6"/>
            <a:stretch>
              <a:fillRect l="0" t="0" r="0" b="0"/>
            </a:stretch>
          </a:blipFill>
        </p:spPr>
      </p:sp>
      <p:sp>
        <p:nvSpPr>
          <p:cNvPr name="TextBox 6" id="6"/>
          <p:cNvSpPr txBox="true"/>
          <p:nvPr/>
        </p:nvSpPr>
        <p:spPr>
          <a:xfrm rot="0">
            <a:off x="881723" y="121372"/>
            <a:ext cx="10040649"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4. Đánh giá kết quả, hướng phát triển</a:t>
            </a:r>
          </a:p>
        </p:txBody>
      </p:sp>
      <p:sp>
        <p:nvSpPr>
          <p:cNvPr name="TextBox 7" id="7"/>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4.1 Kết quả đạt được (chi tiết ở phần 5 demo)</a:t>
            </a:r>
          </a:p>
        </p:txBody>
      </p:sp>
      <p:sp>
        <p:nvSpPr>
          <p:cNvPr name="TextBox 8" id="8"/>
          <p:cNvSpPr txBox="true"/>
          <p:nvPr/>
        </p:nvSpPr>
        <p:spPr>
          <a:xfrm rot="0">
            <a:off x="698436" y="7699241"/>
            <a:ext cx="16891128" cy="1855532"/>
          </a:xfrm>
          <a:prstGeom prst="rect">
            <a:avLst/>
          </a:prstGeom>
        </p:spPr>
        <p:txBody>
          <a:bodyPr anchor="t" rtlCol="false" tIns="0" lIns="0" bIns="0" rIns="0">
            <a:spAutoFit/>
          </a:bodyPr>
          <a:lstStyle/>
          <a:p>
            <a:pPr algn="just">
              <a:lnSpc>
                <a:spcPts val="7816"/>
              </a:lnSpc>
            </a:pPr>
            <a:r>
              <a:rPr lang="en-US" sz="3126">
                <a:solidFill>
                  <a:srgbClr val="000000"/>
                </a:solidFill>
                <a:latin typeface="Noto Sans"/>
                <a:ea typeface="Noto Sans"/>
                <a:cs typeface="Noto Sans"/>
                <a:sym typeface="Noto Sans"/>
              </a:rPr>
              <a:t>Thiết bị hoạt động ổn định, phản hồi nhanh, hoạt động đúng chức năng đã giới thiệu ở phần 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2628812" y="2849766"/>
            <a:ext cx="13030377" cy="6102455"/>
            <a:chOff x="0" y="0"/>
            <a:chExt cx="3431869" cy="1607231"/>
          </a:xfrm>
        </p:grpSpPr>
        <p:sp>
          <p:nvSpPr>
            <p:cNvPr name="Freeform 4" id="4"/>
            <p:cNvSpPr/>
            <p:nvPr/>
          </p:nvSpPr>
          <p:spPr>
            <a:xfrm flipH="false" flipV="false" rot="0">
              <a:off x="0" y="0"/>
              <a:ext cx="3431869" cy="1607231"/>
            </a:xfrm>
            <a:custGeom>
              <a:avLst/>
              <a:gdLst/>
              <a:ahLst/>
              <a:cxnLst/>
              <a:rect r="r" b="b" t="t" l="l"/>
              <a:pathLst>
                <a:path h="1607231" w="3431869">
                  <a:moveTo>
                    <a:pt x="30301" y="0"/>
                  </a:moveTo>
                  <a:lnTo>
                    <a:pt x="3401568" y="0"/>
                  </a:lnTo>
                  <a:cubicBezTo>
                    <a:pt x="3418303" y="0"/>
                    <a:pt x="3431869" y="13566"/>
                    <a:pt x="3431869" y="30301"/>
                  </a:cubicBezTo>
                  <a:lnTo>
                    <a:pt x="3431869" y="1576930"/>
                  </a:lnTo>
                  <a:cubicBezTo>
                    <a:pt x="3431869" y="1584966"/>
                    <a:pt x="3428676" y="1592673"/>
                    <a:pt x="3422994" y="1598356"/>
                  </a:cubicBezTo>
                  <a:cubicBezTo>
                    <a:pt x="3417311" y="1604038"/>
                    <a:pt x="3409604" y="1607231"/>
                    <a:pt x="3401568" y="1607231"/>
                  </a:cubicBezTo>
                  <a:lnTo>
                    <a:pt x="30301" y="1607231"/>
                  </a:lnTo>
                  <a:cubicBezTo>
                    <a:pt x="22265" y="1607231"/>
                    <a:pt x="14558" y="1604038"/>
                    <a:pt x="8875" y="1598356"/>
                  </a:cubicBezTo>
                  <a:cubicBezTo>
                    <a:pt x="3192" y="1592673"/>
                    <a:pt x="0" y="1584966"/>
                    <a:pt x="0" y="1576930"/>
                  </a:cubicBezTo>
                  <a:lnTo>
                    <a:pt x="0" y="30301"/>
                  </a:lnTo>
                  <a:cubicBezTo>
                    <a:pt x="0" y="22265"/>
                    <a:pt x="3192" y="14558"/>
                    <a:pt x="8875" y="8875"/>
                  </a:cubicBezTo>
                  <a:cubicBezTo>
                    <a:pt x="14558" y="3192"/>
                    <a:pt x="22265" y="0"/>
                    <a:pt x="30301" y="0"/>
                  </a:cubicBezTo>
                  <a:close/>
                </a:path>
              </a:pathLst>
            </a:custGeom>
            <a:solidFill>
              <a:srgbClr val="F7AF76"/>
            </a:solidFill>
          </p:spPr>
        </p:sp>
        <p:sp>
          <p:nvSpPr>
            <p:cNvPr name="TextBox 5" id="5"/>
            <p:cNvSpPr txBox="true"/>
            <p:nvPr/>
          </p:nvSpPr>
          <p:spPr>
            <a:xfrm>
              <a:off x="0" y="-38100"/>
              <a:ext cx="3431869" cy="1645331"/>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040747" y="3118879"/>
            <a:ext cx="10206505" cy="7491768"/>
          </a:xfrm>
          <a:prstGeom prst="rect">
            <a:avLst/>
          </a:prstGeom>
        </p:spPr>
        <p:txBody>
          <a:bodyPr anchor="t" rtlCol="false" tIns="0" lIns="0" bIns="0" rIns="0">
            <a:spAutoFit/>
          </a:bodyPr>
          <a:lstStyle/>
          <a:p>
            <a:pPr algn="l">
              <a:lnSpc>
                <a:spcPts val="8594"/>
              </a:lnSpc>
            </a:pPr>
            <a:r>
              <a:rPr lang="en-US" sz="3437" b="true">
                <a:solidFill>
                  <a:srgbClr val="000000"/>
                </a:solidFill>
                <a:latin typeface="Noto Sans Bold"/>
                <a:ea typeface="Noto Sans Bold"/>
                <a:cs typeface="Noto Sans Bold"/>
                <a:sym typeface="Noto Sans Bold"/>
              </a:rPr>
              <a:t>1. Giới thiệu đề tài</a:t>
            </a:r>
          </a:p>
          <a:p>
            <a:pPr algn="l">
              <a:lnSpc>
                <a:spcPts val="8594"/>
              </a:lnSpc>
            </a:pPr>
            <a:r>
              <a:rPr lang="en-US" sz="3437" b="true">
                <a:solidFill>
                  <a:srgbClr val="000000"/>
                </a:solidFill>
                <a:latin typeface="Noto Sans Bold"/>
                <a:ea typeface="Noto Sans Bold"/>
                <a:cs typeface="Noto Sans Bold"/>
                <a:sym typeface="Noto Sans Bold"/>
              </a:rPr>
              <a:t>2</a:t>
            </a:r>
            <a:r>
              <a:rPr lang="en-US" sz="3437" b="true">
                <a:solidFill>
                  <a:srgbClr val="000000"/>
                </a:solidFill>
                <a:latin typeface="Noto Sans Bold"/>
                <a:ea typeface="Noto Sans Bold"/>
                <a:cs typeface="Noto Sans Bold"/>
                <a:sym typeface="Noto Sans Bold"/>
              </a:rPr>
              <a:t>. Cơ sở lý thuyết</a:t>
            </a:r>
          </a:p>
          <a:p>
            <a:pPr algn="l">
              <a:lnSpc>
                <a:spcPts val="8594"/>
              </a:lnSpc>
            </a:pPr>
            <a:r>
              <a:rPr lang="en-US" sz="3437" b="true">
                <a:solidFill>
                  <a:srgbClr val="000000"/>
                </a:solidFill>
                <a:latin typeface="Noto Sans Bold"/>
                <a:ea typeface="Noto Sans Bold"/>
                <a:cs typeface="Noto Sans Bold"/>
                <a:sym typeface="Noto Sans Bold"/>
              </a:rPr>
              <a:t>3. Phương pháp thực hiện</a:t>
            </a:r>
          </a:p>
          <a:p>
            <a:pPr algn="l">
              <a:lnSpc>
                <a:spcPts val="8594"/>
              </a:lnSpc>
            </a:pPr>
            <a:r>
              <a:rPr lang="en-US" sz="3437" b="true">
                <a:solidFill>
                  <a:srgbClr val="000000"/>
                </a:solidFill>
                <a:latin typeface="Noto Sans Bold"/>
                <a:ea typeface="Noto Sans Bold"/>
                <a:cs typeface="Noto Sans Bold"/>
                <a:sym typeface="Noto Sans Bold"/>
              </a:rPr>
              <a:t>4. Đánh giá kết quả, hướng phát triển</a:t>
            </a:r>
          </a:p>
          <a:p>
            <a:pPr algn="l">
              <a:lnSpc>
                <a:spcPts val="8594"/>
              </a:lnSpc>
            </a:pPr>
            <a:r>
              <a:rPr lang="en-US" sz="3437" b="true">
                <a:solidFill>
                  <a:srgbClr val="000000"/>
                </a:solidFill>
                <a:latin typeface="Noto Sans Bold"/>
                <a:ea typeface="Noto Sans Bold"/>
                <a:cs typeface="Noto Sans Bold"/>
                <a:sym typeface="Noto Sans Bold"/>
              </a:rPr>
              <a:t>5. Phụ lục: video demo và source code</a:t>
            </a:r>
          </a:p>
          <a:p>
            <a:pPr algn="l">
              <a:lnSpc>
                <a:spcPts val="8594"/>
              </a:lnSpc>
            </a:pPr>
            <a:r>
              <a:rPr lang="en-US" sz="3437" b="true">
                <a:solidFill>
                  <a:srgbClr val="000000"/>
                </a:solidFill>
                <a:latin typeface="Noto Sans Bold"/>
                <a:ea typeface="Noto Sans Bold"/>
                <a:cs typeface="Noto Sans Bold"/>
                <a:sym typeface="Noto Sans Bold"/>
              </a:rPr>
              <a:t> </a:t>
            </a:r>
          </a:p>
          <a:p>
            <a:pPr algn="l">
              <a:lnSpc>
                <a:spcPts val="8594"/>
              </a:lnSpc>
            </a:pPr>
          </a:p>
        </p:txBody>
      </p:sp>
      <p:sp>
        <p:nvSpPr>
          <p:cNvPr name="TextBox 7" id="7"/>
          <p:cNvSpPr txBox="true"/>
          <p:nvPr/>
        </p:nvSpPr>
        <p:spPr>
          <a:xfrm rot="0">
            <a:off x="7196614" y="933450"/>
            <a:ext cx="3894772" cy="927100"/>
          </a:xfrm>
          <a:prstGeom prst="rect">
            <a:avLst/>
          </a:prstGeom>
        </p:spPr>
        <p:txBody>
          <a:bodyPr anchor="t" rtlCol="false" tIns="0" lIns="0" bIns="0" rIns="0">
            <a:spAutoFit/>
          </a:bodyPr>
          <a:lstStyle/>
          <a:p>
            <a:pPr algn="ctr">
              <a:lnSpc>
                <a:spcPts val="7699"/>
              </a:lnSpc>
            </a:pPr>
            <a:r>
              <a:rPr lang="en-US" sz="5499" b="true">
                <a:solidFill>
                  <a:srgbClr val="C11D15"/>
                </a:solidFill>
                <a:latin typeface="Noto Sans Bold"/>
                <a:ea typeface="Noto Sans Bold"/>
                <a:cs typeface="Noto Sans Bold"/>
                <a:sym typeface="Noto Sans Bold"/>
              </a:rPr>
              <a:t>NỘI DUNG:</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10305439" cy="852007"/>
          </a:xfrm>
          <a:custGeom>
            <a:avLst/>
            <a:gdLst/>
            <a:ahLst/>
            <a:cxnLst/>
            <a:rect r="r" b="b" t="t" l="l"/>
            <a:pathLst>
              <a:path h="852007" w="10305439">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t="0" r="0" b="-146157"/>
            </a:stretch>
          </a:blipFill>
        </p:spPr>
      </p:sp>
      <p:sp>
        <p:nvSpPr>
          <p:cNvPr name="Freeform 4" id="4"/>
          <p:cNvSpPr/>
          <p:nvPr/>
        </p:nvSpPr>
        <p:spPr>
          <a:xfrm flipH="false" flipV="false" rot="0">
            <a:off x="11927235" y="1809111"/>
            <a:ext cx="4241849" cy="8242502"/>
          </a:xfrm>
          <a:custGeom>
            <a:avLst/>
            <a:gdLst/>
            <a:ahLst/>
            <a:cxnLst/>
            <a:rect r="r" b="b" t="t" l="l"/>
            <a:pathLst>
              <a:path h="8242502" w="4241849">
                <a:moveTo>
                  <a:pt x="0" y="0"/>
                </a:moveTo>
                <a:lnTo>
                  <a:pt x="4241848" y="0"/>
                </a:lnTo>
                <a:lnTo>
                  <a:pt x="4241848" y="8242502"/>
                </a:lnTo>
                <a:lnTo>
                  <a:pt x="0" y="8242502"/>
                </a:lnTo>
                <a:lnTo>
                  <a:pt x="0" y="0"/>
                </a:lnTo>
                <a:close/>
              </a:path>
            </a:pathLst>
          </a:custGeom>
          <a:blipFill>
            <a:blip r:embed="rId5"/>
            <a:stretch>
              <a:fillRect l="0" t="0" r="0" b="-8607"/>
            </a:stretch>
          </a:blipFill>
        </p:spPr>
      </p:sp>
      <p:sp>
        <p:nvSpPr>
          <p:cNvPr name="TextBox 5" id="5"/>
          <p:cNvSpPr txBox="true"/>
          <p:nvPr/>
        </p:nvSpPr>
        <p:spPr>
          <a:xfrm rot="0">
            <a:off x="881723" y="121372"/>
            <a:ext cx="10040649"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4. Đánh giá kết quả, hướng phát triển</a:t>
            </a:r>
          </a:p>
        </p:txBody>
      </p:sp>
      <p:sp>
        <p:nvSpPr>
          <p:cNvPr name="TextBox 6" id="6"/>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4.1 Kết quả đạt được (chi tiết ở phần 5 demo)</a:t>
            </a:r>
          </a:p>
        </p:txBody>
      </p:sp>
      <p:sp>
        <p:nvSpPr>
          <p:cNvPr name="TextBox 7" id="7"/>
          <p:cNvSpPr txBox="true"/>
          <p:nvPr/>
        </p:nvSpPr>
        <p:spPr>
          <a:xfrm rot="0">
            <a:off x="1862502" y="2756842"/>
            <a:ext cx="9059870" cy="5766499"/>
          </a:xfrm>
          <a:prstGeom prst="rect">
            <a:avLst/>
          </a:prstGeom>
        </p:spPr>
        <p:txBody>
          <a:bodyPr anchor="t" rtlCol="false" tIns="0" lIns="0" bIns="0" rIns="0">
            <a:spAutoFit/>
          </a:bodyPr>
          <a:lstStyle/>
          <a:p>
            <a:pPr algn="just">
              <a:lnSpc>
                <a:spcPts val="9316"/>
              </a:lnSpc>
            </a:pPr>
            <a:r>
              <a:rPr lang="en-US" sz="3726">
                <a:solidFill>
                  <a:srgbClr val="000000"/>
                </a:solidFill>
                <a:latin typeface="Noto Sans"/>
                <a:ea typeface="Noto Sans"/>
                <a:cs typeface="Noto Sans"/>
                <a:sym typeface="Noto Sans"/>
              </a:rPr>
              <a:t>Giao diện điều khiển dễ sử dụng, thân thiện với người dùng. Chia thành 3 chức năng: hiển thị nhiệt độ/độ ẩm, điều khiển ổ cắm thủ công và điều khiển tắt ổ cắm qua hẹn giờ</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10305439" cy="852007"/>
          </a:xfrm>
          <a:custGeom>
            <a:avLst/>
            <a:gdLst/>
            <a:ahLst/>
            <a:cxnLst/>
            <a:rect r="r" b="b" t="t" l="l"/>
            <a:pathLst>
              <a:path h="852007" w="10305439">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t="0" r="0" b="-146157"/>
            </a:stretch>
          </a:blipFill>
        </p:spPr>
      </p:sp>
      <p:sp>
        <p:nvSpPr>
          <p:cNvPr name="Freeform 4" id="4"/>
          <p:cNvSpPr/>
          <p:nvPr/>
        </p:nvSpPr>
        <p:spPr>
          <a:xfrm flipH="false" flipV="false" rot="0">
            <a:off x="11117710" y="2969626"/>
            <a:ext cx="5813153" cy="5330065"/>
          </a:xfrm>
          <a:custGeom>
            <a:avLst/>
            <a:gdLst/>
            <a:ahLst/>
            <a:cxnLst/>
            <a:rect r="r" b="b" t="t" l="l"/>
            <a:pathLst>
              <a:path h="5330065" w="5813153">
                <a:moveTo>
                  <a:pt x="0" y="0"/>
                </a:moveTo>
                <a:lnTo>
                  <a:pt x="5813153" y="0"/>
                </a:lnTo>
                <a:lnTo>
                  <a:pt x="5813153" y="5330066"/>
                </a:lnTo>
                <a:lnTo>
                  <a:pt x="0" y="5330066"/>
                </a:lnTo>
                <a:lnTo>
                  <a:pt x="0" y="0"/>
                </a:lnTo>
                <a:close/>
              </a:path>
            </a:pathLst>
          </a:custGeom>
          <a:blipFill>
            <a:blip r:embed="rId5"/>
            <a:stretch>
              <a:fillRect l="0" t="0" r="0" b="0"/>
            </a:stretch>
          </a:blipFill>
        </p:spPr>
      </p:sp>
      <p:sp>
        <p:nvSpPr>
          <p:cNvPr name="TextBox 5" id="5"/>
          <p:cNvSpPr txBox="true"/>
          <p:nvPr/>
        </p:nvSpPr>
        <p:spPr>
          <a:xfrm rot="0">
            <a:off x="881723" y="121372"/>
            <a:ext cx="10040649"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4. Đánh giá kết quả, hướng phát triển</a:t>
            </a:r>
          </a:p>
        </p:txBody>
      </p:sp>
      <p:sp>
        <p:nvSpPr>
          <p:cNvPr name="TextBox 6" id="6"/>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4.1 Kết quả đạt được (chi tiết ở phần 5 demo)</a:t>
            </a:r>
          </a:p>
        </p:txBody>
      </p:sp>
      <p:sp>
        <p:nvSpPr>
          <p:cNvPr name="TextBox 7" id="7"/>
          <p:cNvSpPr txBox="true"/>
          <p:nvPr/>
        </p:nvSpPr>
        <p:spPr>
          <a:xfrm rot="0">
            <a:off x="1372112" y="3694384"/>
            <a:ext cx="9059870" cy="3404299"/>
          </a:xfrm>
          <a:prstGeom prst="rect">
            <a:avLst/>
          </a:prstGeom>
        </p:spPr>
        <p:txBody>
          <a:bodyPr anchor="t" rtlCol="false" tIns="0" lIns="0" bIns="0" rIns="0">
            <a:spAutoFit/>
          </a:bodyPr>
          <a:lstStyle/>
          <a:p>
            <a:pPr algn="just">
              <a:lnSpc>
                <a:spcPts val="9316"/>
              </a:lnSpc>
            </a:pPr>
            <a:r>
              <a:rPr lang="en-US" sz="3726">
                <a:solidFill>
                  <a:srgbClr val="000000"/>
                </a:solidFill>
                <a:latin typeface="Noto Sans"/>
                <a:ea typeface="Noto Sans"/>
                <a:cs typeface="Noto Sans"/>
                <a:sym typeface="Noto Sans"/>
              </a:rPr>
              <a:t>Thông tin hiển thị trên màn hình OLED chính xác, dễ hiểu, đồng bộ với thông tin trên Blynk</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10305439" cy="852007"/>
          </a:xfrm>
          <a:custGeom>
            <a:avLst/>
            <a:gdLst/>
            <a:ahLst/>
            <a:cxnLst/>
            <a:rect r="r" b="b" t="t" l="l"/>
            <a:pathLst>
              <a:path h="852007" w="10305439">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t="0" r="0" b="-146157"/>
            </a:stretch>
          </a:blipFill>
        </p:spPr>
      </p:sp>
      <p:sp>
        <p:nvSpPr>
          <p:cNvPr name="TextBox 4" id="4"/>
          <p:cNvSpPr txBox="true"/>
          <p:nvPr/>
        </p:nvSpPr>
        <p:spPr>
          <a:xfrm rot="0">
            <a:off x="881723" y="121372"/>
            <a:ext cx="10040649"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4. Đánh giá kết quả, hướng phát triển</a:t>
            </a:r>
          </a:p>
        </p:txBody>
      </p:sp>
      <p:sp>
        <p:nvSpPr>
          <p:cNvPr name="TextBox 5" id="5"/>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4.1 Hướng phát triển cho đề tài cuối kỳ</a:t>
            </a:r>
          </a:p>
        </p:txBody>
      </p:sp>
      <p:sp>
        <p:nvSpPr>
          <p:cNvPr name="TextBox 6" id="6"/>
          <p:cNvSpPr txBox="true"/>
          <p:nvPr/>
        </p:nvSpPr>
        <p:spPr>
          <a:xfrm rot="0">
            <a:off x="1134209" y="2765431"/>
            <a:ext cx="15691145" cy="1965388"/>
          </a:xfrm>
          <a:prstGeom prst="rect">
            <a:avLst/>
          </a:prstGeom>
        </p:spPr>
        <p:txBody>
          <a:bodyPr anchor="t" rtlCol="false" tIns="0" lIns="0" bIns="0" rIns="0">
            <a:spAutoFit/>
          </a:bodyPr>
          <a:lstStyle/>
          <a:p>
            <a:pPr algn="just">
              <a:lnSpc>
                <a:spcPts val="8316"/>
              </a:lnSpc>
            </a:pPr>
            <a:r>
              <a:rPr lang="en-US" sz="3326">
                <a:solidFill>
                  <a:srgbClr val="000000"/>
                </a:solidFill>
                <a:latin typeface="Noto Sans"/>
                <a:ea typeface="Noto Sans"/>
                <a:cs typeface="Noto Sans"/>
                <a:sym typeface="Noto Sans"/>
              </a:rPr>
              <a:t>-Hiện tại nhóm áp dụng FreeRTOS vào STM32, tuy nhiên chưa áp dụng được vào ESP32-C3, nhóm sẽ tiếp tục nghiên cứu.</a:t>
            </a:r>
          </a:p>
        </p:txBody>
      </p:sp>
      <p:sp>
        <p:nvSpPr>
          <p:cNvPr name="TextBox 7" id="7"/>
          <p:cNvSpPr txBox="true"/>
          <p:nvPr/>
        </p:nvSpPr>
        <p:spPr>
          <a:xfrm rot="0">
            <a:off x="1134209" y="4759394"/>
            <a:ext cx="15691145" cy="917638"/>
          </a:xfrm>
          <a:prstGeom prst="rect">
            <a:avLst/>
          </a:prstGeom>
        </p:spPr>
        <p:txBody>
          <a:bodyPr anchor="t" rtlCol="false" tIns="0" lIns="0" bIns="0" rIns="0">
            <a:spAutoFit/>
          </a:bodyPr>
          <a:lstStyle/>
          <a:p>
            <a:pPr algn="just">
              <a:lnSpc>
                <a:spcPts val="8316"/>
              </a:lnSpc>
            </a:pPr>
            <a:r>
              <a:rPr lang="en-US" sz="3326">
                <a:solidFill>
                  <a:srgbClr val="000000"/>
                </a:solidFill>
                <a:latin typeface="Noto Sans"/>
                <a:ea typeface="Noto Sans"/>
                <a:cs typeface="Noto Sans"/>
                <a:sym typeface="Noto Sans"/>
              </a:rPr>
              <a:t>-Dự kiến thêm chức năng điều khiển bật tắt ổ cắm bằng giọng nói</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10305439" cy="852007"/>
          </a:xfrm>
          <a:custGeom>
            <a:avLst/>
            <a:gdLst/>
            <a:ahLst/>
            <a:cxnLst/>
            <a:rect r="r" b="b" t="t" l="l"/>
            <a:pathLst>
              <a:path h="852007" w="10305439">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t="0" r="0" b="-146157"/>
            </a:stretch>
          </a:blipFill>
        </p:spPr>
      </p:sp>
      <p:sp>
        <p:nvSpPr>
          <p:cNvPr name="Freeform 4" id="4"/>
          <p:cNvSpPr/>
          <p:nvPr/>
        </p:nvSpPr>
        <p:spPr>
          <a:xfrm flipH="false" flipV="false" rot="0">
            <a:off x="6392266" y="2201323"/>
            <a:ext cx="5503468" cy="5530986"/>
          </a:xfrm>
          <a:custGeom>
            <a:avLst/>
            <a:gdLst/>
            <a:ahLst/>
            <a:cxnLst/>
            <a:rect r="r" b="b" t="t" l="l"/>
            <a:pathLst>
              <a:path h="5530986" w="5503468">
                <a:moveTo>
                  <a:pt x="0" y="0"/>
                </a:moveTo>
                <a:lnTo>
                  <a:pt x="5503468" y="0"/>
                </a:lnTo>
                <a:lnTo>
                  <a:pt x="5503468" y="5530985"/>
                </a:lnTo>
                <a:lnTo>
                  <a:pt x="0" y="5530985"/>
                </a:lnTo>
                <a:lnTo>
                  <a:pt x="0" y="0"/>
                </a:lnTo>
                <a:close/>
              </a:path>
            </a:pathLst>
          </a:custGeom>
          <a:blipFill>
            <a:blip r:embed="rId5"/>
            <a:stretch>
              <a:fillRect l="0" t="0" r="0" b="0"/>
            </a:stretch>
          </a:blipFill>
        </p:spPr>
      </p:sp>
      <p:sp>
        <p:nvSpPr>
          <p:cNvPr name="TextBox 5" id="5"/>
          <p:cNvSpPr txBox="true"/>
          <p:nvPr/>
        </p:nvSpPr>
        <p:spPr>
          <a:xfrm rot="0">
            <a:off x="881723" y="121372"/>
            <a:ext cx="10040649"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5. Phụ lục: video demo và source code</a:t>
            </a:r>
          </a:p>
        </p:txBody>
      </p:sp>
      <p:sp>
        <p:nvSpPr>
          <p:cNvPr name="TextBox 6" id="6"/>
          <p:cNvSpPr txBox="true"/>
          <p:nvPr/>
        </p:nvSpPr>
        <p:spPr>
          <a:xfrm rot="0">
            <a:off x="1489434" y="7762961"/>
            <a:ext cx="15309133" cy="1965388"/>
          </a:xfrm>
          <a:prstGeom prst="rect">
            <a:avLst/>
          </a:prstGeom>
        </p:spPr>
        <p:txBody>
          <a:bodyPr anchor="t" rtlCol="false" tIns="0" lIns="0" bIns="0" rIns="0">
            <a:spAutoFit/>
          </a:bodyPr>
          <a:lstStyle/>
          <a:p>
            <a:pPr algn="just">
              <a:lnSpc>
                <a:spcPts val="8316"/>
              </a:lnSpc>
            </a:pPr>
            <a:r>
              <a:rPr lang="en-US" sz="3326">
                <a:solidFill>
                  <a:srgbClr val="000000"/>
                </a:solidFill>
                <a:latin typeface="Noto Sans"/>
                <a:ea typeface="Noto Sans"/>
                <a:cs typeface="Noto Sans"/>
                <a:sym typeface="Noto Sans"/>
              </a:rPr>
              <a:t>Link source dự án: </a:t>
            </a:r>
            <a:r>
              <a:rPr lang="en-US" sz="3326" u="sng">
                <a:solidFill>
                  <a:srgbClr val="000000"/>
                </a:solidFill>
                <a:latin typeface="Noto Sans"/>
                <a:ea typeface="Noto Sans"/>
                <a:cs typeface="Noto Sans"/>
                <a:sym typeface="Noto Sans"/>
                <a:hlinkClick r:id="rId6" tooltip="https://github.com/an2101/SMART-POWER-OUTLET-BASED-ON-CAN-BUS-MIDTERM"/>
              </a:rPr>
              <a:t>https://github.com/an2101/SMART-POWER-OUTLET-BASED-ON-CAN-BUS-MIDTERM</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10305439" cy="852007"/>
          </a:xfrm>
          <a:custGeom>
            <a:avLst/>
            <a:gdLst/>
            <a:ahLst/>
            <a:cxnLst/>
            <a:rect r="r" b="b" t="t" l="l"/>
            <a:pathLst>
              <a:path h="852007" w="10305439">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t="0" r="0" b="-146157"/>
            </a:stretch>
          </a:blipFill>
        </p:spPr>
      </p:sp>
      <p:sp>
        <p:nvSpPr>
          <p:cNvPr name="Freeform 4" id="4"/>
          <p:cNvSpPr/>
          <p:nvPr/>
        </p:nvSpPr>
        <p:spPr>
          <a:xfrm flipH="false" flipV="false" rot="0">
            <a:off x="6625122" y="2668266"/>
            <a:ext cx="4975345" cy="4950468"/>
          </a:xfrm>
          <a:custGeom>
            <a:avLst/>
            <a:gdLst/>
            <a:ahLst/>
            <a:cxnLst/>
            <a:rect r="r" b="b" t="t" l="l"/>
            <a:pathLst>
              <a:path h="4950468" w="4975345">
                <a:moveTo>
                  <a:pt x="0" y="0"/>
                </a:moveTo>
                <a:lnTo>
                  <a:pt x="4975344" y="0"/>
                </a:lnTo>
                <a:lnTo>
                  <a:pt x="4975344" y="4950468"/>
                </a:lnTo>
                <a:lnTo>
                  <a:pt x="0" y="4950468"/>
                </a:lnTo>
                <a:lnTo>
                  <a:pt x="0" y="0"/>
                </a:lnTo>
                <a:close/>
              </a:path>
            </a:pathLst>
          </a:custGeom>
          <a:blipFill>
            <a:blip r:embed="rId5"/>
            <a:stretch>
              <a:fillRect l="0" t="0" r="0" b="0"/>
            </a:stretch>
          </a:blipFill>
        </p:spPr>
      </p:sp>
      <p:sp>
        <p:nvSpPr>
          <p:cNvPr name="TextBox 5" id="5"/>
          <p:cNvSpPr txBox="true"/>
          <p:nvPr/>
        </p:nvSpPr>
        <p:spPr>
          <a:xfrm rot="0">
            <a:off x="881723" y="121372"/>
            <a:ext cx="10040649"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5. Phụ lục: video demo và source code</a:t>
            </a:r>
          </a:p>
        </p:txBody>
      </p:sp>
      <p:sp>
        <p:nvSpPr>
          <p:cNvPr name="TextBox 6" id="6"/>
          <p:cNvSpPr txBox="true"/>
          <p:nvPr/>
        </p:nvSpPr>
        <p:spPr>
          <a:xfrm rot="0">
            <a:off x="1230211" y="7967358"/>
            <a:ext cx="16264164" cy="1547555"/>
          </a:xfrm>
          <a:prstGeom prst="rect">
            <a:avLst/>
          </a:prstGeom>
        </p:spPr>
        <p:txBody>
          <a:bodyPr anchor="t" rtlCol="false" tIns="0" lIns="0" bIns="0" rIns="0">
            <a:spAutoFit/>
          </a:bodyPr>
          <a:lstStyle/>
          <a:p>
            <a:pPr algn="just">
              <a:lnSpc>
                <a:spcPts val="6566"/>
              </a:lnSpc>
            </a:pPr>
            <a:r>
              <a:rPr lang="en-US" sz="2626">
                <a:solidFill>
                  <a:srgbClr val="000000"/>
                </a:solidFill>
                <a:latin typeface="Noto Sans"/>
                <a:ea typeface="Noto Sans"/>
                <a:cs typeface="Noto Sans"/>
                <a:sym typeface="Noto Sans"/>
              </a:rPr>
              <a:t>Link video demo dự án: </a:t>
            </a:r>
            <a:r>
              <a:rPr lang="en-US" sz="2626" u="sng">
                <a:solidFill>
                  <a:srgbClr val="000000"/>
                </a:solidFill>
                <a:latin typeface="Noto Sans"/>
                <a:ea typeface="Noto Sans"/>
                <a:cs typeface="Noto Sans"/>
                <a:sym typeface="Noto Sans"/>
                <a:hlinkClick r:id="rId6" tooltip="https://drive.google.com/file/d/1uJZdLKMzb7t7uUvIZkhNDOHja9ycd7Sn/view?usp=drive_link"/>
              </a:rPr>
              <a:t>https://drive.google.com/file/d/1uJZdLKMzb7t7uUvIZkhNDOHja9ycd7Sn/view?usp=drive_link</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0" y="3317873"/>
            <a:ext cx="18288000" cy="3470279"/>
          </a:xfrm>
          <a:prstGeom prst="rect">
            <a:avLst/>
          </a:prstGeom>
        </p:spPr>
        <p:txBody>
          <a:bodyPr anchor="t" rtlCol="false" tIns="0" lIns="0" bIns="0" rIns="0">
            <a:spAutoFit/>
          </a:bodyPr>
          <a:lstStyle/>
          <a:p>
            <a:pPr algn="ctr">
              <a:lnSpc>
                <a:spcPts val="13999"/>
              </a:lnSpc>
            </a:pPr>
            <a:r>
              <a:rPr lang="en-US" sz="9999">
                <a:solidFill>
                  <a:srgbClr val="C11D15"/>
                </a:solidFill>
                <a:latin typeface="Paytone One"/>
                <a:ea typeface="Paytone One"/>
                <a:cs typeface="Paytone One"/>
                <a:sym typeface="Paytone One"/>
              </a:rPr>
              <a:t>Cảm ơn thầy và các bạn </a:t>
            </a:r>
          </a:p>
          <a:p>
            <a:pPr algn="ctr">
              <a:lnSpc>
                <a:spcPts val="13999"/>
              </a:lnSpc>
            </a:pPr>
            <a:r>
              <a:rPr lang="en-US" sz="9999">
                <a:solidFill>
                  <a:srgbClr val="C11D15"/>
                </a:solidFill>
                <a:latin typeface="Paytone One"/>
                <a:ea typeface="Paytone One"/>
                <a:cs typeface="Paytone One"/>
                <a:sym typeface="Paytone One"/>
              </a:rPr>
              <a:t>đã lắng nghe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597500" y="75738"/>
            <a:ext cx="5271103" cy="797434"/>
          </a:xfrm>
          <a:custGeom>
            <a:avLst/>
            <a:gdLst/>
            <a:ahLst/>
            <a:cxnLst/>
            <a:rect r="r" b="b" t="t" l="l"/>
            <a:pathLst>
              <a:path h="797434" w="5271103">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l="0" t="0" r="0" b="-34158"/>
            </a:stretch>
          </a:blipFill>
        </p:spPr>
      </p:sp>
      <p:sp>
        <p:nvSpPr>
          <p:cNvPr name="TextBox 4" id="4"/>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1. Giới thiệu đề tài</a:t>
            </a:r>
          </a:p>
        </p:txBody>
      </p:sp>
      <p:grpSp>
        <p:nvGrpSpPr>
          <p:cNvPr name="Group 5" id="5"/>
          <p:cNvGrpSpPr/>
          <p:nvPr/>
        </p:nvGrpSpPr>
        <p:grpSpPr>
          <a:xfrm rot="0">
            <a:off x="952794" y="2202498"/>
            <a:ext cx="7091046" cy="645194"/>
            <a:chOff x="0" y="0"/>
            <a:chExt cx="9454728" cy="860259"/>
          </a:xfrm>
        </p:grpSpPr>
        <p:sp>
          <p:nvSpPr>
            <p:cNvPr name="Freeform 6" id="6"/>
            <p:cNvSpPr/>
            <p:nvPr/>
          </p:nvSpPr>
          <p:spPr>
            <a:xfrm flipH="false" flipV="false" rot="0">
              <a:off x="0" y="0"/>
              <a:ext cx="9454728" cy="860259"/>
            </a:xfrm>
            <a:custGeom>
              <a:avLst/>
              <a:gdLst/>
              <a:ahLst/>
              <a:cxnLst/>
              <a:rect r="r" b="b" t="t" l="l"/>
              <a:pathLst>
                <a:path h="860259" w="9454728">
                  <a:moveTo>
                    <a:pt x="0" y="0"/>
                  </a:moveTo>
                  <a:lnTo>
                    <a:pt x="9454728" y="0"/>
                  </a:lnTo>
                  <a:lnTo>
                    <a:pt x="9454728" y="860259"/>
                  </a:lnTo>
                  <a:lnTo>
                    <a:pt x="0" y="860259"/>
                  </a:lnTo>
                  <a:close/>
                </a:path>
              </a:pathLst>
            </a:custGeom>
            <a:solidFill>
              <a:srgbClr val="000000">
                <a:alpha val="0"/>
              </a:srgbClr>
            </a:solidFill>
          </p:spPr>
        </p:sp>
        <p:sp>
          <p:nvSpPr>
            <p:cNvPr name="TextBox 7" id="7"/>
            <p:cNvSpPr txBox="true"/>
            <p:nvPr/>
          </p:nvSpPr>
          <p:spPr>
            <a:xfrm>
              <a:off x="0" y="-114300"/>
              <a:ext cx="9454728" cy="974559"/>
            </a:xfrm>
            <a:prstGeom prst="rect">
              <a:avLst/>
            </a:prstGeom>
          </p:spPr>
          <p:txBody>
            <a:bodyPr anchor="t" rtlCol="false" tIns="0" lIns="0" bIns="0" rIns="0"/>
            <a:lstStyle/>
            <a:p>
              <a:pPr algn="l" marL="799977" indent="-266659" lvl="2">
                <a:lnSpc>
                  <a:spcPts val="5494"/>
                </a:lnSpc>
                <a:buFont typeface="Arial"/>
                <a:buChar char="⚬"/>
              </a:pPr>
              <a:r>
                <a:rPr lang="en-US" sz="3499">
                  <a:solidFill>
                    <a:srgbClr val="000000"/>
                  </a:solidFill>
                  <a:latin typeface="Noto Sans"/>
                  <a:ea typeface="Noto Sans"/>
                  <a:cs typeface="Noto Sans"/>
                  <a:sym typeface="Noto Sans"/>
                </a:rPr>
                <a:t>Ổ cắm điện  + tích hợp WiFi</a:t>
              </a:r>
            </a:p>
          </p:txBody>
        </p:sp>
      </p:grpSp>
      <p:grpSp>
        <p:nvGrpSpPr>
          <p:cNvPr name="Group 8" id="8"/>
          <p:cNvGrpSpPr/>
          <p:nvPr/>
        </p:nvGrpSpPr>
        <p:grpSpPr>
          <a:xfrm rot="0">
            <a:off x="8043841" y="1671638"/>
            <a:ext cx="3625933" cy="645161"/>
            <a:chOff x="0" y="0"/>
            <a:chExt cx="4834577" cy="860215"/>
          </a:xfrm>
        </p:grpSpPr>
        <p:sp>
          <p:nvSpPr>
            <p:cNvPr name="Freeform 9" id="9"/>
            <p:cNvSpPr/>
            <p:nvPr/>
          </p:nvSpPr>
          <p:spPr>
            <a:xfrm flipH="false" flipV="false" rot="0">
              <a:off x="0" y="0"/>
              <a:ext cx="4834577" cy="860215"/>
            </a:xfrm>
            <a:custGeom>
              <a:avLst/>
              <a:gdLst/>
              <a:ahLst/>
              <a:cxnLst/>
              <a:rect r="r" b="b" t="t" l="l"/>
              <a:pathLst>
                <a:path h="860215" w="4834577">
                  <a:moveTo>
                    <a:pt x="0" y="0"/>
                  </a:moveTo>
                  <a:lnTo>
                    <a:pt x="4834577" y="0"/>
                  </a:lnTo>
                  <a:lnTo>
                    <a:pt x="4834577" y="860215"/>
                  </a:lnTo>
                  <a:lnTo>
                    <a:pt x="0" y="860215"/>
                  </a:lnTo>
                  <a:close/>
                </a:path>
              </a:pathLst>
            </a:custGeom>
            <a:solidFill>
              <a:srgbClr val="000000">
                <a:alpha val="0"/>
              </a:srgbClr>
            </a:solidFill>
          </p:spPr>
        </p:sp>
        <p:sp>
          <p:nvSpPr>
            <p:cNvPr name="TextBox 10" id="10"/>
            <p:cNvSpPr txBox="true"/>
            <p:nvPr/>
          </p:nvSpPr>
          <p:spPr>
            <a:xfrm>
              <a:off x="0" y="-114300"/>
              <a:ext cx="4834577" cy="974515"/>
            </a:xfrm>
            <a:prstGeom prst="rect">
              <a:avLst/>
            </a:prstGeom>
          </p:spPr>
          <p:txBody>
            <a:bodyPr anchor="t" rtlCol="false" tIns="0" lIns="0" bIns="0" rIns="0"/>
            <a:lstStyle/>
            <a:p>
              <a:pPr algn="l">
                <a:lnSpc>
                  <a:spcPts val="5494"/>
                </a:lnSpc>
              </a:pPr>
              <a:r>
                <a:rPr lang="en-US" sz="3499">
                  <a:solidFill>
                    <a:srgbClr val="000000"/>
                  </a:solidFill>
                  <a:latin typeface="Noto Sans"/>
                  <a:ea typeface="Noto Sans"/>
                  <a:cs typeface="Noto Sans"/>
                  <a:sym typeface="Noto Sans"/>
                </a:rPr>
                <a:t>Ứng dụng Blynk</a:t>
              </a:r>
            </a:p>
          </p:txBody>
        </p:sp>
      </p:grpSp>
      <p:grpSp>
        <p:nvGrpSpPr>
          <p:cNvPr name="Group 11" id="11"/>
          <p:cNvGrpSpPr/>
          <p:nvPr/>
        </p:nvGrpSpPr>
        <p:grpSpPr>
          <a:xfrm rot="0">
            <a:off x="11994621" y="2202531"/>
            <a:ext cx="3578636" cy="645161"/>
            <a:chOff x="0" y="0"/>
            <a:chExt cx="4771515" cy="860215"/>
          </a:xfrm>
        </p:grpSpPr>
        <p:sp>
          <p:nvSpPr>
            <p:cNvPr name="Freeform 12" id="12"/>
            <p:cNvSpPr/>
            <p:nvPr/>
          </p:nvSpPr>
          <p:spPr>
            <a:xfrm flipH="false" flipV="false" rot="0">
              <a:off x="0" y="0"/>
              <a:ext cx="4771515" cy="860215"/>
            </a:xfrm>
            <a:custGeom>
              <a:avLst/>
              <a:gdLst/>
              <a:ahLst/>
              <a:cxnLst/>
              <a:rect r="r" b="b" t="t" l="l"/>
              <a:pathLst>
                <a:path h="860215" w="4771515">
                  <a:moveTo>
                    <a:pt x="0" y="0"/>
                  </a:moveTo>
                  <a:lnTo>
                    <a:pt x="4771515" y="0"/>
                  </a:lnTo>
                  <a:lnTo>
                    <a:pt x="4771515" y="860215"/>
                  </a:lnTo>
                  <a:lnTo>
                    <a:pt x="0" y="860215"/>
                  </a:lnTo>
                  <a:close/>
                </a:path>
              </a:pathLst>
            </a:custGeom>
            <a:solidFill>
              <a:srgbClr val="000000">
                <a:alpha val="0"/>
              </a:srgbClr>
            </a:solidFill>
          </p:spPr>
        </p:sp>
        <p:sp>
          <p:nvSpPr>
            <p:cNvPr name="TextBox 13" id="13"/>
            <p:cNvSpPr txBox="true"/>
            <p:nvPr/>
          </p:nvSpPr>
          <p:spPr>
            <a:xfrm>
              <a:off x="0" y="-114300"/>
              <a:ext cx="4771515" cy="974515"/>
            </a:xfrm>
            <a:prstGeom prst="rect">
              <a:avLst/>
            </a:prstGeom>
          </p:spPr>
          <p:txBody>
            <a:bodyPr anchor="t" rtlCol="false" tIns="0" lIns="0" bIns="0" rIns="0"/>
            <a:lstStyle/>
            <a:p>
              <a:pPr algn="l">
                <a:lnSpc>
                  <a:spcPts val="5494"/>
                </a:lnSpc>
              </a:pPr>
              <a:r>
                <a:rPr lang="en-US" sz="3499">
                  <a:solidFill>
                    <a:srgbClr val="000000"/>
                  </a:solidFill>
                  <a:latin typeface="Noto Sans"/>
                  <a:ea typeface="Noto Sans"/>
                  <a:cs typeface="Noto Sans"/>
                  <a:sym typeface="Noto Sans"/>
                </a:rPr>
                <a:t>Ổ cắm điện WiFi</a:t>
              </a:r>
            </a:p>
          </p:txBody>
        </p:sp>
      </p:grpSp>
      <p:grpSp>
        <p:nvGrpSpPr>
          <p:cNvPr name="Group 14" id="14"/>
          <p:cNvGrpSpPr/>
          <p:nvPr/>
        </p:nvGrpSpPr>
        <p:grpSpPr>
          <a:xfrm rot="0">
            <a:off x="881723" y="4245328"/>
            <a:ext cx="3448684" cy="645194"/>
            <a:chOff x="0" y="0"/>
            <a:chExt cx="4598245" cy="860259"/>
          </a:xfrm>
        </p:grpSpPr>
        <p:sp>
          <p:nvSpPr>
            <p:cNvPr name="Freeform 15" id="15"/>
            <p:cNvSpPr/>
            <p:nvPr/>
          </p:nvSpPr>
          <p:spPr>
            <a:xfrm flipH="false" flipV="false" rot="0">
              <a:off x="0" y="0"/>
              <a:ext cx="4598245" cy="860259"/>
            </a:xfrm>
            <a:custGeom>
              <a:avLst/>
              <a:gdLst/>
              <a:ahLst/>
              <a:cxnLst/>
              <a:rect r="r" b="b" t="t" l="l"/>
              <a:pathLst>
                <a:path h="860259" w="4598245">
                  <a:moveTo>
                    <a:pt x="0" y="0"/>
                  </a:moveTo>
                  <a:lnTo>
                    <a:pt x="4598245" y="0"/>
                  </a:lnTo>
                  <a:lnTo>
                    <a:pt x="4598245" y="860259"/>
                  </a:lnTo>
                  <a:lnTo>
                    <a:pt x="0" y="860259"/>
                  </a:lnTo>
                  <a:close/>
                </a:path>
              </a:pathLst>
            </a:custGeom>
            <a:solidFill>
              <a:srgbClr val="000000">
                <a:alpha val="0"/>
              </a:srgbClr>
            </a:solidFill>
          </p:spPr>
        </p:sp>
        <p:sp>
          <p:nvSpPr>
            <p:cNvPr name="TextBox 16" id="16"/>
            <p:cNvSpPr txBox="true"/>
            <p:nvPr/>
          </p:nvSpPr>
          <p:spPr>
            <a:xfrm>
              <a:off x="0" y="-114300"/>
              <a:ext cx="4598245" cy="974559"/>
            </a:xfrm>
            <a:prstGeom prst="rect">
              <a:avLst/>
            </a:prstGeom>
          </p:spPr>
          <p:txBody>
            <a:bodyPr anchor="t" rtlCol="false" tIns="0" lIns="0" bIns="0" rIns="0"/>
            <a:lstStyle/>
            <a:p>
              <a:pPr algn="l" marL="799977" indent="-266659" lvl="2">
                <a:lnSpc>
                  <a:spcPts val="5494"/>
                </a:lnSpc>
                <a:buFont typeface="Arial"/>
                <a:buChar char="⚬"/>
              </a:pPr>
              <a:r>
                <a:rPr lang="en-US" sz="3499">
                  <a:solidFill>
                    <a:srgbClr val="000000"/>
                  </a:solidFill>
                  <a:latin typeface="Noto Sans"/>
                  <a:ea typeface="Noto Sans"/>
                  <a:cs typeface="Noto Sans"/>
                  <a:sym typeface="Noto Sans"/>
                </a:rPr>
                <a:t>Cho phép</a:t>
              </a:r>
            </a:p>
          </p:txBody>
        </p:sp>
      </p:grpSp>
      <p:grpSp>
        <p:nvGrpSpPr>
          <p:cNvPr name="Group 17" id="17"/>
          <p:cNvGrpSpPr/>
          <p:nvPr/>
        </p:nvGrpSpPr>
        <p:grpSpPr>
          <a:xfrm rot="0">
            <a:off x="4770591" y="3714467"/>
            <a:ext cx="10802666" cy="691616"/>
            <a:chOff x="0" y="0"/>
            <a:chExt cx="14403555" cy="922155"/>
          </a:xfrm>
        </p:grpSpPr>
        <p:sp>
          <p:nvSpPr>
            <p:cNvPr name="Freeform 18" id="18"/>
            <p:cNvSpPr/>
            <p:nvPr/>
          </p:nvSpPr>
          <p:spPr>
            <a:xfrm flipH="false" flipV="false" rot="0">
              <a:off x="0" y="0"/>
              <a:ext cx="14403555" cy="922155"/>
            </a:xfrm>
            <a:custGeom>
              <a:avLst/>
              <a:gdLst/>
              <a:ahLst/>
              <a:cxnLst/>
              <a:rect r="r" b="b" t="t" l="l"/>
              <a:pathLst>
                <a:path h="922155" w="14403555">
                  <a:moveTo>
                    <a:pt x="0" y="0"/>
                  </a:moveTo>
                  <a:lnTo>
                    <a:pt x="14403555" y="0"/>
                  </a:lnTo>
                  <a:lnTo>
                    <a:pt x="14403555" y="922155"/>
                  </a:lnTo>
                  <a:lnTo>
                    <a:pt x="0" y="922155"/>
                  </a:lnTo>
                  <a:close/>
                </a:path>
              </a:pathLst>
            </a:custGeom>
            <a:solidFill>
              <a:srgbClr val="000000">
                <a:alpha val="0"/>
              </a:srgbClr>
            </a:solidFill>
          </p:spPr>
        </p:sp>
        <p:sp>
          <p:nvSpPr>
            <p:cNvPr name="TextBox 19" id="19"/>
            <p:cNvSpPr txBox="true"/>
            <p:nvPr/>
          </p:nvSpPr>
          <p:spPr>
            <a:xfrm>
              <a:off x="0" y="-114300"/>
              <a:ext cx="14403555" cy="1036455"/>
            </a:xfrm>
            <a:prstGeom prst="rect">
              <a:avLst/>
            </a:prstGeom>
          </p:spPr>
          <p:txBody>
            <a:bodyPr anchor="t" rtlCol="false" tIns="0" lIns="0" bIns="0" rIns="0"/>
            <a:lstStyle/>
            <a:p>
              <a:pPr algn="l">
                <a:lnSpc>
                  <a:spcPts val="5494"/>
                </a:lnSpc>
              </a:pPr>
              <a:r>
                <a:rPr lang="en-US" sz="3499">
                  <a:solidFill>
                    <a:srgbClr val="000000"/>
                  </a:solidFill>
                  <a:latin typeface="Noto Sans"/>
                  <a:ea typeface="Noto Sans"/>
                  <a:cs typeface="Noto Sans"/>
                  <a:sym typeface="Noto Sans"/>
                </a:rPr>
                <a:t> Bật/Tắt ổ cắm thủ công hoặc hẹn giờ qua Blynk</a:t>
              </a:r>
            </a:p>
          </p:txBody>
        </p:sp>
      </p:grpSp>
      <p:grpSp>
        <p:nvGrpSpPr>
          <p:cNvPr name="Group 20" id="20"/>
          <p:cNvGrpSpPr/>
          <p:nvPr/>
        </p:nvGrpSpPr>
        <p:grpSpPr>
          <a:xfrm rot="0">
            <a:off x="4782355" y="4697256"/>
            <a:ext cx="13041302" cy="691616"/>
            <a:chOff x="0" y="0"/>
            <a:chExt cx="17388403" cy="922155"/>
          </a:xfrm>
        </p:grpSpPr>
        <p:sp>
          <p:nvSpPr>
            <p:cNvPr name="Freeform 21" id="21"/>
            <p:cNvSpPr/>
            <p:nvPr/>
          </p:nvSpPr>
          <p:spPr>
            <a:xfrm flipH="false" flipV="false" rot="0">
              <a:off x="0" y="0"/>
              <a:ext cx="17388402" cy="922155"/>
            </a:xfrm>
            <a:custGeom>
              <a:avLst/>
              <a:gdLst/>
              <a:ahLst/>
              <a:cxnLst/>
              <a:rect r="r" b="b" t="t" l="l"/>
              <a:pathLst>
                <a:path h="922155" w="17388402">
                  <a:moveTo>
                    <a:pt x="0" y="0"/>
                  </a:moveTo>
                  <a:lnTo>
                    <a:pt x="17388402" y="0"/>
                  </a:lnTo>
                  <a:lnTo>
                    <a:pt x="17388402" y="922155"/>
                  </a:lnTo>
                  <a:lnTo>
                    <a:pt x="0" y="922155"/>
                  </a:lnTo>
                  <a:close/>
                </a:path>
              </a:pathLst>
            </a:custGeom>
            <a:solidFill>
              <a:srgbClr val="000000">
                <a:alpha val="0"/>
              </a:srgbClr>
            </a:solidFill>
          </p:spPr>
        </p:sp>
        <p:sp>
          <p:nvSpPr>
            <p:cNvPr name="TextBox 22" id="22"/>
            <p:cNvSpPr txBox="true"/>
            <p:nvPr/>
          </p:nvSpPr>
          <p:spPr>
            <a:xfrm>
              <a:off x="0" y="-114300"/>
              <a:ext cx="17388403" cy="1036455"/>
            </a:xfrm>
            <a:prstGeom prst="rect">
              <a:avLst/>
            </a:prstGeom>
          </p:spPr>
          <p:txBody>
            <a:bodyPr anchor="t" rtlCol="false" tIns="0" lIns="0" bIns="0" rIns="0"/>
            <a:lstStyle/>
            <a:p>
              <a:pPr algn="l">
                <a:lnSpc>
                  <a:spcPts val="5494"/>
                </a:lnSpc>
              </a:pPr>
              <a:r>
                <a:rPr lang="en-US" sz="3499">
                  <a:solidFill>
                    <a:srgbClr val="000000"/>
                  </a:solidFill>
                  <a:latin typeface="Noto Sans"/>
                  <a:ea typeface="Noto Sans"/>
                  <a:cs typeface="Noto Sans"/>
                  <a:sym typeface="Noto Sans"/>
                </a:rPr>
                <a:t> Đo nhiệt độ, độ ẩm, tự động tắt ổ cắm khi nhiệt độ tăng cao</a:t>
              </a:r>
            </a:p>
          </p:txBody>
        </p:sp>
      </p:grpSp>
      <p:grpSp>
        <p:nvGrpSpPr>
          <p:cNvPr name="Group 23" id="23"/>
          <p:cNvGrpSpPr/>
          <p:nvPr/>
        </p:nvGrpSpPr>
        <p:grpSpPr>
          <a:xfrm rot="0">
            <a:off x="4805379" y="5675792"/>
            <a:ext cx="12033100" cy="691616"/>
            <a:chOff x="0" y="0"/>
            <a:chExt cx="16044133" cy="922155"/>
          </a:xfrm>
        </p:grpSpPr>
        <p:sp>
          <p:nvSpPr>
            <p:cNvPr name="Freeform 24" id="24"/>
            <p:cNvSpPr/>
            <p:nvPr/>
          </p:nvSpPr>
          <p:spPr>
            <a:xfrm flipH="false" flipV="false" rot="0">
              <a:off x="0" y="0"/>
              <a:ext cx="16044134" cy="922155"/>
            </a:xfrm>
            <a:custGeom>
              <a:avLst/>
              <a:gdLst/>
              <a:ahLst/>
              <a:cxnLst/>
              <a:rect r="r" b="b" t="t" l="l"/>
              <a:pathLst>
                <a:path h="922155" w="16044134">
                  <a:moveTo>
                    <a:pt x="0" y="0"/>
                  </a:moveTo>
                  <a:lnTo>
                    <a:pt x="16044134" y="0"/>
                  </a:lnTo>
                  <a:lnTo>
                    <a:pt x="16044134" y="922155"/>
                  </a:lnTo>
                  <a:lnTo>
                    <a:pt x="0" y="922155"/>
                  </a:lnTo>
                  <a:close/>
                </a:path>
              </a:pathLst>
            </a:custGeom>
            <a:solidFill>
              <a:srgbClr val="000000">
                <a:alpha val="0"/>
              </a:srgbClr>
            </a:solidFill>
          </p:spPr>
        </p:sp>
        <p:sp>
          <p:nvSpPr>
            <p:cNvPr name="TextBox 25" id="25"/>
            <p:cNvSpPr txBox="true"/>
            <p:nvPr/>
          </p:nvSpPr>
          <p:spPr>
            <a:xfrm>
              <a:off x="0" y="-114300"/>
              <a:ext cx="16044133" cy="1036455"/>
            </a:xfrm>
            <a:prstGeom prst="rect">
              <a:avLst/>
            </a:prstGeom>
          </p:spPr>
          <p:txBody>
            <a:bodyPr anchor="t" rtlCol="false" tIns="0" lIns="0" bIns="0" rIns="0"/>
            <a:lstStyle/>
            <a:p>
              <a:pPr algn="l">
                <a:lnSpc>
                  <a:spcPts val="5494"/>
                </a:lnSpc>
              </a:pPr>
              <a:r>
                <a:rPr lang="en-US" sz="3499">
                  <a:solidFill>
                    <a:srgbClr val="000000"/>
                  </a:solidFill>
                  <a:latin typeface="Noto Sans"/>
                  <a:ea typeface="Noto Sans"/>
                  <a:cs typeface="Noto Sans"/>
                  <a:sym typeface="Noto Sans"/>
                </a:rPr>
                <a:t> Hiển thị thông tin trên OLED</a:t>
              </a:r>
            </a:p>
          </p:txBody>
        </p:sp>
      </p:grpSp>
      <p:grpSp>
        <p:nvGrpSpPr>
          <p:cNvPr name="Group 26" id="26"/>
          <p:cNvGrpSpPr/>
          <p:nvPr/>
        </p:nvGrpSpPr>
        <p:grpSpPr>
          <a:xfrm rot="0">
            <a:off x="3730297" y="4075164"/>
            <a:ext cx="1059345" cy="568944"/>
            <a:chOff x="0" y="0"/>
            <a:chExt cx="1412460" cy="758592"/>
          </a:xfrm>
        </p:grpSpPr>
        <p:sp>
          <p:nvSpPr>
            <p:cNvPr name="Freeform 27" id="27"/>
            <p:cNvSpPr/>
            <p:nvPr/>
          </p:nvSpPr>
          <p:spPr>
            <a:xfrm flipH="false" flipV="false" rot="0">
              <a:off x="13716" y="2921"/>
              <a:ext cx="1384935" cy="752856"/>
            </a:xfrm>
            <a:custGeom>
              <a:avLst/>
              <a:gdLst/>
              <a:ahLst/>
              <a:cxnLst/>
              <a:rect r="r" b="b" t="t" l="l"/>
              <a:pathLst>
                <a:path h="752856" w="1384935">
                  <a:moveTo>
                    <a:pt x="0" y="707771"/>
                  </a:moveTo>
                  <a:lnTo>
                    <a:pt x="1361567" y="0"/>
                  </a:lnTo>
                  <a:lnTo>
                    <a:pt x="1384935" y="45085"/>
                  </a:lnTo>
                  <a:lnTo>
                    <a:pt x="23368" y="752856"/>
                  </a:lnTo>
                  <a:close/>
                </a:path>
              </a:pathLst>
            </a:custGeom>
            <a:solidFill>
              <a:srgbClr val="000000"/>
            </a:solidFill>
          </p:spPr>
        </p:sp>
      </p:grpSp>
      <p:grpSp>
        <p:nvGrpSpPr>
          <p:cNvPr name="Group 28" id="28"/>
          <p:cNvGrpSpPr/>
          <p:nvPr/>
        </p:nvGrpSpPr>
        <p:grpSpPr>
          <a:xfrm rot="0">
            <a:off x="3730297" y="4606008"/>
            <a:ext cx="1071109" cy="490028"/>
            <a:chOff x="0" y="0"/>
            <a:chExt cx="1428145" cy="653371"/>
          </a:xfrm>
        </p:grpSpPr>
        <p:sp>
          <p:nvSpPr>
            <p:cNvPr name="Freeform 29" id="29"/>
            <p:cNvSpPr/>
            <p:nvPr/>
          </p:nvSpPr>
          <p:spPr>
            <a:xfrm flipH="false" flipV="false" rot="0">
              <a:off x="15240" y="2159"/>
              <a:ext cx="1397635" cy="648970"/>
            </a:xfrm>
            <a:custGeom>
              <a:avLst/>
              <a:gdLst/>
              <a:ahLst/>
              <a:cxnLst/>
              <a:rect r="r" b="b" t="t" l="l"/>
              <a:pathLst>
                <a:path h="648970" w="1397635">
                  <a:moveTo>
                    <a:pt x="20320" y="0"/>
                  </a:moveTo>
                  <a:lnTo>
                    <a:pt x="1397635" y="602488"/>
                  </a:lnTo>
                  <a:lnTo>
                    <a:pt x="1377315" y="648970"/>
                  </a:lnTo>
                  <a:lnTo>
                    <a:pt x="0" y="46482"/>
                  </a:lnTo>
                  <a:close/>
                </a:path>
              </a:pathLst>
            </a:custGeom>
            <a:solidFill>
              <a:srgbClr val="000000"/>
            </a:solidFill>
          </p:spPr>
        </p:sp>
      </p:grpSp>
      <p:grpSp>
        <p:nvGrpSpPr>
          <p:cNvPr name="Group 30" id="30"/>
          <p:cNvGrpSpPr/>
          <p:nvPr/>
        </p:nvGrpSpPr>
        <p:grpSpPr>
          <a:xfrm rot="0">
            <a:off x="3730297" y="4606008"/>
            <a:ext cx="1094132" cy="1468580"/>
            <a:chOff x="0" y="0"/>
            <a:chExt cx="1458843" cy="1958107"/>
          </a:xfrm>
        </p:grpSpPr>
        <p:sp>
          <p:nvSpPr>
            <p:cNvPr name="Freeform 31" id="31"/>
            <p:cNvSpPr/>
            <p:nvPr/>
          </p:nvSpPr>
          <p:spPr>
            <a:xfrm flipH="false" flipV="false" rot="0">
              <a:off x="4953" y="10287"/>
              <a:ext cx="1448943" cy="1937512"/>
            </a:xfrm>
            <a:custGeom>
              <a:avLst/>
              <a:gdLst/>
              <a:ahLst/>
              <a:cxnLst/>
              <a:rect r="r" b="b" t="t" l="l"/>
              <a:pathLst>
                <a:path h="1937512" w="1448943">
                  <a:moveTo>
                    <a:pt x="40894" y="0"/>
                  </a:moveTo>
                  <a:lnTo>
                    <a:pt x="1448943" y="1907286"/>
                  </a:lnTo>
                  <a:lnTo>
                    <a:pt x="1408049" y="1937512"/>
                  </a:lnTo>
                  <a:lnTo>
                    <a:pt x="0" y="30226"/>
                  </a:lnTo>
                  <a:close/>
                </a:path>
              </a:pathLst>
            </a:custGeom>
            <a:solidFill>
              <a:srgbClr val="000000"/>
            </a:solidFill>
          </p:spPr>
        </p:sp>
      </p:grpSp>
      <p:grpSp>
        <p:nvGrpSpPr>
          <p:cNvPr name="Group 32" id="32"/>
          <p:cNvGrpSpPr/>
          <p:nvPr/>
        </p:nvGrpSpPr>
        <p:grpSpPr>
          <a:xfrm rot="0">
            <a:off x="3747654" y="4613858"/>
            <a:ext cx="997397" cy="2159344"/>
            <a:chOff x="0" y="0"/>
            <a:chExt cx="1329863" cy="2879125"/>
          </a:xfrm>
        </p:grpSpPr>
        <p:sp>
          <p:nvSpPr>
            <p:cNvPr name="Freeform 33" id="33"/>
            <p:cNvSpPr/>
            <p:nvPr/>
          </p:nvSpPr>
          <p:spPr>
            <a:xfrm flipH="false" flipV="false" rot="0">
              <a:off x="2286" y="14986"/>
              <a:ext cx="1325245" cy="2849245"/>
            </a:xfrm>
            <a:custGeom>
              <a:avLst/>
              <a:gdLst/>
              <a:ahLst/>
              <a:cxnLst/>
              <a:rect r="r" b="b" t="t" l="l"/>
              <a:pathLst>
                <a:path h="2849245" w="1325245">
                  <a:moveTo>
                    <a:pt x="46228" y="0"/>
                  </a:moveTo>
                  <a:lnTo>
                    <a:pt x="1325245" y="2828290"/>
                  </a:lnTo>
                  <a:lnTo>
                    <a:pt x="1279017" y="2849245"/>
                  </a:lnTo>
                  <a:lnTo>
                    <a:pt x="0" y="20828"/>
                  </a:lnTo>
                  <a:close/>
                </a:path>
              </a:pathLst>
            </a:custGeom>
            <a:solidFill>
              <a:srgbClr val="000000"/>
            </a:solidFill>
          </p:spPr>
        </p:sp>
      </p:grpSp>
      <p:grpSp>
        <p:nvGrpSpPr>
          <p:cNvPr name="Group 34" id="34"/>
          <p:cNvGrpSpPr/>
          <p:nvPr/>
        </p:nvGrpSpPr>
        <p:grpSpPr>
          <a:xfrm rot="0">
            <a:off x="4908024" y="6578473"/>
            <a:ext cx="12915633" cy="645194"/>
            <a:chOff x="0" y="0"/>
            <a:chExt cx="17220844" cy="860259"/>
          </a:xfrm>
        </p:grpSpPr>
        <p:sp>
          <p:nvSpPr>
            <p:cNvPr name="Freeform 35" id="35"/>
            <p:cNvSpPr/>
            <p:nvPr/>
          </p:nvSpPr>
          <p:spPr>
            <a:xfrm flipH="false" flipV="false" rot="0">
              <a:off x="0" y="0"/>
              <a:ext cx="17220843" cy="860259"/>
            </a:xfrm>
            <a:custGeom>
              <a:avLst/>
              <a:gdLst/>
              <a:ahLst/>
              <a:cxnLst/>
              <a:rect r="r" b="b" t="t" l="l"/>
              <a:pathLst>
                <a:path h="860259" w="17220843">
                  <a:moveTo>
                    <a:pt x="0" y="0"/>
                  </a:moveTo>
                  <a:lnTo>
                    <a:pt x="17220843" y="0"/>
                  </a:lnTo>
                  <a:lnTo>
                    <a:pt x="17220843" y="860259"/>
                  </a:lnTo>
                  <a:lnTo>
                    <a:pt x="0" y="860259"/>
                  </a:lnTo>
                  <a:close/>
                </a:path>
              </a:pathLst>
            </a:custGeom>
            <a:solidFill>
              <a:srgbClr val="000000">
                <a:alpha val="0"/>
              </a:srgbClr>
            </a:solidFill>
          </p:spPr>
        </p:sp>
        <p:sp>
          <p:nvSpPr>
            <p:cNvPr name="TextBox 36" id="36"/>
            <p:cNvSpPr txBox="true"/>
            <p:nvPr/>
          </p:nvSpPr>
          <p:spPr>
            <a:xfrm>
              <a:off x="0" y="-114300"/>
              <a:ext cx="17220844" cy="974559"/>
            </a:xfrm>
            <a:prstGeom prst="rect">
              <a:avLst/>
            </a:prstGeom>
          </p:spPr>
          <p:txBody>
            <a:bodyPr anchor="t" rtlCol="false" tIns="0" lIns="0" bIns="0" rIns="0"/>
            <a:lstStyle/>
            <a:p>
              <a:pPr algn="l">
                <a:lnSpc>
                  <a:spcPts val="5494"/>
                </a:lnSpc>
              </a:pPr>
              <a:r>
                <a:rPr lang="en-US" sz="3499">
                  <a:solidFill>
                    <a:srgbClr val="000000"/>
                  </a:solidFill>
                  <a:latin typeface="Noto Sans"/>
                  <a:ea typeface="Noto Sans"/>
                  <a:cs typeface="Noto Sans"/>
                  <a:sym typeface="Noto Sans"/>
                </a:rPr>
                <a:t>Tự động chuyển chế độ online/offline tùy vào kết nối Internet</a:t>
              </a:r>
            </a:p>
          </p:txBody>
        </p:sp>
      </p:grpSp>
      <p:sp>
        <p:nvSpPr>
          <p:cNvPr name="AutoShape 37" id="37"/>
          <p:cNvSpPr/>
          <p:nvPr/>
        </p:nvSpPr>
        <p:spPr>
          <a:xfrm flipV="true">
            <a:off x="8106675" y="2544162"/>
            <a:ext cx="3259165" cy="0"/>
          </a:xfrm>
          <a:prstGeom prst="line">
            <a:avLst/>
          </a:prstGeom>
          <a:ln cap="flat" w="38100">
            <a:solidFill>
              <a:srgbClr val="000000"/>
            </a:solidFill>
            <a:prstDash val="solid"/>
            <a:headEnd type="none" len="sm" w="sm"/>
            <a:tailEnd type="arrow" len="sm" w="med"/>
          </a:ln>
        </p:spPr>
      </p:sp>
      <p:sp>
        <p:nvSpPr>
          <p:cNvPr name="AutoShape 38" id="38"/>
          <p:cNvSpPr/>
          <p:nvPr/>
        </p:nvSpPr>
        <p:spPr>
          <a:xfrm>
            <a:off x="3748225" y="4650549"/>
            <a:ext cx="996826" cy="2949498"/>
          </a:xfrm>
          <a:prstGeom prst="line">
            <a:avLst/>
          </a:prstGeom>
          <a:ln cap="flat" w="38100">
            <a:solidFill>
              <a:srgbClr val="000000"/>
            </a:solidFill>
            <a:prstDash val="solid"/>
            <a:headEnd type="none" len="sm" w="sm"/>
            <a:tailEnd type="none" len="sm" w="sm"/>
          </a:ln>
        </p:spPr>
      </p:sp>
      <p:grpSp>
        <p:nvGrpSpPr>
          <p:cNvPr name="Group 39" id="39"/>
          <p:cNvGrpSpPr/>
          <p:nvPr/>
        </p:nvGrpSpPr>
        <p:grpSpPr>
          <a:xfrm rot="0">
            <a:off x="4908024" y="7433217"/>
            <a:ext cx="12915633" cy="691616"/>
            <a:chOff x="0" y="0"/>
            <a:chExt cx="17220844" cy="922155"/>
          </a:xfrm>
        </p:grpSpPr>
        <p:sp>
          <p:nvSpPr>
            <p:cNvPr name="Freeform 40" id="40"/>
            <p:cNvSpPr/>
            <p:nvPr/>
          </p:nvSpPr>
          <p:spPr>
            <a:xfrm flipH="false" flipV="false" rot="0">
              <a:off x="0" y="0"/>
              <a:ext cx="17220843" cy="922155"/>
            </a:xfrm>
            <a:custGeom>
              <a:avLst/>
              <a:gdLst/>
              <a:ahLst/>
              <a:cxnLst/>
              <a:rect r="r" b="b" t="t" l="l"/>
              <a:pathLst>
                <a:path h="922155" w="17220843">
                  <a:moveTo>
                    <a:pt x="0" y="0"/>
                  </a:moveTo>
                  <a:lnTo>
                    <a:pt x="17220843" y="0"/>
                  </a:lnTo>
                  <a:lnTo>
                    <a:pt x="17220843" y="922155"/>
                  </a:lnTo>
                  <a:lnTo>
                    <a:pt x="0" y="922155"/>
                  </a:lnTo>
                  <a:close/>
                </a:path>
              </a:pathLst>
            </a:custGeom>
            <a:solidFill>
              <a:srgbClr val="000000">
                <a:alpha val="0"/>
              </a:srgbClr>
            </a:solidFill>
          </p:spPr>
        </p:sp>
        <p:sp>
          <p:nvSpPr>
            <p:cNvPr name="TextBox 41" id="41"/>
            <p:cNvSpPr txBox="true"/>
            <p:nvPr/>
          </p:nvSpPr>
          <p:spPr>
            <a:xfrm>
              <a:off x="0" y="-114300"/>
              <a:ext cx="17220844" cy="1036455"/>
            </a:xfrm>
            <a:prstGeom prst="rect">
              <a:avLst/>
            </a:prstGeom>
          </p:spPr>
          <p:txBody>
            <a:bodyPr anchor="t" rtlCol="false" tIns="0" lIns="0" bIns="0" rIns="0"/>
            <a:lstStyle/>
            <a:p>
              <a:pPr algn="l">
                <a:lnSpc>
                  <a:spcPts val="5494"/>
                </a:lnSpc>
              </a:pPr>
              <a:r>
                <a:rPr lang="en-US" sz="3499">
                  <a:solidFill>
                    <a:srgbClr val="000000"/>
                  </a:solidFill>
                  <a:latin typeface="Noto Sans"/>
                  <a:ea typeface="Noto Sans"/>
                  <a:cs typeface="Noto Sans"/>
                  <a:sym typeface="Noto Sans"/>
                </a:rPr>
                <a:t>Gửi thông tin cảnh báo đến người dùng</a:t>
              </a:r>
            </a:p>
          </p:txBody>
        </p:sp>
      </p:grpSp>
      <p:grpSp>
        <p:nvGrpSpPr>
          <p:cNvPr name="Group 42" id="42"/>
          <p:cNvGrpSpPr/>
          <p:nvPr/>
        </p:nvGrpSpPr>
        <p:grpSpPr>
          <a:xfrm rot="0">
            <a:off x="4908024" y="8265821"/>
            <a:ext cx="12915633" cy="691616"/>
            <a:chOff x="0" y="0"/>
            <a:chExt cx="17220844" cy="922155"/>
          </a:xfrm>
        </p:grpSpPr>
        <p:sp>
          <p:nvSpPr>
            <p:cNvPr name="Freeform 43" id="43"/>
            <p:cNvSpPr/>
            <p:nvPr/>
          </p:nvSpPr>
          <p:spPr>
            <a:xfrm flipH="false" flipV="false" rot="0">
              <a:off x="0" y="0"/>
              <a:ext cx="17220843" cy="922155"/>
            </a:xfrm>
            <a:custGeom>
              <a:avLst/>
              <a:gdLst/>
              <a:ahLst/>
              <a:cxnLst/>
              <a:rect r="r" b="b" t="t" l="l"/>
              <a:pathLst>
                <a:path h="922155" w="17220843">
                  <a:moveTo>
                    <a:pt x="0" y="0"/>
                  </a:moveTo>
                  <a:lnTo>
                    <a:pt x="17220843" y="0"/>
                  </a:lnTo>
                  <a:lnTo>
                    <a:pt x="17220843" y="922155"/>
                  </a:lnTo>
                  <a:lnTo>
                    <a:pt x="0" y="922155"/>
                  </a:lnTo>
                  <a:close/>
                </a:path>
              </a:pathLst>
            </a:custGeom>
            <a:solidFill>
              <a:srgbClr val="000000">
                <a:alpha val="0"/>
              </a:srgbClr>
            </a:solidFill>
          </p:spPr>
        </p:sp>
        <p:sp>
          <p:nvSpPr>
            <p:cNvPr name="TextBox 44" id="44"/>
            <p:cNvSpPr txBox="true"/>
            <p:nvPr/>
          </p:nvSpPr>
          <p:spPr>
            <a:xfrm>
              <a:off x="0" y="-114300"/>
              <a:ext cx="17220844" cy="1036455"/>
            </a:xfrm>
            <a:prstGeom prst="rect">
              <a:avLst/>
            </a:prstGeom>
          </p:spPr>
          <p:txBody>
            <a:bodyPr anchor="t" rtlCol="false" tIns="0" lIns="0" bIns="0" rIns="0"/>
            <a:lstStyle/>
            <a:p>
              <a:pPr algn="l">
                <a:lnSpc>
                  <a:spcPts val="5494"/>
                </a:lnSpc>
              </a:pPr>
              <a:r>
                <a:rPr lang="en-US" sz="3499">
                  <a:solidFill>
                    <a:srgbClr val="000000"/>
                  </a:solidFill>
                  <a:latin typeface="Noto Sans"/>
                  <a:ea typeface="Noto Sans"/>
                  <a:cs typeface="Noto Sans"/>
                  <a:sym typeface="Noto Sans"/>
                </a:rPr>
                <a:t>Cấu hình kết nối Wifi của ổ cắm</a:t>
              </a:r>
            </a:p>
          </p:txBody>
        </p:sp>
      </p:grpSp>
      <p:sp>
        <p:nvSpPr>
          <p:cNvPr name="AutoShape 45" id="45"/>
          <p:cNvSpPr/>
          <p:nvPr/>
        </p:nvSpPr>
        <p:spPr>
          <a:xfrm>
            <a:off x="3748933" y="4701205"/>
            <a:ext cx="817627" cy="3859141"/>
          </a:xfrm>
          <a:prstGeom prst="line">
            <a:avLst/>
          </a:prstGeom>
          <a:ln cap="flat" w="38100">
            <a:solidFill>
              <a:srgbClr val="00000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597500" y="75738"/>
            <a:ext cx="5271103" cy="797434"/>
          </a:xfrm>
          <a:custGeom>
            <a:avLst/>
            <a:gdLst/>
            <a:ahLst/>
            <a:cxnLst/>
            <a:rect r="r" b="b" t="t" l="l"/>
            <a:pathLst>
              <a:path h="797434" w="5271103">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l="0" t="0" r="0" b="-34158"/>
            </a:stretch>
          </a:blipFill>
        </p:spPr>
      </p:sp>
      <p:sp>
        <p:nvSpPr>
          <p:cNvPr name="Freeform 4" id="4"/>
          <p:cNvSpPr/>
          <p:nvPr/>
        </p:nvSpPr>
        <p:spPr>
          <a:xfrm flipH="false" flipV="false" rot="0">
            <a:off x="11314934" y="2248053"/>
            <a:ext cx="5263020" cy="5011310"/>
          </a:xfrm>
          <a:custGeom>
            <a:avLst/>
            <a:gdLst/>
            <a:ahLst/>
            <a:cxnLst/>
            <a:rect r="r" b="b" t="t" l="l"/>
            <a:pathLst>
              <a:path h="5011310" w="5263020">
                <a:moveTo>
                  <a:pt x="0" y="0"/>
                </a:moveTo>
                <a:lnTo>
                  <a:pt x="5263020" y="0"/>
                </a:lnTo>
                <a:lnTo>
                  <a:pt x="5263020" y="5011310"/>
                </a:lnTo>
                <a:lnTo>
                  <a:pt x="0" y="5011310"/>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2. Cơ sở lý thuyết</a:t>
            </a:r>
          </a:p>
        </p:txBody>
      </p:sp>
      <p:sp>
        <p:nvSpPr>
          <p:cNvPr name="TextBox 6" id="6"/>
          <p:cNvSpPr txBox="true"/>
          <p:nvPr/>
        </p:nvSpPr>
        <p:spPr>
          <a:xfrm rot="0">
            <a:off x="1682891" y="1838478"/>
            <a:ext cx="8787754" cy="6127391"/>
          </a:xfrm>
          <a:prstGeom prst="rect">
            <a:avLst/>
          </a:prstGeom>
        </p:spPr>
        <p:txBody>
          <a:bodyPr anchor="t" rtlCol="false" tIns="0" lIns="0" bIns="0" rIns="0">
            <a:spAutoFit/>
          </a:bodyPr>
          <a:lstStyle/>
          <a:p>
            <a:pPr algn="just">
              <a:lnSpc>
                <a:spcPts val="8222"/>
              </a:lnSpc>
            </a:pPr>
            <a:r>
              <a:rPr lang="en-US" sz="3288">
                <a:solidFill>
                  <a:srgbClr val="000000"/>
                </a:solidFill>
                <a:latin typeface="Noto Sans"/>
                <a:ea typeface="Noto Sans"/>
                <a:cs typeface="Noto Sans"/>
                <a:sym typeface="Noto Sans"/>
              </a:rPr>
              <a:t>ESP32-C3 là một vi điều khiển Wi-Fi</a:t>
            </a:r>
            <a:r>
              <a:rPr lang="en-US" sz="3288">
                <a:solidFill>
                  <a:srgbClr val="000000"/>
                </a:solidFill>
                <a:latin typeface="Noto Sans"/>
                <a:ea typeface="Noto Sans"/>
                <a:cs typeface="Noto Sans"/>
                <a:sym typeface="Noto Sans"/>
              </a:rPr>
              <a:t> </a:t>
            </a:r>
            <a:r>
              <a:rPr lang="en-US" sz="3288">
                <a:solidFill>
                  <a:srgbClr val="000000"/>
                </a:solidFill>
                <a:latin typeface="Noto Sans"/>
                <a:ea typeface="Noto Sans"/>
                <a:cs typeface="Noto Sans"/>
                <a:sym typeface="Noto Sans"/>
              </a:rPr>
              <a:t>v</a:t>
            </a:r>
            <a:r>
              <a:rPr lang="en-US" sz="3288">
                <a:solidFill>
                  <a:srgbClr val="000000"/>
                </a:solidFill>
                <a:latin typeface="Noto Sans"/>
                <a:ea typeface="Noto Sans"/>
                <a:cs typeface="Noto Sans"/>
                <a:sym typeface="Noto Sans"/>
              </a:rPr>
              <a:t>à </a:t>
            </a:r>
            <a:r>
              <a:rPr lang="en-US" sz="3288">
                <a:solidFill>
                  <a:srgbClr val="000000"/>
                </a:solidFill>
                <a:latin typeface="Noto Sans"/>
                <a:ea typeface="Noto Sans"/>
                <a:cs typeface="Noto Sans"/>
                <a:sym typeface="Noto Sans"/>
              </a:rPr>
              <a:t>Blue</a:t>
            </a:r>
            <a:r>
              <a:rPr lang="en-US" sz="3288">
                <a:solidFill>
                  <a:srgbClr val="000000"/>
                </a:solidFill>
                <a:latin typeface="Noto Sans"/>
                <a:ea typeface="Noto Sans"/>
                <a:cs typeface="Noto Sans"/>
                <a:sym typeface="Noto Sans"/>
              </a:rPr>
              <a:t>to</a:t>
            </a:r>
            <a:r>
              <a:rPr lang="en-US" sz="3288">
                <a:solidFill>
                  <a:srgbClr val="000000"/>
                </a:solidFill>
                <a:latin typeface="Noto Sans"/>
                <a:ea typeface="Noto Sans"/>
                <a:cs typeface="Noto Sans"/>
                <a:sym typeface="Noto Sans"/>
              </a:rPr>
              <a:t>oth 5.0 LE do Espressif phát tr</a:t>
            </a:r>
            <a:r>
              <a:rPr lang="en-US" sz="3288">
                <a:solidFill>
                  <a:srgbClr val="000000"/>
                </a:solidFill>
                <a:latin typeface="Noto Sans"/>
                <a:ea typeface="Noto Sans"/>
                <a:cs typeface="Noto Sans"/>
                <a:sym typeface="Noto Sans"/>
              </a:rPr>
              <a:t>i</a:t>
            </a:r>
            <a:r>
              <a:rPr lang="en-US" sz="3288">
                <a:solidFill>
                  <a:srgbClr val="000000"/>
                </a:solidFill>
                <a:latin typeface="Noto Sans"/>
                <a:ea typeface="Noto Sans"/>
                <a:cs typeface="Noto Sans"/>
                <a:sym typeface="Noto Sans"/>
              </a:rPr>
              <a:t>ển,</a:t>
            </a:r>
            <a:r>
              <a:rPr lang="en-US" sz="3288">
                <a:solidFill>
                  <a:srgbClr val="000000"/>
                </a:solidFill>
                <a:latin typeface="Noto Sans"/>
                <a:ea typeface="Noto Sans"/>
                <a:cs typeface="Noto Sans"/>
                <a:sym typeface="Noto Sans"/>
              </a:rPr>
              <a:t> th</a:t>
            </a:r>
            <a:r>
              <a:rPr lang="en-US" sz="3288">
                <a:solidFill>
                  <a:srgbClr val="000000"/>
                </a:solidFill>
                <a:latin typeface="Noto Sans"/>
                <a:ea typeface="Noto Sans"/>
                <a:cs typeface="Noto Sans"/>
                <a:sym typeface="Noto Sans"/>
              </a:rPr>
              <a:t>uộ</a:t>
            </a:r>
            <a:r>
              <a:rPr lang="en-US" sz="3288">
                <a:solidFill>
                  <a:srgbClr val="000000"/>
                </a:solidFill>
                <a:latin typeface="Noto Sans"/>
                <a:ea typeface="Noto Sans"/>
                <a:cs typeface="Noto Sans"/>
                <a:sym typeface="Noto Sans"/>
              </a:rPr>
              <a:t>c</a:t>
            </a:r>
            <a:r>
              <a:rPr lang="en-US" sz="3288">
                <a:solidFill>
                  <a:srgbClr val="000000"/>
                </a:solidFill>
                <a:latin typeface="Noto Sans"/>
                <a:ea typeface="Noto Sans"/>
                <a:cs typeface="Noto Sans"/>
                <a:sym typeface="Noto Sans"/>
              </a:rPr>
              <a:t> dòng ESP32 nhưng</a:t>
            </a:r>
            <a:r>
              <a:rPr lang="en-US" sz="3288">
                <a:solidFill>
                  <a:srgbClr val="000000"/>
                </a:solidFill>
                <a:latin typeface="Noto Sans"/>
                <a:ea typeface="Noto Sans"/>
                <a:cs typeface="Noto Sans"/>
                <a:sym typeface="Noto Sans"/>
              </a:rPr>
              <a:t> sử dụng kiến trú</a:t>
            </a:r>
            <a:r>
              <a:rPr lang="en-US" sz="3288">
                <a:solidFill>
                  <a:srgbClr val="000000"/>
                </a:solidFill>
                <a:latin typeface="Noto Sans"/>
                <a:ea typeface="Noto Sans"/>
                <a:cs typeface="Noto Sans"/>
                <a:sym typeface="Noto Sans"/>
              </a:rPr>
              <a:t>c RISC-V thay vì Xtensa. Được tích hợp sẵn module Wifi nên rất thích hợp sử dụng cho các dự án IoT.</a:t>
            </a:r>
          </a:p>
        </p:txBody>
      </p:sp>
      <p:sp>
        <p:nvSpPr>
          <p:cNvPr name="TextBox 7" id="7"/>
          <p:cNvSpPr txBox="true"/>
          <p:nvPr/>
        </p:nvSpPr>
        <p:spPr>
          <a:xfrm rot="0">
            <a:off x="881723" y="89036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2.1 Giới thiệu về ESP32-C3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597500" y="75738"/>
            <a:ext cx="5271103" cy="797434"/>
          </a:xfrm>
          <a:custGeom>
            <a:avLst/>
            <a:gdLst/>
            <a:ahLst/>
            <a:cxnLst/>
            <a:rect r="r" b="b" t="t" l="l"/>
            <a:pathLst>
              <a:path h="797434" w="5271103">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l="0" t="0" r="0" b="-34158"/>
            </a:stretch>
          </a:blipFill>
        </p:spPr>
      </p:sp>
      <p:sp>
        <p:nvSpPr>
          <p:cNvPr name="Freeform 4" id="4"/>
          <p:cNvSpPr/>
          <p:nvPr/>
        </p:nvSpPr>
        <p:spPr>
          <a:xfrm flipH="false" flipV="false" rot="0">
            <a:off x="11069703" y="2872827"/>
            <a:ext cx="6189597" cy="4956610"/>
          </a:xfrm>
          <a:custGeom>
            <a:avLst/>
            <a:gdLst/>
            <a:ahLst/>
            <a:cxnLst/>
            <a:rect r="r" b="b" t="t" l="l"/>
            <a:pathLst>
              <a:path h="4956610" w="6189597">
                <a:moveTo>
                  <a:pt x="0" y="0"/>
                </a:moveTo>
                <a:lnTo>
                  <a:pt x="6189597" y="0"/>
                </a:lnTo>
                <a:lnTo>
                  <a:pt x="6189597" y="4956609"/>
                </a:lnTo>
                <a:lnTo>
                  <a:pt x="0" y="4956609"/>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2. Cơ sở lý thuyết</a:t>
            </a:r>
          </a:p>
        </p:txBody>
      </p:sp>
      <p:sp>
        <p:nvSpPr>
          <p:cNvPr name="TextBox 6" id="6"/>
          <p:cNvSpPr txBox="true"/>
          <p:nvPr/>
        </p:nvSpPr>
        <p:spPr>
          <a:xfrm rot="0">
            <a:off x="1474726" y="1674758"/>
            <a:ext cx="8787754" cy="8214333"/>
          </a:xfrm>
          <a:prstGeom prst="rect">
            <a:avLst/>
          </a:prstGeom>
        </p:spPr>
        <p:txBody>
          <a:bodyPr anchor="t" rtlCol="false" tIns="0" lIns="0" bIns="0" rIns="0">
            <a:spAutoFit/>
          </a:bodyPr>
          <a:lstStyle/>
          <a:p>
            <a:pPr algn="just">
              <a:lnSpc>
                <a:spcPts val="8222"/>
              </a:lnSpc>
            </a:pPr>
            <a:r>
              <a:rPr lang="en-US" sz="3288">
                <a:solidFill>
                  <a:srgbClr val="000000"/>
                </a:solidFill>
                <a:latin typeface="Noto Sans"/>
                <a:ea typeface="Noto Sans"/>
                <a:cs typeface="Noto Sans"/>
                <a:sym typeface="Noto Sans"/>
              </a:rPr>
              <a:t>STM32F103 là vi điều khiển 32-bit của STMicroelectronics,</a:t>
            </a:r>
            <a:r>
              <a:rPr lang="en-US" sz="3288">
                <a:solidFill>
                  <a:srgbClr val="000000"/>
                </a:solidFill>
                <a:latin typeface="Noto Sans"/>
                <a:ea typeface="Noto Sans"/>
                <a:cs typeface="Noto Sans"/>
                <a:sym typeface="Noto Sans"/>
              </a:rPr>
              <a:t> th</a:t>
            </a:r>
            <a:r>
              <a:rPr lang="en-US" sz="3288">
                <a:solidFill>
                  <a:srgbClr val="000000"/>
                </a:solidFill>
                <a:latin typeface="Noto Sans"/>
                <a:ea typeface="Noto Sans"/>
                <a:cs typeface="Noto Sans"/>
                <a:sym typeface="Noto Sans"/>
              </a:rPr>
              <a:t>uộ</a:t>
            </a:r>
            <a:r>
              <a:rPr lang="en-US" sz="3288">
                <a:solidFill>
                  <a:srgbClr val="000000"/>
                </a:solidFill>
                <a:latin typeface="Noto Sans"/>
                <a:ea typeface="Noto Sans"/>
                <a:cs typeface="Noto Sans"/>
                <a:sym typeface="Noto Sans"/>
              </a:rPr>
              <a:t>c</a:t>
            </a:r>
            <a:r>
              <a:rPr lang="en-US" sz="3288">
                <a:solidFill>
                  <a:srgbClr val="000000"/>
                </a:solidFill>
                <a:latin typeface="Noto Sans"/>
                <a:ea typeface="Noto Sans"/>
                <a:cs typeface="Noto Sans"/>
                <a:sym typeface="Noto Sans"/>
              </a:rPr>
              <a:t> dòng STM32 </a:t>
            </a:r>
            <a:r>
              <a:rPr lang="en-US" sz="3288">
                <a:solidFill>
                  <a:srgbClr val="000000"/>
                </a:solidFill>
                <a:latin typeface="Noto Sans"/>
                <a:ea typeface="Noto Sans"/>
                <a:cs typeface="Noto Sans"/>
                <a:sym typeface="Noto Sans"/>
              </a:rPr>
              <a:t>sử dụng lõi</a:t>
            </a:r>
            <a:r>
              <a:rPr lang="en-US" sz="3288">
                <a:solidFill>
                  <a:srgbClr val="000000"/>
                </a:solidFill>
                <a:latin typeface="Noto Sans"/>
                <a:ea typeface="Noto Sans"/>
                <a:cs typeface="Noto Sans"/>
                <a:sym typeface="Noto Sans"/>
              </a:rPr>
              <a:t> ARM Cortex-M3. Nó có hiệu suất cao, tiêu thụ điện thấp và được ứng dụng rộng rãi trong nhúng và IoT. STM32F103 nổi bật với hiệu suất ổn định, giá thành hợp lý và hỗ trợ thư viện FreeRTOS, STM32 HAL/CMSIS giúp phát triển dễ dàng.</a:t>
            </a:r>
          </a:p>
        </p:txBody>
      </p:sp>
      <p:sp>
        <p:nvSpPr>
          <p:cNvPr name="TextBox 7" id="7"/>
          <p:cNvSpPr txBox="true"/>
          <p:nvPr/>
        </p:nvSpPr>
        <p:spPr>
          <a:xfrm rot="0">
            <a:off x="881723" y="89036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2.2 Giới thiệu về STM32F103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597500" y="75738"/>
            <a:ext cx="5271103" cy="797434"/>
          </a:xfrm>
          <a:custGeom>
            <a:avLst/>
            <a:gdLst/>
            <a:ahLst/>
            <a:cxnLst/>
            <a:rect r="r" b="b" t="t" l="l"/>
            <a:pathLst>
              <a:path h="797434" w="5271103">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l="0" t="0" r="0" b="-34158"/>
            </a:stretch>
          </a:blipFill>
        </p:spPr>
      </p:sp>
      <p:sp>
        <p:nvSpPr>
          <p:cNvPr name="Freeform 4" id="4"/>
          <p:cNvSpPr/>
          <p:nvPr/>
        </p:nvSpPr>
        <p:spPr>
          <a:xfrm flipH="false" flipV="false" rot="0">
            <a:off x="5470413" y="1924490"/>
            <a:ext cx="6724783" cy="2366127"/>
          </a:xfrm>
          <a:custGeom>
            <a:avLst/>
            <a:gdLst/>
            <a:ahLst/>
            <a:cxnLst/>
            <a:rect r="r" b="b" t="t" l="l"/>
            <a:pathLst>
              <a:path h="2366127" w="6724783">
                <a:moveTo>
                  <a:pt x="0" y="0"/>
                </a:moveTo>
                <a:lnTo>
                  <a:pt x="6724783" y="0"/>
                </a:lnTo>
                <a:lnTo>
                  <a:pt x="6724783" y="2366127"/>
                </a:lnTo>
                <a:lnTo>
                  <a:pt x="0" y="2366127"/>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2. Cơ sở lý thuyết</a:t>
            </a:r>
          </a:p>
        </p:txBody>
      </p:sp>
      <p:sp>
        <p:nvSpPr>
          <p:cNvPr name="TextBox 6" id="6"/>
          <p:cNvSpPr txBox="true"/>
          <p:nvPr/>
        </p:nvSpPr>
        <p:spPr>
          <a:xfrm rot="0">
            <a:off x="881723" y="4309667"/>
            <a:ext cx="16230600" cy="5814700"/>
          </a:xfrm>
          <a:prstGeom prst="rect">
            <a:avLst/>
          </a:prstGeom>
        </p:spPr>
        <p:txBody>
          <a:bodyPr anchor="t" rtlCol="false" tIns="0" lIns="0" bIns="0" rIns="0">
            <a:spAutoFit/>
          </a:bodyPr>
          <a:lstStyle/>
          <a:p>
            <a:pPr algn="just">
              <a:lnSpc>
                <a:spcPts val="7865"/>
              </a:lnSpc>
            </a:pPr>
            <a:r>
              <a:rPr lang="en-US" sz="3146">
                <a:solidFill>
                  <a:srgbClr val="000000"/>
                </a:solidFill>
                <a:latin typeface="Noto Sans"/>
                <a:ea typeface="Noto Sans"/>
                <a:cs typeface="Noto Sans"/>
                <a:sym typeface="Noto Sans"/>
              </a:rPr>
              <a:t>FreeRTOS là hệ điều hành thời gian</a:t>
            </a:r>
            <a:r>
              <a:rPr lang="en-US" sz="3146">
                <a:solidFill>
                  <a:srgbClr val="000000"/>
                </a:solidFill>
                <a:latin typeface="Noto Sans"/>
                <a:ea typeface="Noto Sans"/>
                <a:cs typeface="Noto Sans"/>
                <a:sym typeface="Noto Sans"/>
              </a:rPr>
              <a:t> thực</a:t>
            </a:r>
            <a:r>
              <a:rPr lang="en-US" sz="3146">
                <a:solidFill>
                  <a:srgbClr val="000000"/>
                </a:solidFill>
                <a:latin typeface="Noto Sans"/>
                <a:ea typeface="Noto Sans"/>
                <a:cs typeface="Noto Sans"/>
                <a:sym typeface="Noto Sans"/>
              </a:rPr>
              <a:t> (RTOS) mã</a:t>
            </a:r>
            <a:r>
              <a:rPr lang="en-US" sz="3146">
                <a:solidFill>
                  <a:srgbClr val="000000"/>
                </a:solidFill>
                <a:latin typeface="Noto Sans"/>
                <a:ea typeface="Noto Sans"/>
                <a:cs typeface="Noto Sans"/>
                <a:sym typeface="Noto Sans"/>
              </a:rPr>
              <a:t> ng</a:t>
            </a:r>
            <a:r>
              <a:rPr lang="en-US" sz="3146">
                <a:solidFill>
                  <a:srgbClr val="000000"/>
                </a:solidFill>
                <a:latin typeface="Noto Sans"/>
                <a:ea typeface="Noto Sans"/>
                <a:cs typeface="Noto Sans"/>
                <a:sym typeface="Noto Sans"/>
              </a:rPr>
              <a:t>uồn mở, nhẹ và linh hoạt, được thiết kế cho vi điều khiển và hệ thống nhúng. Hệ điều hành này tối ưu cho các thiết bị có tài nguyên hạn chế, cho phép quản lý nhiều tác vụ chạy đồng thời. Bên cạnh đó, FreeRTOS hỗ trợ các cơ chế đồng bộ như semaphore, queue và mutex để giao tiếp giữa các tác vụ. Ngoài ra, nó còn tương thích với nhiều kiến trúc vi điều khiển như ARM Cortex-M, ESP32, STM32,...</a:t>
            </a:r>
          </a:p>
        </p:txBody>
      </p:sp>
      <p:sp>
        <p:nvSpPr>
          <p:cNvPr name="TextBox 7" id="7"/>
          <p:cNvSpPr txBox="true"/>
          <p:nvPr/>
        </p:nvSpPr>
        <p:spPr>
          <a:xfrm rot="0">
            <a:off x="881723" y="89036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2.3 Giới thiệu về FreeRTOS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597500" y="75738"/>
            <a:ext cx="5271103" cy="797434"/>
          </a:xfrm>
          <a:custGeom>
            <a:avLst/>
            <a:gdLst/>
            <a:ahLst/>
            <a:cxnLst/>
            <a:rect r="r" b="b" t="t" l="l"/>
            <a:pathLst>
              <a:path h="797434" w="5271103">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l="0" t="0" r="0" b="-34158"/>
            </a:stretch>
          </a:blipFill>
        </p:spPr>
      </p:sp>
      <p:sp>
        <p:nvSpPr>
          <p:cNvPr name="Freeform 4" id="4"/>
          <p:cNvSpPr/>
          <p:nvPr/>
        </p:nvSpPr>
        <p:spPr>
          <a:xfrm flipH="false" flipV="false" rot="0">
            <a:off x="5802615" y="2249906"/>
            <a:ext cx="6682770" cy="3021252"/>
          </a:xfrm>
          <a:custGeom>
            <a:avLst/>
            <a:gdLst/>
            <a:ahLst/>
            <a:cxnLst/>
            <a:rect r="r" b="b" t="t" l="l"/>
            <a:pathLst>
              <a:path h="3021252" w="6682770">
                <a:moveTo>
                  <a:pt x="0" y="0"/>
                </a:moveTo>
                <a:lnTo>
                  <a:pt x="6682770" y="0"/>
                </a:lnTo>
                <a:lnTo>
                  <a:pt x="6682770" y="3021253"/>
                </a:lnTo>
                <a:lnTo>
                  <a:pt x="0" y="3021253"/>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2. Cơ sở lý thuyết</a:t>
            </a:r>
          </a:p>
        </p:txBody>
      </p:sp>
      <p:sp>
        <p:nvSpPr>
          <p:cNvPr name="TextBox 6" id="6"/>
          <p:cNvSpPr txBox="true"/>
          <p:nvPr/>
        </p:nvSpPr>
        <p:spPr>
          <a:xfrm rot="0">
            <a:off x="881723" y="5509284"/>
            <a:ext cx="16230600" cy="2842900"/>
          </a:xfrm>
          <a:prstGeom prst="rect">
            <a:avLst/>
          </a:prstGeom>
        </p:spPr>
        <p:txBody>
          <a:bodyPr anchor="t" rtlCol="false" tIns="0" lIns="0" bIns="0" rIns="0">
            <a:spAutoFit/>
          </a:bodyPr>
          <a:lstStyle/>
          <a:p>
            <a:pPr algn="just">
              <a:lnSpc>
                <a:spcPts val="7865"/>
              </a:lnSpc>
            </a:pPr>
            <a:r>
              <a:rPr lang="en-US" sz="3146">
                <a:solidFill>
                  <a:srgbClr val="000000"/>
                </a:solidFill>
                <a:latin typeface="Noto Sans"/>
                <a:ea typeface="Noto Sans"/>
                <a:cs typeface="Noto Sans"/>
                <a:sym typeface="Noto Sans"/>
              </a:rPr>
              <a:t>Blynk là một nền tả</a:t>
            </a:r>
            <a:r>
              <a:rPr lang="en-US" sz="3146">
                <a:solidFill>
                  <a:srgbClr val="000000"/>
                </a:solidFill>
                <a:latin typeface="Noto Sans"/>
                <a:ea typeface="Noto Sans"/>
                <a:cs typeface="Noto Sans"/>
                <a:sym typeface="Noto Sans"/>
              </a:rPr>
              <a:t>ng</a:t>
            </a:r>
            <a:r>
              <a:rPr lang="en-US" sz="3146">
                <a:solidFill>
                  <a:srgbClr val="000000"/>
                </a:solidFill>
                <a:latin typeface="Noto Sans"/>
                <a:ea typeface="Noto Sans"/>
                <a:cs typeface="Noto Sans"/>
                <a:sym typeface="Noto Sans"/>
              </a:rPr>
              <a:t> IoT giúp điều khiển và giám sát thiết bị từ xa qua internet. Nó hỗ trợ nhiều vi điều khiển như ESP32, STM32 và giao tiếp dễ dàng với ứng dụng di động để hiển thị dữ liệu hoặc điều khiển thiết bị.</a:t>
            </a:r>
          </a:p>
        </p:txBody>
      </p:sp>
      <p:sp>
        <p:nvSpPr>
          <p:cNvPr name="TextBox 7" id="7"/>
          <p:cNvSpPr txBox="true"/>
          <p:nvPr/>
        </p:nvSpPr>
        <p:spPr>
          <a:xfrm rot="0">
            <a:off x="881723" y="89036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2.4 Giới thiệu về Blynk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597500" y="75738"/>
            <a:ext cx="5271103" cy="797434"/>
          </a:xfrm>
          <a:custGeom>
            <a:avLst/>
            <a:gdLst/>
            <a:ahLst/>
            <a:cxnLst/>
            <a:rect r="r" b="b" t="t" l="l"/>
            <a:pathLst>
              <a:path h="797434" w="5271103">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l="0" t="0" r="0" b="-34158"/>
            </a:stretch>
          </a:blipFill>
        </p:spPr>
      </p:sp>
      <p:sp>
        <p:nvSpPr>
          <p:cNvPr name="Freeform 4" id="4"/>
          <p:cNvSpPr/>
          <p:nvPr/>
        </p:nvSpPr>
        <p:spPr>
          <a:xfrm flipH="false" flipV="false" rot="0">
            <a:off x="5201360" y="1984014"/>
            <a:ext cx="7262888" cy="4132754"/>
          </a:xfrm>
          <a:custGeom>
            <a:avLst/>
            <a:gdLst/>
            <a:ahLst/>
            <a:cxnLst/>
            <a:rect r="r" b="b" t="t" l="l"/>
            <a:pathLst>
              <a:path h="4132754" w="7262888">
                <a:moveTo>
                  <a:pt x="0" y="0"/>
                </a:moveTo>
                <a:lnTo>
                  <a:pt x="7262888" y="0"/>
                </a:lnTo>
                <a:lnTo>
                  <a:pt x="7262888" y="4132755"/>
                </a:lnTo>
                <a:lnTo>
                  <a:pt x="0" y="4132755"/>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2. Cơ sở lý thuyết</a:t>
            </a:r>
          </a:p>
        </p:txBody>
      </p:sp>
      <p:sp>
        <p:nvSpPr>
          <p:cNvPr name="TextBox 6" id="6"/>
          <p:cNvSpPr txBox="true"/>
          <p:nvPr/>
        </p:nvSpPr>
        <p:spPr>
          <a:xfrm rot="0">
            <a:off x="717504" y="5869927"/>
            <a:ext cx="16230600" cy="3833500"/>
          </a:xfrm>
          <a:prstGeom prst="rect">
            <a:avLst/>
          </a:prstGeom>
        </p:spPr>
        <p:txBody>
          <a:bodyPr anchor="t" rtlCol="false" tIns="0" lIns="0" bIns="0" rIns="0">
            <a:spAutoFit/>
          </a:bodyPr>
          <a:lstStyle/>
          <a:p>
            <a:pPr algn="just">
              <a:lnSpc>
                <a:spcPts val="7865"/>
              </a:lnSpc>
            </a:pPr>
            <a:r>
              <a:rPr lang="en-US" sz="3146">
                <a:solidFill>
                  <a:srgbClr val="000000"/>
                </a:solidFill>
                <a:latin typeface="Noto Sans"/>
                <a:ea typeface="Noto Sans"/>
                <a:cs typeface="Noto Sans"/>
                <a:sym typeface="Noto Sans"/>
              </a:rPr>
              <a:t>UART (Universal Asynchronous Receiver/Transmitter) là giao</a:t>
            </a:r>
            <a:r>
              <a:rPr lang="en-US" sz="3146">
                <a:solidFill>
                  <a:srgbClr val="000000"/>
                </a:solidFill>
                <a:latin typeface="Noto Sans"/>
                <a:ea typeface="Noto Sans"/>
                <a:cs typeface="Noto Sans"/>
                <a:sym typeface="Noto Sans"/>
              </a:rPr>
              <a:t> thức</a:t>
            </a:r>
            <a:r>
              <a:rPr lang="en-US" sz="3146">
                <a:solidFill>
                  <a:srgbClr val="000000"/>
                </a:solidFill>
                <a:latin typeface="Noto Sans"/>
                <a:ea typeface="Noto Sans"/>
                <a:cs typeface="Noto Sans"/>
                <a:sym typeface="Noto Sans"/>
              </a:rPr>
              <a:t> tr</a:t>
            </a:r>
            <a:r>
              <a:rPr lang="en-US" sz="3146">
                <a:solidFill>
                  <a:srgbClr val="000000"/>
                </a:solidFill>
                <a:latin typeface="Noto Sans"/>
                <a:ea typeface="Noto Sans"/>
                <a:cs typeface="Noto Sans"/>
                <a:sym typeface="Noto Sans"/>
              </a:rPr>
              <a:t>uyền thông nối tiếp không đồng bộ, sử dụng hai tín hiệu TX và RX để truyền và nhận dữ liệu. Với cơ chế truyền bit theo tốc độ baud, UART đơn giản, dễ triển khai và phổ biến trong vi điều khiển, GPS, Bluetooth, WiFi,...</a:t>
            </a:r>
          </a:p>
        </p:txBody>
      </p:sp>
      <p:sp>
        <p:nvSpPr>
          <p:cNvPr name="TextBox 7" id="7"/>
          <p:cNvSpPr txBox="true"/>
          <p:nvPr/>
        </p:nvSpPr>
        <p:spPr>
          <a:xfrm rot="0">
            <a:off x="881723" y="89036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2.5 Giới thiệu về giao tiếp UART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597500" y="75738"/>
            <a:ext cx="5271103" cy="797434"/>
          </a:xfrm>
          <a:custGeom>
            <a:avLst/>
            <a:gdLst/>
            <a:ahLst/>
            <a:cxnLst/>
            <a:rect r="r" b="b" t="t" l="l"/>
            <a:pathLst>
              <a:path h="797434" w="5271103">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l="0" t="0" r="0" b="-34158"/>
            </a:stretch>
          </a:blipFill>
        </p:spPr>
      </p:sp>
      <p:sp>
        <p:nvSpPr>
          <p:cNvPr name="Freeform 4" id="4"/>
          <p:cNvSpPr/>
          <p:nvPr/>
        </p:nvSpPr>
        <p:spPr>
          <a:xfrm flipH="false" flipV="false" rot="0">
            <a:off x="4394231" y="2165022"/>
            <a:ext cx="9499538" cy="4240865"/>
          </a:xfrm>
          <a:custGeom>
            <a:avLst/>
            <a:gdLst/>
            <a:ahLst/>
            <a:cxnLst/>
            <a:rect r="r" b="b" t="t" l="l"/>
            <a:pathLst>
              <a:path h="4240865" w="9499538">
                <a:moveTo>
                  <a:pt x="0" y="0"/>
                </a:moveTo>
                <a:lnTo>
                  <a:pt x="9499538" y="0"/>
                </a:lnTo>
                <a:lnTo>
                  <a:pt x="9499538" y="4240865"/>
                </a:lnTo>
                <a:lnTo>
                  <a:pt x="0" y="4240865"/>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2. Cơ sở lý thuyết</a:t>
            </a:r>
          </a:p>
        </p:txBody>
      </p:sp>
      <p:sp>
        <p:nvSpPr>
          <p:cNvPr name="TextBox 6" id="6"/>
          <p:cNvSpPr txBox="true"/>
          <p:nvPr/>
        </p:nvSpPr>
        <p:spPr>
          <a:xfrm rot="0">
            <a:off x="230375" y="6340053"/>
            <a:ext cx="17827251" cy="7795900"/>
          </a:xfrm>
          <a:prstGeom prst="rect">
            <a:avLst/>
          </a:prstGeom>
        </p:spPr>
        <p:txBody>
          <a:bodyPr anchor="t" rtlCol="false" tIns="0" lIns="0" bIns="0" rIns="0">
            <a:spAutoFit/>
          </a:bodyPr>
          <a:lstStyle/>
          <a:p>
            <a:pPr algn="just">
              <a:lnSpc>
                <a:spcPts val="7865"/>
              </a:lnSpc>
            </a:pPr>
            <a:r>
              <a:rPr lang="en-US" sz="3146">
                <a:solidFill>
                  <a:srgbClr val="000000"/>
                </a:solidFill>
                <a:latin typeface="Noto Sans"/>
                <a:ea typeface="Noto Sans"/>
                <a:cs typeface="Noto Sans"/>
                <a:sym typeface="Noto Sans"/>
              </a:rPr>
              <a:t>CAN (Controller Area Network) là giao</a:t>
            </a:r>
            <a:r>
              <a:rPr lang="en-US" sz="3146">
                <a:solidFill>
                  <a:srgbClr val="000000"/>
                </a:solidFill>
                <a:latin typeface="Noto Sans"/>
                <a:ea typeface="Noto Sans"/>
                <a:cs typeface="Noto Sans"/>
                <a:sym typeface="Noto Sans"/>
              </a:rPr>
              <a:t> thức</a:t>
            </a:r>
            <a:r>
              <a:rPr lang="en-US" sz="3146">
                <a:solidFill>
                  <a:srgbClr val="000000"/>
                </a:solidFill>
                <a:latin typeface="Noto Sans"/>
                <a:ea typeface="Noto Sans"/>
                <a:cs typeface="Noto Sans"/>
                <a:sym typeface="Noto Sans"/>
              </a:rPr>
              <a:t> tr</a:t>
            </a:r>
            <a:r>
              <a:rPr lang="en-US" sz="3146">
                <a:solidFill>
                  <a:srgbClr val="000000"/>
                </a:solidFill>
                <a:latin typeface="Noto Sans"/>
                <a:ea typeface="Noto Sans"/>
                <a:cs typeface="Noto Sans"/>
                <a:sym typeface="Noto Sans"/>
              </a:rPr>
              <a:t>uyền thông nối tiếp, được thiết kế cho hệ thống nhúng và ô tô. Nó cho phép nhiều thiết bị giao tiếp qua một bus chung, sử dụng cơ chế ưu tiên và phát hiện lỗi mạnh mẽ, đảm bảo truyền dữ liệu tin cậy trong môi trường nhiễu.</a:t>
            </a:r>
          </a:p>
          <a:p>
            <a:pPr algn="just">
              <a:lnSpc>
                <a:spcPts val="7865"/>
              </a:lnSpc>
            </a:pPr>
          </a:p>
          <a:p>
            <a:pPr algn="just">
              <a:lnSpc>
                <a:spcPts val="7865"/>
              </a:lnSpc>
            </a:pPr>
          </a:p>
          <a:p>
            <a:pPr algn="just">
              <a:lnSpc>
                <a:spcPts val="7865"/>
              </a:lnSpc>
            </a:pPr>
          </a:p>
          <a:p>
            <a:pPr algn="just">
              <a:lnSpc>
                <a:spcPts val="7865"/>
              </a:lnSpc>
            </a:pPr>
          </a:p>
          <a:p>
            <a:pPr algn="just">
              <a:lnSpc>
                <a:spcPts val="7865"/>
              </a:lnSpc>
            </a:pPr>
          </a:p>
        </p:txBody>
      </p:sp>
      <p:sp>
        <p:nvSpPr>
          <p:cNvPr name="TextBox 7" id="7"/>
          <p:cNvSpPr txBox="true"/>
          <p:nvPr/>
        </p:nvSpPr>
        <p:spPr>
          <a:xfrm rot="0">
            <a:off x="881723" y="89036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2.5 Giới thiệu về giao tiếp CAN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DAGjKReC7Cg</dc:identifier>
  <dcterms:modified xsi:type="dcterms:W3CDTF">2011-08-01T06:04:30Z</dcterms:modified>
  <cp:revision>1</cp:revision>
  <dc:title>Slide_RTOS_midterm_report</dc:title>
</cp:coreProperties>
</file>