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Francois One" panose="020B0604020202020204" charset="0"/>
      <p:regular r:id="rId31"/>
    </p:embeddedFont>
    <p:embeddedFont>
      <p:font typeface="Muli Bold" panose="020B0604020202020204" charset="0"/>
      <p:regular r:id="rId32"/>
    </p:embeddedFont>
    <p:embeddedFont>
      <p:font typeface="Muli Bold Italics" panose="020B0604020202020204" charset="0"/>
      <p:regular r:id="rId33"/>
    </p:embeddedFont>
    <p:embeddedFont>
      <p:font typeface="Noto Sans" panose="020B0502040504020204" pitchFamily="34" charset="0"/>
      <p:regular r:id="rId34"/>
    </p:embeddedFont>
    <p:embeddedFont>
      <p:font typeface="Noto Sans Bold" panose="020B0604020202020204" charset="0"/>
      <p:regular r:id="rId35"/>
    </p:embeddedFont>
    <p:embeddedFont>
      <p:font typeface="Paytone One"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github.com/an2101/SMART-POWER-OUTLET-BASED-ON-CAN-BUS-MIDTERM" TargetMode="External"/><Relationship Id="rId5" Type="http://schemas.openxmlformats.org/officeDocument/2006/relationships/image" Target="../media/image26.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drive.google.com/file/d/1uJZdLKMzb7t7uUvIZkhNDOHja9ycd7Sn/view?usp=drive_link" TargetMode="External"/><Relationship Id="rId5" Type="http://schemas.openxmlformats.org/officeDocument/2006/relationships/image" Target="../media/image27.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0" y="0"/>
            <a:ext cx="1615428" cy="1615428"/>
          </a:xfrm>
          <a:custGeom>
            <a:avLst/>
            <a:gdLst/>
            <a:ahLst/>
            <a:cxnLst/>
            <a:rect l="l" t="t" r="r" b="b"/>
            <a:pathLst>
              <a:path w="1615428" h="1615428">
                <a:moveTo>
                  <a:pt x="0" y="0"/>
                </a:moveTo>
                <a:lnTo>
                  <a:pt x="1615428" y="0"/>
                </a:lnTo>
                <a:lnTo>
                  <a:pt x="1615428" y="1615428"/>
                </a:lnTo>
                <a:lnTo>
                  <a:pt x="0" y="1615428"/>
                </a:lnTo>
                <a:lnTo>
                  <a:pt x="0" y="0"/>
                </a:lnTo>
                <a:close/>
              </a:path>
            </a:pathLst>
          </a:custGeom>
          <a:blipFill>
            <a:blip r:embed="rId3"/>
            <a:stretch>
              <a:fillRect/>
            </a:stretch>
          </a:blipFill>
        </p:spPr>
      </p:sp>
      <p:sp>
        <p:nvSpPr>
          <p:cNvPr id="4" name="TextBox 4"/>
          <p:cNvSpPr txBox="1"/>
          <p:nvPr/>
        </p:nvSpPr>
        <p:spPr>
          <a:xfrm>
            <a:off x="0" y="3087725"/>
            <a:ext cx="18288000" cy="2619371"/>
          </a:xfrm>
          <a:prstGeom prst="rect">
            <a:avLst/>
          </a:prstGeom>
        </p:spPr>
        <p:txBody>
          <a:bodyPr lIns="0" tIns="0" rIns="0" bIns="0" rtlCol="0" anchor="t">
            <a:spAutoFit/>
          </a:bodyPr>
          <a:lstStyle/>
          <a:p>
            <a:pPr algn="ctr">
              <a:lnSpc>
                <a:spcPts val="10500"/>
              </a:lnSpc>
            </a:pPr>
            <a:r>
              <a:rPr lang="en-US" sz="7500">
                <a:solidFill>
                  <a:srgbClr val="C11D15"/>
                </a:solidFill>
                <a:latin typeface="Paytone One"/>
                <a:ea typeface="Paytone One"/>
                <a:cs typeface="Paytone One"/>
                <a:sym typeface="Paytone One"/>
              </a:rPr>
              <a:t>SMART POWER OUTLET BASED ON CAN BUS</a:t>
            </a:r>
          </a:p>
        </p:txBody>
      </p:sp>
      <p:sp>
        <p:nvSpPr>
          <p:cNvPr id="5" name="TextBox 5"/>
          <p:cNvSpPr txBox="1"/>
          <p:nvPr/>
        </p:nvSpPr>
        <p:spPr>
          <a:xfrm>
            <a:off x="6789593" y="6770899"/>
            <a:ext cx="5150787" cy="2794000"/>
          </a:xfrm>
          <a:prstGeom prst="rect">
            <a:avLst/>
          </a:prstGeom>
        </p:spPr>
        <p:txBody>
          <a:bodyPr lIns="0" tIns="0" rIns="0" bIns="0" rtlCol="0" anchor="t">
            <a:spAutoFit/>
          </a:bodyPr>
          <a:lstStyle/>
          <a:p>
            <a:pPr algn="ctr">
              <a:lnSpc>
                <a:spcPts val="5599"/>
              </a:lnSpc>
            </a:pPr>
            <a:r>
              <a:rPr lang="en-US" sz="3999" b="1">
                <a:solidFill>
                  <a:srgbClr val="C11D15"/>
                </a:solidFill>
                <a:latin typeface="Muli Bold"/>
                <a:ea typeface="Muli Bold"/>
                <a:cs typeface="Muli Bold"/>
                <a:sym typeface="Muli Bold"/>
              </a:rPr>
              <a:t>NHÓM 5VAP:</a:t>
            </a:r>
          </a:p>
          <a:p>
            <a:pPr algn="l">
              <a:lnSpc>
                <a:spcPts val="5599"/>
              </a:lnSpc>
            </a:pPr>
            <a:r>
              <a:rPr lang="en-US" sz="3999" b="1">
                <a:solidFill>
                  <a:srgbClr val="000000"/>
                </a:solidFill>
                <a:latin typeface="Muli Bold"/>
                <a:ea typeface="Muli Bold"/>
                <a:cs typeface="Muli Bold"/>
                <a:sym typeface="Muli Bold"/>
              </a:rPr>
              <a:t>1. Nguyễn Văn An</a:t>
            </a:r>
          </a:p>
          <a:p>
            <a:pPr algn="l">
              <a:lnSpc>
                <a:spcPts val="5599"/>
              </a:lnSpc>
            </a:pPr>
            <a:r>
              <a:rPr lang="en-US" sz="3999" b="1">
                <a:solidFill>
                  <a:srgbClr val="000000"/>
                </a:solidFill>
                <a:latin typeface="Muli Bold"/>
                <a:ea typeface="Muli Bold"/>
                <a:cs typeface="Muli Bold"/>
                <a:sym typeface="Muli Bold"/>
              </a:rPr>
              <a:t>2. Phạm Thị Phương</a:t>
            </a:r>
          </a:p>
          <a:p>
            <a:pPr algn="l">
              <a:lnSpc>
                <a:spcPts val="5599"/>
              </a:lnSpc>
            </a:pPr>
            <a:r>
              <a:rPr lang="en-US" sz="3999" b="1">
                <a:solidFill>
                  <a:srgbClr val="000000"/>
                </a:solidFill>
                <a:latin typeface="Muli Bold"/>
                <a:ea typeface="Muli Bold"/>
                <a:cs typeface="Muli Bold"/>
                <a:sym typeface="Muli Bold"/>
              </a:rPr>
              <a:t>3. Dương Thị Thảo Vi</a:t>
            </a:r>
          </a:p>
        </p:txBody>
      </p:sp>
      <p:sp>
        <p:nvSpPr>
          <p:cNvPr id="6" name="TextBox 6"/>
          <p:cNvSpPr txBox="1"/>
          <p:nvPr/>
        </p:nvSpPr>
        <p:spPr>
          <a:xfrm>
            <a:off x="1028700" y="49103"/>
            <a:ext cx="16672572" cy="1464810"/>
          </a:xfrm>
          <a:prstGeom prst="rect">
            <a:avLst/>
          </a:prstGeom>
        </p:spPr>
        <p:txBody>
          <a:bodyPr lIns="0" tIns="0" rIns="0" bIns="0" rtlCol="0" anchor="t">
            <a:spAutoFit/>
          </a:bodyPr>
          <a:lstStyle/>
          <a:p>
            <a:pPr algn="ctr">
              <a:lnSpc>
                <a:spcPts val="6894"/>
              </a:lnSpc>
            </a:pPr>
            <a:r>
              <a:rPr lang="en-US" sz="4924" b="1">
                <a:solidFill>
                  <a:srgbClr val="0100CB"/>
                </a:solidFill>
                <a:latin typeface="Muli Bold"/>
                <a:ea typeface="Muli Bold"/>
                <a:cs typeface="Muli Bold"/>
                <a:sym typeface="Muli Bold"/>
              </a:rPr>
              <a:t>TRƯỜNG ĐẠI HỌC BÁCH KHOA ĐÀ NẴNG</a:t>
            </a:r>
          </a:p>
          <a:p>
            <a:pPr algn="ctr">
              <a:lnSpc>
                <a:spcPts val="4880"/>
              </a:lnSpc>
            </a:pPr>
            <a:r>
              <a:rPr lang="en-US" sz="3486" b="1">
                <a:solidFill>
                  <a:srgbClr val="C11D15"/>
                </a:solidFill>
                <a:latin typeface="Muli Bold"/>
                <a:ea typeface="Muli Bold"/>
                <a:cs typeface="Muli Bold"/>
                <a:sym typeface="Muli Bold"/>
              </a:rPr>
              <a:t>KHOA ĐIỆN TỬ - VIỄN THÔNG</a:t>
            </a:r>
          </a:p>
        </p:txBody>
      </p:sp>
      <p:sp>
        <p:nvSpPr>
          <p:cNvPr id="7" name="TextBox 7"/>
          <p:cNvSpPr txBox="1"/>
          <p:nvPr/>
        </p:nvSpPr>
        <p:spPr>
          <a:xfrm>
            <a:off x="0" y="9763125"/>
            <a:ext cx="18288000" cy="523875"/>
          </a:xfrm>
          <a:prstGeom prst="rect">
            <a:avLst/>
          </a:prstGeom>
        </p:spPr>
        <p:txBody>
          <a:bodyPr lIns="0" tIns="0" rIns="0" bIns="0" rtlCol="0" anchor="t">
            <a:spAutoFit/>
          </a:bodyPr>
          <a:lstStyle/>
          <a:p>
            <a:pPr algn="ctr">
              <a:lnSpc>
                <a:spcPts val="4200"/>
              </a:lnSpc>
            </a:pPr>
            <a:r>
              <a:rPr lang="en-US" sz="3000">
                <a:solidFill>
                  <a:srgbClr val="004AAD"/>
                </a:solidFill>
                <a:latin typeface="Francois One"/>
                <a:ea typeface="Francois One"/>
                <a:cs typeface="Francois One"/>
                <a:sym typeface="Francois One"/>
              </a:rPr>
              <a:t>Đà Nẵng, 2025</a:t>
            </a:r>
          </a:p>
        </p:txBody>
      </p:sp>
      <p:sp>
        <p:nvSpPr>
          <p:cNvPr id="8" name="TextBox 8"/>
          <p:cNvSpPr txBox="1"/>
          <p:nvPr/>
        </p:nvSpPr>
        <p:spPr>
          <a:xfrm>
            <a:off x="586728" y="2410166"/>
            <a:ext cx="16672572" cy="820434"/>
          </a:xfrm>
          <a:prstGeom prst="rect">
            <a:avLst/>
          </a:prstGeom>
        </p:spPr>
        <p:txBody>
          <a:bodyPr lIns="0" tIns="0" rIns="0" bIns="0" rtlCol="0" anchor="t">
            <a:spAutoFit/>
          </a:bodyPr>
          <a:lstStyle/>
          <a:p>
            <a:pPr algn="ctr">
              <a:lnSpc>
                <a:spcPts val="6754"/>
              </a:lnSpc>
            </a:pPr>
            <a:r>
              <a:rPr lang="en-US" sz="4824" b="1" i="1" u="sng">
                <a:solidFill>
                  <a:srgbClr val="000000"/>
                </a:solidFill>
                <a:latin typeface="Muli Bold Italics"/>
                <a:ea typeface="Muli Bold Italics"/>
                <a:cs typeface="Muli Bold Italics"/>
                <a:sym typeface="Muli Bold Italics"/>
              </a:rPr>
              <a:t>MÔN HỌC: HỆ THỐNG THỜI GIAN THỰC</a:t>
            </a:r>
          </a:p>
        </p:txBody>
      </p:sp>
      <p:sp>
        <p:nvSpPr>
          <p:cNvPr id="9" name="TextBox 9"/>
          <p:cNvSpPr txBox="1"/>
          <p:nvPr/>
        </p:nvSpPr>
        <p:spPr>
          <a:xfrm>
            <a:off x="6235744" y="5900895"/>
            <a:ext cx="7553995" cy="679450"/>
          </a:xfrm>
          <a:prstGeom prst="rect">
            <a:avLst/>
          </a:prstGeom>
        </p:spPr>
        <p:txBody>
          <a:bodyPr lIns="0" tIns="0" rIns="0" bIns="0" rtlCol="0" anchor="t">
            <a:spAutoFit/>
          </a:bodyPr>
          <a:lstStyle/>
          <a:p>
            <a:pPr algn="l">
              <a:lnSpc>
                <a:spcPts val="5599"/>
              </a:lnSpc>
            </a:pPr>
            <a:r>
              <a:rPr lang="en-US" sz="3999" b="1" i="1">
                <a:solidFill>
                  <a:srgbClr val="000000"/>
                </a:solidFill>
                <a:latin typeface="Muli Bold Italics"/>
                <a:ea typeface="Muli Bold Italics"/>
                <a:cs typeface="Muli Bold Italics"/>
                <a:sym typeface="Muli Bold Italics"/>
              </a:rPr>
              <a:t>GVHD: Đào Duy Tuấn</a:t>
            </a:r>
          </a:p>
        </p:txBody>
      </p:sp>
      <p:sp>
        <p:nvSpPr>
          <p:cNvPr id="10" name="TextBox 10"/>
          <p:cNvSpPr txBox="1"/>
          <p:nvPr/>
        </p:nvSpPr>
        <p:spPr>
          <a:xfrm>
            <a:off x="5714533" y="1152598"/>
            <a:ext cx="7300906" cy="646430"/>
          </a:xfrm>
          <a:prstGeom prst="rect">
            <a:avLst/>
          </a:prstGeom>
        </p:spPr>
        <p:txBody>
          <a:bodyPr lIns="0" tIns="0" rIns="0" bIns="0" rtlCol="0" anchor="t">
            <a:spAutoFit/>
          </a:bodyPr>
          <a:lstStyle/>
          <a:p>
            <a:pPr algn="l">
              <a:lnSpc>
                <a:spcPts val="5320"/>
              </a:lnSpc>
            </a:pPr>
            <a:r>
              <a:rPr lang="en-US" sz="3800" b="1" i="1">
                <a:solidFill>
                  <a:srgbClr val="000000"/>
                </a:solidFill>
                <a:latin typeface="Muli Bold Italics"/>
                <a:ea typeface="Muli Bold Italics"/>
                <a:cs typeface="Muli Bold Italics"/>
                <a:sym typeface="Muli Bold Italics"/>
              </a:rPr>
              <a:t>----------------------------------</a:t>
            </a:r>
          </a:p>
        </p:txBody>
      </p:sp>
      <p:sp>
        <p:nvSpPr>
          <p:cNvPr id="11" name="TextBox 11"/>
          <p:cNvSpPr txBox="1"/>
          <p:nvPr/>
        </p:nvSpPr>
        <p:spPr>
          <a:xfrm>
            <a:off x="586728" y="1675457"/>
            <a:ext cx="16672572" cy="820434"/>
          </a:xfrm>
          <a:prstGeom prst="rect">
            <a:avLst/>
          </a:prstGeom>
        </p:spPr>
        <p:txBody>
          <a:bodyPr lIns="0" tIns="0" rIns="0" bIns="0" rtlCol="0" anchor="t">
            <a:spAutoFit/>
          </a:bodyPr>
          <a:lstStyle/>
          <a:p>
            <a:pPr algn="ctr">
              <a:lnSpc>
                <a:spcPts val="6754"/>
              </a:lnSpc>
            </a:pPr>
            <a:r>
              <a:rPr lang="en-US" sz="4824" b="1" i="1" u="sng">
                <a:solidFill>
                  <a:srgbClr val="000000"/>
                </a:solidFill>
                <a:latin typeface="Muli Bold Italics"/>
                <a:ea typeface="Muli Bold Italics"/>
                <a:cs typeface="Muli Bold Italics"/>
                <a:sym typeface="Muli Bold Italics"/>
              </a:rPr>
              <a:t>BÁO CÁO GIỮA KỲ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5470413" y="1924490"/>
            <a:ext cx="6724783" cy="2366127"/>
          </a:xfrm>
          <a:custGeom>
            <a:avLst/>
            <a:gdLst/>
            <a:ahLst/>
            <a:cxnLst/>
            <a:rect l="l" t="t" r="r" b="b"/>
            <a:pathLst>
              <a:path w="6724783" h="2366127">
                <a:moveTo>
                  <a:pt x="0" y="0"/>
                </a:moveTo>
                <a:lnTo>
                  <a:pt x="6724783" y="0"/>
                </a:lnTo>
                <a:lnTo>
                  <a:pt x="6724783" y="2366127"/>
                </a:lnTo>
                <a:lnTo>
                  <a:pt x="0" y="2366127"/>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881723" y="4309667"/>
            <a:ext cx="16230600" cy="5814700"/>
          </a:xfrm>
          <a:prstGeom prst="rect">
            <a:avLst/>
          </a:prstGeom>
        </p:spPr>
        <p:txBody>
          <a:bodyPr lIns="0" tIns="0" rIns="0" bIns="0" rtlCol="0" anchor="t">
            <a:spAutoFit/>
          </a:bodyPr>
          <a:lstStyle/>
          <a:p>
            <a:pPr algn="just">
              <a:lnSpc>
                <a:spcPts val="7865"/>
              </a:lnSpc>
            </a:pPr>
            <a:r>
              <a:rPr lang="en-US" sz="3146">
                <a:solidFill>
                  <a:srgbClr val="000000"/>
                </a:solidFill>
                <a:latin typeface="Noto Sans"/>
                <a:ea typeface="Noto Sans"/>
                <a:cs typeface="Noto Sans"/>
                <a:sym typeface="Noto Sans"/>
              </a:rPr>
              <a:t>FreeRTOS là hệ điều hành thời gian thực (RTOS) mã nguồn mở, nhẹ và linh hoạt, được thiết kế cho vi điều khiển và hệ thống nhúng. Hệ điều hành này tối ưu cho các thiết bị có tài nguyên hạn chế, cho phép quản lý nhiều tác vụ chạy đồng thời. Bên cạnh đó, FreeRTOS hỗ trợ các cơ chế đồng bộ như semaphore, queue và mutex để giao tiếp giữa các tác vụ. Ngoài ra, nó còn tương thích với nhiều kiến trúc vi điều khiển như ARM Cortex-M, ESP32, STM32,...</a:t>
            </a: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2.3 Giới thiệu về FreeRTOS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5802615" y="2249906"/>
            <a:ext cx="6682770" cy="3021252"/>
          </a:xfrm>
          <a:custGeom>
            <a:avLst/>
            <a:gdLst/>
            <a:ahLst/>
            <a:cxnLst/>
            <a:rect l="l" t="t" r="r" b="b"/>
            <a:pathLst>
              <a:path w="6682770" h="3021252">
                <a:moveTo>
                  <a:pt x="0" y="0"/>
                </a:moveTo>
                <a:lnTo>
                  <a:pt x="6682770" y="0"/>
                </a:lnTo>
                <a:lnTo>
                  <a:pt x="6682770" y="3021253"/>
                </a:lnTo>
                <a:lnTo>
                  <a:pt x="0" y="3021253"/>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881723" y="5509284"/>
            <a:ext cx="16230600" cy="2842900"/>
          </a:xfrm>
          <a:prstGeom prst="rect">
            <a:avLst/>
          </a:prstGeom>
        </p:spPr>
        <p:txBody>
          <a:bodyPr lIns="0" tIns="0" rIns="0" bIns="0" rtlCol="0" anchor="t">
            <a:spAutoFit/>
          </a:bodyPr>
          <a:lstStyle/>
          <a:p>
            <a:pPr algn="just">
              <a:lnSpc>
                <a:spcPts val="7865"/>
              </a:lnSpc>
            </a:pPr>
            <a:r>
              <a:rPr lang="en-US" sz="3146">
                <a:solidFill>
                  <a:srgbClr val="000000"/>
                </a:solidFill>
                <a:latin typeface="Noto Sans"/>
                <a:ea typeface="Noto Sans"/>
                <a:cs typeface="Noto Sans"/>
                <a:sym typeface="Noto Sans"/>
              </a:rPr>
              <a:t>Blynk là một nền tảng IoT giúp điều khiển và giám sát thiết bị từ xa qua internet. Nó hỗ trợ nhiều vi điều khiển như ESP32, STM32 và giao tiếp dễ dàng với ứng dụng di động để hiển thị dữ liệu hoặc điều khiển thiết bị.</a:t>
            </a: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2.4 Giới thiệu về Blynk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5201360" y="1984014"/>
            <a:ext cx="7262888" cy="4132754"/>
          </a:xfrm>
          <a:custGeom>
            <a:avLst/>
            <a:gdLst/>
            <a:ahLst/>
            <a:cxnLst/>
            <a:rect l="l" t="t" r="r" b="b"/>
            <a:pathLst>
              <a:path w="7262888" h="4132754">
                <a:moveTo>
                  <a:pt x="0" y="0"/>
                </a:moveTo>
                <a:lnTo>
                  <a:pt x="7262888" y="0"/>
                </a:lnTo>
                <a:lnTo>
                  <a:pt x="7262888" y="4132755"/>
                </a:lnTo>
                <a:lnTo>
                  <a:pt x="0" y="4132755"/>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717504" y="5869927"/>
            <a:ext cx="16230600" cy="3833500"/>
          </a:xfrm>
          <a:prstGeom prst="rect">
            <a:avLst/>
          </a:prstGeom>
        </p:spPr>
        <p:txBody>
          <a:bodyPr lIns="0" tIns="0" rIns="0" bIns="0" rtlCol="0" anchor="t">
            <a:spAutoFit/>
          </a:bodyPr>
          <a:lstStyle/>
          <a:p>
            <a:pPr algn="just">
              <a:lnSpc>
                <a:spcPts val="7865"/>
              </a:lnSpc>
            </a:pPr>
            <a:r>
              <a:rPr lang="en-US" sz="3146">
                <a:solidFill>
                  <a:srgbClr val="000000"/>
                </a:solidFill>
                <a:latin typeface="Noto Sans"/>
                <a:ea typeface="Noto Sans"/>
                <a:cs typeface="Noto Sans"/>
                <a:sym typeface="Noto Sans"/>
              </a:rPr>
              <a:t>UART (Universal Asynchronous Receiver/Transmitter) là giao thức truyền thông nối tiếp không đồng bộ, sử dụng hai tín hiệu TX và RX để truyền và nhận dữ liệu. Với cơ chế truyền bit theo tốc độ baud, UART đơn giản, dễ triển khai và phổ biến trong vi điều khiển, GPS, Bluetooth, WiFi,...</a:t>
            </a: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2.5 Giới thiệu về giao tiếp UART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4394231" y="2165022"/>
            <a:ext cx="9499538" cy="4240865"/>
          </a:xfrm>
          <a:custGeom>
            <a:avLst/>
            <a:gdLst/>
            <a:ahLst/>
            <a:cxnLst/>
            <a:rect l="l" t="t" r="r" b="b"/>
            <a:pathLst>
              <a:path w="9499538" h="4240865">
                <a:moveTo>
                  <a:pt x="0" y="0"/>
                </a:moveTo>
                <a:lnTo>
                  <a:pt x="9499538" y="0"/>
                </a:lnTo>
                <a:lnTo>
                  <a:pt x="9499538" y="4240865"/>
                </a:lnTo>
                <a:lnTo>
                  <a:pt x="0" y="4240865"/>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230375" y="6340053"/>
            <a:ext cx="17827251" cy="7795900"/>
          </a:xfrm>
          <a:prstGeom prst="rect">
            <a:avLst/>
          </a:prstGeom>
        </p:spPr>
        <p:txBody>
          <a:bodyPr lIns="0" tIns="0" rIns="0" bIns="0" rtlCol="0" anchor="t">
            <a:spAutoFit/>
          </a:bodyPr>
          <a:lstStyle/>
          <a:p>
            <a:pPr algn="just">
              <a:lnSpc>
                <a:spcPts val="7865"/>
              </a:lnSpc>
            </a:pPr>
            <a:r>
              <a:rPr lang="en-US" sz="3146">
                <a:solidFill>
                  <a:srgbClr val="000000"/>
                </a:solidFill>
                <a:latin typeface="Noto Sans"/>
                <a:ea typeface="Noto Sans"/>
                <a:cs typeface="Noto Sans"/>
                <a:sym typeface="Noto Sans"/>
              </a:rPr>
              <a:t>CAN (Controller Area Network) là giao thức truyền thông nối tiếp, được thiết kế cho hệ thống nhúng và ô tô. Nó cho phép nhiều thiết bị giao tiếp qua một bus chung, sử dụng cơ chế ưu tiên và phát hiện lỗi mạnh mẽ, đảm bảo truyền dữ liệu tin cậy trong môi trường nhiễu.</a:t>
            </a:r>
          </a:p>
          <a:p>
            <a:pPr algn="just">
              <a:lnSpc>
                <a:spcPts val="7865"/>
              </a:lnSpc>
            </a:pPr>
            <a:endParaRPr lang="en-US" sz="3146">
              <a:solidFill>
                <a:srgbClr val="000000"/>
              </a:solidFill>
              <a:latin typeface="Noto Sans"/>
              <a:ea typeface="Noto Sans"/>
              <a:cs typeface="Noto Sans"/>
              <a:sym typeface="Noto Sans"/>
            </a:endParaRPr>
          </a:p>
          <a:p>
            <a:pPr algn="just">
              <a:lnSpc>
                <a:spcPts val="7865"/>
              </a:lnSpc>
            </a:pPr>
            <a:endParaRPr lang="en-US" sz="3146">
              <a:solidFill>
                <a:srgbClr val="000000"/>
              </a:solidFill>
              <a:latin typeface="Noto Sans"/>
              <a:ea typeface="Noto Sans"/>
              <a:cs typeface="Noto Sans"/>
              <a:sym typeface="Noto Sans"/>
            </a:endParaRPr>
          </a:p>
          <a:p>
            <a:pPr algn="just">
              <a:lnSpc>
                <a:spcPts val="7865"/>
              </a:lnSpc>
            </a:pPr>
            <a:endParaRPr lang="en-US" sz="3146">
              <a:solidFill>
                <a:srgbClr val="000000"/>
              </a:solidFill>
              <a:latin typeface="Noto Sans"/>
              <a:ea typeface="Noto Sans"/>
              <a:cs typeface="Noto Sans"/>
              <a:sym typeface="Noto Sans"/>
            </a:endParaRPr>
          </a:p>
          <a:p>
            <a:pPr algn="just">
              <a:lnSpc>
                <a:spcPts val="7865"/>
              </a:lnSpc>
            </a:pPr>
            <a:endParaRPr lang="en-US" sz="3146">
              <a:solidFill>
                <a:srgbClr val="000000"/>
              </a:solidFill>
              <a:latin typeface="Noto Sans"/>
              <a:ea typeface="Noto Sans"/>
              <a:cs typeface="Noto Sans"/>
              <a:sym typeface="Noto Sans"/>
            </a:endParaRPr>
          </a:p>
          <a:p>
            <a:pPr algn="just">
              <a:lnSpc>
                <a:spcPts val="7865"/>
              </a:lnSpc>
            </a:pPr>
            <a:endParaRPr lang="en-US" sz="3146">
              <a:solidFill>
                <a:srgbClr val="000000"/>
              </a:solidFill>
              <a:latin typeface="Noto Sans"/>
              <a:ea typeface="Noto Sans"/>
              <a:cs typeface="Noto Sans"/>
              <a:sym typeface="Noto Sans"/>
            </a:endParaRP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2.5 Giới thiệu về giao tiếp CAN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4589374" y="1809111"/>
            <a:ext cx="9109253" cy="8612696"/>
          </a:xfrm>
          <a:custGeom>
            <a:avLst/>
            <a:gdLst/>
            <a:ahLst/>
            <a:cxnLst/>
            <a:rect l="l" t="t" r="r" b="b"/>
            <a:pathLst>
              <a:path w="9109253" h="8612696">
                <a:moveTo>
                  <a:pt x="0" y="0"/>
                </a:moveTo>
                <a:lnTo>
                  <a:pt x="9109252" y="0"/>
                </a:lnTo>
                <a:lnTo>
                  <a:pt x="9109252" y="8612696"/>
                </a:lnTo>
                <a:lnTo>
                  <a:pt x="0" y="8612696"/>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3.1 Sơ đồ kết nối thiết bị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graphicFrame>
        <p:nvGraphicFramePr>
          <p:cNvPr id="4" name="Table 4"/>
          <p:cNvGraphicFramePr>
            <a:graphicFrameLocks noGrp="1"/>
          </p:cNvGraphicFramePr>
          <p:nvPr/>
        </p:nvGraphicFramePr>
        <p:xfrm>
          <a:off x="1554769" y="2256786"/>
          <a:ext cx="15704531" cy="7829550"/>
        </p:xfrm>
        <a:graphic>
          <a:graphicData uri="http://schemas.openxmlformats.org/drawingml/2006/table">
            <a:tbl>
              <a:tblPr/>
              <a:tblGrid>
                <a:gridCol w="1166981">
                  <a:extLst>
                    <a:ext uri="{9D8B030D-6E8A-4147-A177-3AD203B41FA5}">
                      <a16:colId xmlns:a16="http://schemas.microsoft.com/office/drawing/2014/main" val="20000"/>
                    </a:ext>
                  </a:extLst>
                </a:gridCol>
                <a:gridCol w="3301574">
                  <a:extLst>
                    <a:ext uri="{9D8B030D-6E8A-4147-A177-3AD203B41FA5}">
                      <a16:colId xmlns:a16="http://schemas.microsoft.com/office/drawing/2014/main" val="20001"/>
                    </a:ext>
                  </a:extLst>
                </a:gridCol>
                <a:gridCol w="1733383">
                  <a:extLst>
                    <a:ext uri="{9D8B030D-6E8A-4147-A177-3AD203B41FA5}">
                      <a16:colId xmlns:a16="http://schemas.microsoft.com/office/drawing/2014/main" val="20002"/>
                    </a:ext>
                  </a:extLst>
                </a:gridCol>
                <a:gridCol w="9502593">
                  <a:extLst>
                    <a:ext uri="{9D8B030D-6E8A-4147-A177-3AD203B41FA5}">
                      <a16:colId xmlns:a16="http://schemas.microsoft.com/office/drawing/2014/main" val="20003"/>
                    </a:ext>
                  </a:extLst>
                </a:gridCol>
              </a:tblGrid>
              <a:tr h="1586942">
                <a:tc>
                  <a:txBody>
                    <a:bodyPr/>
                    <a:lstStyle/>
                    <a:p>
                      <a:pPr algn="ctr">
                        <a:lnSpc>
                          <a:spcPts val="4479"/>
                        </a:lnSpc>
                        <a:defRPr/>
                      </a:pPr>
                      <a:r>
                        <a:rPr lang="en-US" sz="3199">
                          <a:solidFill>
                            <a:srgbClr val="000000"/>
                          </a:solidFill>
                          <a:latin typeface="Noto Sans"/>
                          <a:ea typeface="Noto Sans"/>
                          <a:cs typeface="Noto Sans"/>
                          <a:sym typeface="Noto Sans"/>
                        </a:rPr>
                        <a:t>STT</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Tên linh kiện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Số lượng</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Chức năng</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86942">
                <a:tc>
                  <a:txBody>
                    <a:bodyPr/>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ESP32-C3</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Bộ xử lý các chức năng chính của hệ thống, hỗ trợ Wifi cho hệ thống</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2908">
                <a:tc>
                  <a:txBody>
                    <a:bodyPr/>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DHT11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Đọc giá trị nhiệt độ, độ ẩm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2908">
                <a:tc>
                  <a:txBody>
                    <a:bodyPr/>
                    <a:lstStyle/>
                    <a:p>
                      <a:pPr algn="ctr">
                        <a:lnSpc>
                          <a:spcPts val="4479"/>
                        </a:lnSpc>
                        <a:defRPr/>
                      </a:pPr>
                      <a:r>
                        <a:rPr lang="en-US" sz="3199">
                          <a:solidFill>
                            <a:srgbClr val="000000"/>
                          </a:solidFill>
                          <a:latin typeface="Noto Sans"/>
                          <a:ea typeface="Noto Sans"/>
                          <a:cs typeface="Noto Sans"/>
                          <a:sym typeface="Noto Sans"/>
                        </a:rPr>
                        <a:t>3</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Nút nhấn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Reset hệ thống, thiết lập lại kết nối Wifi</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2908">
                <a:tc>
                  <a:txBody>
                    <a:bodyPr/>
                    <a:lstStyle/>
                    <a:p>
                      <a:pPr algn="ctr">
                        <a:lnSpc>
                          <a:spcPts val="4479"/>
                        </a:lnSpc>
                        <a:defRPr/>
                      </a:pPr>
                      <a:r>
                        <a:rPr lang="en-US" sz="3199">
                          <a:solidFill>
                            <a:srgbClr val="000000"/>
                          </a:solidFill>
                          <a:latin typeface="Noto Sans"/>
                          <a:ea typeface="Noto Sans"/>
                          <a:cs typeface="Noto Sans"/>
                          <a:sym typeface="Noto Sans"/>
                        </a:rPr>
                        <a:t>4</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OLED 0.96 inch</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Hiển thị giá trị nhiệt độ, độ ẩm, ngày giờ</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86942">
                <a:tc>
                  <a:txBody>
                    <a:bodyPr/>
                    <a:lstStyle/>
                    <a:p>
                      <a:pPr algn="ctr">
                        <a:lnSpc>
                          <a:spcPts val="4479"/>
                        </a:lnSpc>
                        <a:defRPr/>
                      </a:pPr>
                      <a:r>
                        <a:rPr lang="en-US" sz="3199">
                          <a:solidFill>
                            <a:srgbClr val="000000"/>
                          </a:solidFill>
                          <a:latin typeface="Noto Sans"/>
                          <a:ea typeface="Noto Sans"/>
                          <a:cs typeface="Noto Sans"/>
                          <a:sym typeface="Noto Sans"/>
                        </a:rPr>
                        <a:t>5</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Module relay 5V</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4479"/>
                        </a:lnSpc>
                        <a:defRPr/>
                      </a:pPr>
                      <a:r>
                        <a:rPr lang="en-US" sz="3199">
                          <a:solidFill>
                            <a:srgbClr val="000000"/>
                          </a:solidFill>
                          <a:latin typeface="Noto Sans"/>
                          <a:ea typeface="Noto Sans"/>
                          <a:cs typeface="Noto Sans"/>
                          <a:sym typeface="Noto Sans"/>
                        </a:rPr>
                        <a:t>Cách ly điện áp, điều khiển các ổ cắm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graphicFrame>
        <p:nvGraphicFramePr>
          <p:cNvPr id="4" name="Table 4"/>
          <p:cNvGraphicFramePr>
            <a:graphicFrameLocks noGrp="1"/>
          </p:cNvGraphicFramePr>
          <p:nvPr/>
        </p:nvGraphicFramePr>
        <p:xfrm>
          <a:off x="1455953" y="2104386"/>
          <a:ext cx="15376094" cy="8038185"/>
        </p:xfrm>
        <a:graphic>
          <a:graphicData uri="http://schemas.openxmlformats.org/drawingml/2006/table">
            <a:tbl>
              <a:tblPr/>
              <a:tblGrid>
                <a:gridCol w="1105501">
                  <a:extLst>
                    <a:ext uri="{9D8B030D-6E8A-4147-A177-3AD203B41FA5}">
                      <a16:colId xmlns:a16="http://schemas.microsoft.com/office/drawing/2014/main" val="20000"/>
                    </a:ext>
                  </a:extLst>
                </a:gridCol>
                <a:gridCol w="3269601">
                  <a:extLst>
                    <a:ext uri="{9D8B030D-6E8A-4147-A177-3AD203B41FA5}">
                      <a16:colId xmlns:a16="http://schemas.microsoft.com/office/drawing/2014/main" val="20001"/>
                    </a:ext>
                  </a:extLst>
                </a:gridCol>
                <a:gridCol w="1602019">
                  <a:extLst>
                    <a:ext uri="{9D8B030D-6E8A-4147-A177-3AD203B41FA5}">
                      <a16:colId xmlns:a16="http://schemas.microsoft.com/office/drawing/2014/main" val="20002"/>
                    </a:ext>
                  </a:extLst>
                </a:gridCol>
                <a:gridCol w="9398973">
                  <a:extLst>
                    <a:ext uri="{9D8B030D-6E8A-4147-A177-3AD203B41FA5}">
                      <a16:colId xmlns:a16="http://schemas.microsoft.com/office/drawing/2014/main" val="20003"/>
                    </a:ext>
                  </a:extLst>
                </a:gridCol>
              </a:tblGrid>
              <a:tr h="1585874">
                <a:tc>
                  <a:txBody>
                    <a:bodyPr/>
                    <a:lstStyle/>
                    <a:p>
                      <a:pPr algn="ctr">
                        <a:lnSpc>
                          <a:spcPts val="3359"/>
                        </a:lnSpc>
                        <a:defRPr/>
                      </a:pPr>
                      <a:r>
                        <a:rPr lang="en-US" sz="2399">
                          <a:solidFill>
                            <a:srgbClr val="000000"/>
                          </a:solidFill>
                          <a:latin typeface="Noto Sans"/>
                          <a:ea typeface="Noto Sans"/>
                          <a:cs typeface="Noto Sans"/>
                          <a:sym typeface="Noto Sans"/>
                        </a:rPr>
                        <a:t>STT</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Tên linh kiện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Số lượng</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Chức năng</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90462">
                <a:tc>
                  <a:txBody>
                    <a:bodyPr/>
                    <a:lstStyle/>
                    <a:p>
                      <a:pPr algn="ctr">
                        <a:lnSpc>
                          <a:spcPts val="3359"/>
                        </a:lnSpc>
                        <a:defRPr/>
                      </a:pPr>
                      <a:r>
                        <a:rPr lang="en-US" sz="2399">
                          <a:solidFill>
                            <a:srgbClr val="000000"/>
                          </a:solidFill>
                          <a:latin typeface="Noto Sans"/>
                          <a:ea typeface="Noto Sans"/>
                          <a:cs typeface="Noto Sans"/>
                          <a:sym typeface="Noto Sans"/>
                        </a:rPr>
                        <a:t>6</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STM32F103C6T6</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Bộ xử lý các chức năng điều khiển phích cắm, mỗi STM32 sẽ điều khiển 1 phích cắm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9867">
                <a:tc>
                  <a:txBody>
                    <a:bodyPr/>
                    <a:lstStyle/>
                    <a:p>
                      <a:pPr algn="ctr">
                        <a:lnSpc>
                          <a:spcPts val="3359"/>
                        </a:lnSpc>
                        <a:defRPr/>
                      </a:pPr>
                      <a:r>
                        <a:rPr lang="en-US" sz="2399">
                          <a:solidFill>
                            <a:srgbClr val="000000"/>
                          </a:solidFill>
                          <a:latin typeface="Noto Sans"/>
                          <a:ea typeface="Noto Sans"/>
                          <a:cs typeface="Noto Sans"/>
                          <a:sym typeface="Noto Sans"/>
                        </a:rPr>
                        <a:t>7</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Phích cắm âm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Cung cấp nguồn cho các thiết bị khác (đóng vai trò là ổ cắm)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90462">
                <a:tc>
                  <a:txBody>
                    <a:bodyPr/>
                    <a:lstStyle/>
                    <a:p>
                      <a:pPr algn="ctr">
                        <a:lnSpc>
                          <a:spcPts val="3359"/>
                        </a:lnSpc>
                        <a:defRPr/>
                      </a:pPr>
                      <a:r>
                        <a:rPr lang="en-US" sz="2399">
                          <a:solidFill>
                            <a:srgbClr val="000000"/>
                          </a:solidFill>
                          <a:latin typeface="Noto Sans"/>
                          <a:ea typeface="Noto Sans"/>
                          <a:cs typeface="Noto Sans"/>
                          <a:sym typeface="Noto Sans"/>
                        </a:rPr>
                        <a:t>8</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MCP2551</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Bộ thu phát (transceiver) CAN giúp chuyển đổi tín hiệu giữa vi điều khiển và bus CAN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11058">
                <a:tc>
                  <a:txBody>
                    <a:bodyPr/>
                    <a:lstStyle/>
                    <a:p>
                      <a:pPr algn="ctr">
                        <a:lnSpc>
                          <a:spcPts val="3359"/>
                        </a:lnSpc>
                        <a:defRPr/>
                      </a:pPr>
                      <a:r>
                        <a:rPr lang="en-US" sz="2399">
                          <a:solidFill>
                            <a:srgbClr val="000000"/>
                          </a:solidFill>
                          <a:latin typeface="Noto Sans"/>
                          <a:ea typeface="Noto Sans"/>
                          <a:cs typeface="Noto Sans"/>
                          <a:sym typeface="Noto Sans"/>
                        </a:rPr>
                        <a:t>9</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Điện trở 120Ω</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được dùng làm terminating resistor trong mạng CAN. Nó giúp triệt tiêu phản xạ tín hiệu, đảm bảo truyền dữ liệu ổn định và đúng chuẩn.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90462">
                <a:tc>
                  <a:txBody>
                    <a:bodyPr/>
                    <a:lstStyle/>
                    <a:p>
                      <a:pPr algn="ctr">
                        <a:lnSpc>
                          <a:spcPts val="3359"/>
                        </a:lnSpc>
                        <a:defRPr/>
                      </a:pPr>
                      <a:r>
                        <a:rPr lang="en-US" sz="2399">
                          <a:solidFill>
                            <a:srgbClr val="000000"/>
                          </a:solidFill>
                          <a:latin typeface="Noto Sans"/>
                          <a:ea typeface="Noto Sans"/>
                          <a:cs typeface="Noto Sans"/>
                          <a:sym typeface="Noto Sans"/>
                        </a:rPr>
                        <a:t>10</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Tải tiêu thụ (bóng đèn 1W)</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Noto Sans"/>
                          <a:ea typeface="Noto Sans"/>
                          <a:cs typeface="Noto Sans"/>
                          <a:sym typeface="Noto Sans"/>
                        </a:rPr>
                        <a:t>Kiểm tra chức năng hoạt động của thiết bị (ổ cắm)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1914874" y="1809111"/>
            <a:ext cx="14129815" cy="8477889"/>
          </a:xfrm>
          <a:custGeom>
            <a:avLst/>
            <a:gdLst/>
            <a:ahLst/>
            <a:cxnLst/>
            <a:rect l="l" t="t" r="r" b="b"/>
            <a:pathLst>
              <a:path w="14129815" h="8477889">
                <a:moveTo>
                  <a:pt x="0" y="0"/>
                </a:moveTo>
                <a:lnTo>
                  <a:pt x="14129815" y="0"/>
                </a:lnTo>
                <a:lnTo>
                  <a:pt x="14129815" y="8477889"/>
                </a:lnTo>
                <a:lnTo>
                  <a:pt x="0" y="8477889"/>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3.3 Lưu đồ thuật toán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12112656" y="2521369"/>
            <a:ext cx="3654752" cy="7091959"/>
          </a:xfrm>
          <a:custGeom>
            <a:avLst/>
            <a:gdLst/>
            <a:ahLst/>
            <a:cxnLst/>
            <a:rect l="l" t="t" r="r" b="b"/>
            <a:pathLst>
              <a:path w="3654752" h="7091959">
                <a:moveTo>
                  <a:pt x="0" y="0"/>
                </a:moveTo>
                <a:lnTo>
                  <a:pt x="3654752" y="0"/>
                </a:lnTo>
                <a:lnTo>
                  <a:pt x="3654752" y="7091959"/>
                </a:lnTo>
                <a:lnTo>
                  <a:pt x="0" y="7091959"/>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3.4 Giải thích nguyên lý làm việc</a:t>
            </a:r>
          </a:p>
        </p:txBody>
      </p:sp>
      <p:sp>
        <p:nvSpPr>
          <p:cNvPr id="7" name="TextBox 7"/>
          <p:cNvSpPr txBox="1"/>
          <p:nvPr/>
        </p:nvSpPr>
        <p:spPr>
          <a:xfrm>
            <a:off x="2482532" y="2251362"/>
            <a:ext cx="8581709" cy="7270176"/>
          </a:xfrm>
          <a:prstGeom prst="rect">
            <a:avLst/>
          </a:prstGeom>
        </p:spPr>
        <p:txBody>
          <a:bodyPr lIns="0" tIns="0" rIns="0" bIns="0" rtlCol="0" anchor="t">
            <a:spAutoFit/>
          </a:bodyPr>
          <a:lstStyle/>
          <a:p>
            <a:pPr algn="just">
              <a:lnSpc>
                <a:spcPts val="7316"/>
              </a:lnSpc>
            </a:pPr>
            <a:r>
              <a:rPr lang="en-US" sz="2926">
                <a:solidFill>
                  <a:srgbClr val="000000"/>
                </a:solidFill>
                <a:latin typeface="Noto Sans"/>
                <a:ea typeface="Noto Sans"/>
                <a:cs typeface="Noto Sans"/>
                <a:sym typeface="Noto Sans"/>
              </a:rPr>
              <a:t>Đầu tiên, nguồn điện xoay chiều 220V sẽ cung cấp điện áp cho tải (thiết bị cắm vào phích cắm âm). Nguồn điện 5VDC sẽ đóng vai trò cấp nguồn cho các thiết bị còn lại (1 ESP32 và 2 STM32) thông qua cổng Micro-USB, nguồn này có thể lấy từ laptop hoặc sạc dự phòng hoặc qua biến áp. Lưu ý là cả 3 vi điều khiển khi cấp nguồn cần nối chung GND.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1509230" y="2256786"/>
            <a:ext cx="7679022" cy="4319450"/>
          </a:xfrm>
          <a:custGeom>
            <a:avLst/>
            <a:gdLst/>
            <a:ahLst/>
            <a:cxnLst/>
            <a:rect l="l" t="t" r="r" b="b"/>
            <a:pathLst>
              <a:path w="7679022" h="4319450">
                <a:moveTo>
                  <a:pt x="0" y="0"/>
                </a:moveTo>
                <a:lnTo>
                  <a:pt x="7679022" y="0"/>
                </a:lnTo>
                <a:lnTo>
                  <a:pt x="7679022" y="4319450"/>
                </a:lnTo>
                <a:lnTo>
                  <a:pt x="0" y="4319450"/>
                </a:lnTo>
                <a:lnTo>
                  <a:pt x="0" y="0"/>
                </a:lnTo>
                <a:close/>
              </a:path>
            </a:pathLst>
          </a:custGeom>
          <a:blipFill>
            <a:blip r:embed="rId5"/>
            <a:stretch>
              <a:fillRect/>
            </a:stretch>
          </a:blipFill>
        </p:spPr>
      </p:sp>
      <p:sp>
        <p:nvSpPr>
          <p:cNvPr id="5" name="Freeform 5"/>
          <p:cNvSpPr/>
          <p:nvPr/>
        </p:nvSpPr>
        <p:spPr>
          <a:xfrm>
            <a:off x="10534852" y="1543929"/>
            <a:ext cx="5076841" cy="5032307"/>
          </a:xfrm>
          <a:custGeom>
            <a:avLst/>
            <a:gdLst/>
            <a:ahLst/>
            <a:cxnLst/>
            <a:rect l="l" t="t" r="r" b="b"/>
            <a:pathLst>
              <a:path w="5076841" h="5032307">
                <a:moveTo>
                  <a:pt x="0" y="0"/>
                </a:moveTo>
                <a:lnTo>
                  <a:pt x="5076841" y="0"/>
                </a:lnTo>
                <a:lnTo>
                  <a:pt x="5076841" y="5032307"/>
                </a:lnTo>
                <a:lnTo>
                  <a:pt x="0" y="5032307"/>
                </a:lnTo>
                <a:lnTo>
                  <a:pt x="0" y="0"/>
                </a:lnTo>
                <a:close/>
              </a:path>
            </a:pathLst>
          </a:custGeom>
          <a:blipFill>
            <a:blip r:embed="rId6"/>
            <a:stretch>
              <a:fillRect/>
            </a:stretch>
          </a:blipFill>
        </p:spPr>
      </p:sp>
      <p:sp>
        <p:nvSpPr>
          <p:cNvPr id="6" name="TextBox 6"/>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7" name="TextBox 7"/>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3.4 Giải thích nguyên lý làm việc</a:t>
            </a:r>
          </a:p>
        </p:txBody>
      </p:sp>
      <p:sp>
        <p:nvSpPr>
          <p:cNvPr id="8" name="TextBox 8"/>
          <p:cNvSpPr txBox="1"/>
          <p:nvPr/>
        </p:nvSpPr>
        <p:spPr>
          <a:xfrm>
            <a:off x="1445641" y="6537439"/>
            <a:ext cx="15485222" cy="3204905"/>
          </a:xfrm>
          <a:prstGeom prst="rect">
            <a:avLst/>
          </a:prstGeom>
        </p:spPr>
        <p:txBody>
          <a:bodyPr lIns="0" tIns="0" rIns="0" bIns="0" rtlCol="0" anchor="t">
            <a:spAutoFit/>
          </a:bodyPr>
          <a:lstStyle/>
          <a:p>
            <a:pPr algn="just">
              <a:lnSpc>
                <a:spcPts val="6566"/>
              </a:lnSpc>
            </a:pPr>
            <a:r>
              <a:rPr lang="en-US" sz="2626">
                <a:solidFill>
                  <a:srgbClr val="000000"/>
                </a:solidFill>
                <a:latin typeface="Noto Sans"/>
                <a:ea typeface="Noto Sans"/>
                <a:cs typeface="Noto Sans"/>
                <a:sym typeface="Noto Sans"/>
              </a:rPr>
              <a:t>ESP32-C3 được kết nối với Blynk nhờ có hỗ trợ module Wifi (ban đầu người dùng sẽ tự thiết lập cho ESP32 bằng cách kết nối mạng Wifi nội bộ do ESP phát ra, chọn SSID Wifi và mật khẩu để ESP kết nối). Nếu mạng Wifi thay đổi, người dùng có thể thiết lập lại bằng cách nhấn nút RESET trên ổ cắm. Sau khi thiết lập lại xong, chỉ cần rút nguồn thiết bị và cắm lại là tiếp tục sử dụng được.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4643958" y="949669"/>
            <a:ext cx="9000083" cy="927100"/>
          </a:xfrm>
          <a:prstGeom prst="rect">
            <a:avLst/>
          </a:prstGeom>
        </p:spPr>
        <p:txBody>
          <a:bodyPr wrap="square" lIns="0" tIns="0" rIns="0" bIns="0" rtlCol="0" anchor="t">
            <a:spAutoFit/>
          </a:bodyPr>
          <a:lstStyle/>
          <a:p>
            <a:pPr algn="ctr">
              <a:lnSpc>
                <a:spcPts val="7699"/>
              </a:lnSpc>
            </a:pPr>
            <a:r>
              <a:rPr lang="en-US" sz="5499" b="1">
                <a:solidFill>
                  <a:srgbClr val="C11D15"/>
                </a:solidFill>
                <a:latin typeface="Noto Sans Bold"/>
                <a:ea typeface="Noto Sans Bold"/>
                <a:cs typeface="Noto Sans Bold"/>
                <a:sym typeface="Noto Sans Bold"/>
              </a:rPr>
              <a:t>PHÂN CÔNG NHIỆM VỤ:</a:t>
            </a:r>
          </a:p>
        </p:txBody>
      </p:sp>
      <p:graphicFrame>
        <p:nvGraphicFramePr>
          <p:cNvPr id="4" name="Table 4"/>
          <p:cNvGraphicFramePr>
            <a:graphicFrameLocks noGrp="1"/>
          </p:cNvGraphicFramePr>
          <p:nvPr/>
        </p:nvGraphicFramePr>
        <p:xfrm>
          <a:off x="0" y="2826437"/>
          <a:ext cx="18288000" cy="5021048"/>
        </p:xfrm>
        <a:graphic>
          <a:graphicData uri="http://schemas.openxmlformats.org/drawingml/2006/table">
            <a:tbl>
              <a:tblPr/>
              <a:tblGrid>
                <a:gridCol w="4416877">
                  <a:extLst>
                    <a:ext uri="{9D8B030D-6E8A-4147-A177-3AD203B41FA5}">
                      <a16:colId xmlns:a16="http://schemas.microsoft.com/office/drawing/2014/main" val="20000"/>
                    </a:ext>
                  </a:extLst>
                </a:gridCol>
                <a:gridCol w="11502689">
                  <a:extLst>
                    <a:ext uri="{9D8B030D-6E8A-4147-A177-3AD203B41FA5}">
                      <a16:colId xmlns:a16="http://schemas.microsoft.com/office/drawing/2014/main" val="20001"/>
                    </a:ext>
                  </a:extLst>
                </a:gridCol>
                <a:gridCol w="2368434">
                  <a:extLst>
                    <a:ext uri="{9D8B030D-6E8A-4147-A177-3AD203B41FA5}">
                      <a16:colId xmlns:a16="http://schemas.microsoft.com/office/drawing/2014/main" val="20002"/>
                    </a:ext>
                  </a:extLst>
                </a:gridCol>
              </a:tblGrid>
              <a:tr h="1743603">
                <a:tc>
                  <a:txBody>
                    <a:bodyPr/>
                    <a:lstStyle/>
                    <a:p>
                      <a:pPr algn="ctr">
                        <a:lnSpc>
                          <a:spcPts val="4199"/>
                        </a:lnSpc>
                        <a:defRPr/>
                      </a:pPr>
                      <a:r>
                        <a:rPr lang="en-US" sz="2999" b="1">
                          <a:solidFill>
                            <a:srgbClr val="FFFFFF"/>
                          </a:solidFill>
                          <a:latin typeface="Noto Sans Bold"/>
                          <a:ea typeface="Noto Sans Bold"/>
                          <a:cs typeface="Noto Sans Bold"/>
                          <a:sym typeface="Noto Sans Bold"/>
                        </a:rPr>
                        <a:t>Tên thành viên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tc>
                  <a:txBody>
                    <a:bodyPr/>
                    <a:lstStyle/>
                    <a:p>
                      <a:pPr algn="ctr">
                        <a:lnSpc>
                          <a:spcPts val="4199"/>
                        </a:lnSpc>
                        <a:defRPr/>
                      </a:pPr>
                      <a:r>
                        <a:rPr lang="en-US" sz="2999" b="1">
                          <a:solidFill>
                            <a:srgbClr val="FFFFFF"/>
                          </a:solidFill>
                          <a:latin typeface="Noto Sans Bold"/>
                          <a:ea typeface="Noto Sans Bold"/>
                          <a:cs typeface="Noto Sans Bold"/>
                          <a:sym typeface="Noto Sans Bold"/>
                        </a:rPr>
                        <a:t>Nhiệm vụ</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tc>
                  <a:txBody>
                    <a:bodyPr/>
                    <a:lstStyle/>
                    <a:p>
                      <a:pPr algn="ctr">
                        <a:lnSpc>
                          <a:spcPts val="4199"/>
                        </a:lnSpc>
                        <a:defRPr/>
                      </a:pPr>
                      <a:r>
                        <a:rPr lang="en-US" sz="2999" b="1">
                          <a:solidFill>
                            <a:srgbClr val="FFFFFF"/>
                          </a:solidFill>
                          <a:latin typeface="Noto Sans Bold"/>
                          <a:ea typeface="Noto Sans Bold"/>
                          <a:cs typeface="Noto Sans Bold"/>
                          <a:sym typeface="Noto Sans Bold"/>
                        </a:rPr>
                        <a:t>Tỉ lệ</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extLst>
                  <a:ext uri="{0D108BD9-81ED-4DB2-BD59-A6C34878D82A}">
                    <a16:rowId xmlns:a16="http://schemas.microsoft.com/office/drawing/2014/main" val="10000"/>
                  </a:ext>
                </a:extLst>
              </a:tr>
              <a:tr h="1017370">
                <a:tc>
                  <a:txBody>
                    <a:bodyPr/>
                    <a:lstStyle/>
                    <a:p>
                      <a:pPr algn="ctr">
                        <a:lnSpc>
                          <a:spcPts val="4199"/>
                        </a:lnSpc>
                        <a:defRPr/>
                      </a:pPr>
                      <a:r>
                        <a:rPr lang="en-US" sz="2999" b="1">
                          <a:solidFill>
                            <a:srgbClr val="000000"/>
                          </a:solidFill>
                          <a:latin typeface="Noto Sans Bold"/>
                          <a:ea typeface="Noto Sans Bold"/>
                          <a:cs typeface="Noto Sans Bold"/>
                          <a:sym typeface="Noto Sans Bold"/>
                        </a:rPr>
                        <a:t>Nguyễn Văn 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34%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7370">
                <a:tc>
                  <a:txBody>
                    <a:bodyPr/>
                    <a:lstStyle/>
                    <a:p>
                      <a:pPr algn="ctr">
                        <a:lnSpc>
                          <a:spcPts val="4199"/>
                        </a:lnSpc>
                        <a:defRPr/>
                      </a:pPr>
                      <a:r>
                        <a:rPr lang="en-US" sz="2999" b="1">
                          <a:solidFill>
                            <a:srgbClr val="000000"/>
                          </a:solidFill>
                          <a:latin typeface="Noto Sans Bold"/>
                          <a:ea typeface="Noto Sans Bold"/>
                          <a:cs typeface="Noto Sans Bold"/>
                          <a:sym typeface="Noto Sans Bold"/>
                        </a:rPr>
                        <a:t>Phạm Thị Phương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33%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42705">
                <a:tc>
                  <a:txBody>
                    <a:bodyPr/>
                    <a:lstStyle/>
                    <a:p>
                      <a:pPr algn="ctr">
                        <a:lnSpc>
                          <a:spcPts val="4199"/>
                        </a:lnSpc>
                        <a:defRPr/>
                      </a:pPr>
                      <a:r>
                        <a:rPr lang="en-US" sz="2999" b="1">
                          <a:solidFill>
                            <a:srgbClr val="000000"/>
                          </a:solidFill>
                          <a:latin typeface="Noto Sans Bold"/>
                          <a:ea typeface="Noto Sans Bold"/>
                          <a:cs typeface="Noto Sans Bold"/>
                          <a:sym typeface="Noto Sans Bold"/>
                        </a:rPr>
                        <a:t>Dương Thị Thảo Vi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r>
                        <a:rPr lang="en-US" sz="2999" b="1">
                          <a:solidFill>
                            <a:srgbClr val="000000"/>
                          </a:solidFill>
                          <a:latin typeface="Noto Sans Bold"/>
                          <a:ea typeface="Noto Sans Bold"/>
                          <a:cs typeface="Noto Sans Bold"/>
                          <a:sym typeface="Noto Sans Bold"/>
                        </a:rPr>
                        <a:t>33%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13140536" y="2639002"/>
            <a:ext cx="4828216" cy="5440860"/>
          </a:xfrm>
          <a:custGeom>
            <a:avLst/>
            <a:gdLst/>
            <a:ahLst/>
            <a:cxnLst/>
            <a:rect l="l" t="t" r="r" b="b"/>
            <a:pathLst>
              <a:path w="4828216" h="5440860">
                <a:moveTo>
                  <a:pt x="0" y="0"/>
                </a:moveTo>
                <a:lnTo>
                  <a:pt x="4828216" y="0"/>
                </a:lnTo>
                <a:lnTo>
                  <a:pt x="4828216" y="5440860"/>
                </a:lnTo>
                <a:lnTo>
                  <a:pt x="0" y="5440860"/>
                </a:lnTo>
                <a:lnTo>
                  <a:pt x="0" y="0"/>
                </a:lnTo>
                <a:close/>
              </a:path>
            </a:pathLst>
          </a:custGeom>
          <a:blipFill>
            <a:blip r:embed="rId5"/>
            <a:stretch>
              <a:fillRect/>
            </a:stretch>
          </a:blipFill>
        </p:spPr>
      </p:sp>
      <p:sp>
        <p:nvSpPr>
          <p:cNvPr id="5" name="Freeform 5"/>
          <p:cNvSpPr/>
          <p:nvPr/>
        </p:nvSpPr>
        <p:spPr>
          <a:xfrm>
            <a:off x="9657405" y="2639002"/>
            <a:ext cx="3011609" cy="6356958"/>
          </a:xfrm>
          <a:custGeom>
            <a:avLst/>
            <a:gdLst/>
            <a:ahLst/>
            <a:cxnLst/>
            <a:rect l="l" t="t" r="r" b="b"/>
            <a:pathLst>
              <a:path w="3011609" h="6356958">
                <a:moveTo>
                  <a:pt x="0" y="0"/>
                </a:moveTo>
                <a:lnTo>
                  <a:pt x="3011609" y="0"/>
                </a:lnTo>
                <a:lnTo>
                  <a:pt x="3011609" y="6356958"/>
                </a:lnTo>
                <a:lnTo>
                  <a:pt x="0" y="6356958"/>
                </a:lnTo>
                <a:lnTo>
                  <a:pt x="0" y="0"/>
                </a:lnTo>
                <a:close/>
              </a:path>
            </a:pathLst>
          </a:custGeom>
          <a:blipFill>
            <a:blip r:embed="rId6"/>
            <a:stretch>
              <a:fillRect/>
            </a:stretch>
          </a:blipFill>
        </p:spPr>
      </p:sp>
      <p:sp>
        <p:nvSpPr>
          <p:cNvPr id="6" name="TextBox 6"/>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7" name="TextBox 7"/>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3.4 Giải thích nguyên lý làm việc</a:t>
            </a:r>
          </a:p>
        </p:txBody>
      </p:sp>
      <p:sp>
        <p:nvSpPr>
          <p:cNvPr id="8" name="TextBox 8"/>
          <p:cNvSpPr txBox="1"/>
          <p:nvPr/>
        </p:nvSpPr>
        <p:spPr>
          <a:xfrm>
            <a:off x="1192919" y="2296102"/>
            <a:ext cx="7951081" cy="7039036"/>
          </a:xfrm>
          <a:prstGeom prst="rect">
            <a:avLst/>
          </a:prstGeom>
        </p:spPr>
        <p:txBody>
          <a:bodyPr lIns="0" tIns="0" rIns="0" bIns="0" rtlCol="0" anchor="t">
            <a:spAutoFit/>
          </a:bodyPr>
          <a:lstStyle/>
          <a:p>
            <a:pPr algn="just">
              <a:lnSpc>
                <a:spcPts val="7066"/>
              </a:lnSpc>
            </a:pPr>
            <a:r>
              <a:rPr lang="en-US" sz="2826">
                <a:solidFill>
                  <a:srgbClr val="000000"/>
                </a:solidFill>
                <a:latin typeface="Noto Sans"/>
                <a:ea typeface="Noto Sans"/>
                <a:cs typeface="Noto Sans"/>
                <a:sym typeface="Noto Sans"/>
              </a:rPr>
              <a:t>ESP32-C3 sẽ đọc thông tin nhiệt độ, độ ẩm từ DHT11; đọc thông tin bật/tắt thủ công, thông tin hẹn giờ trên Blynk và thông tin ngày giờ lấy trên Internet. Sau đó ESP32 sẽ hiển thị thông tin nhiệt độ/độ ẩm, ngày giờ, trạng thái bật/tắt ổ cắm lên màn hình OLED và Blynk. </a:t>
            </a:r>
            <a:r>
              <a:rPr lang="en-US" sz="2826" b="1">
                <a:solidFill>
                  <a:srgbClr val="000000"/>
                </a:solidFill>
                <a:latin typeface="Noto Sans Bold"/>
                <a:ea typeface="Noto Sans Bold"/>
                <a:cs typeface="Noto Sans Bold"/>
                <a:sym typeface="Noto Sans Bold"/>
              </a:rPr>
              <a:t>Đồng thời sẽ gửi trạng thái bật/tắt ổ cắm qua STM32 thứ 1 qua giao thức UART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2648992" y="2104386"/>
            <a:ext cx="6070776" cy="4385278"/>
          </a:xfrm>
          <a:custGeom>
            <a:avLst/>
            <a:gdLst/>
            <a:ahLst/>
            <a:cxnLst/>
            <a:rect l="l" t="t" r="r" b="b"/>
            <a:pathLst>
              <a:path w="6070776" h="4385278">
                <a:moveTo>
                  <a:pt x="0" y="0"/>
                </a:moveTo>
                <a:lnTo>
                  <a:pt x="6070776" y="0"/>
                </a:lnTo>
                <a:lnTo>
                  <a:pt x="6070776" y="4385278"/>
                </a:lnTo>
                <a:lnTo>
                  <a:pt x="0" y="4385278"/>
                </a:lnTo>
                <a:lnTo>
                  <a:pt x="0" y="0"/>
                </a:lnTo>
                <a:close/>
              </a:path>
            </a:pathLst>
          </a:custGeom>
          <a:blipFill>
            <a:blip r:embed="rId5"/>
            <a:stretch>
              <a:fillRect/>
            </a:stretch>
          </a:blipFill>
        </p:spPr>
      </p:sp>
      <p:sp>
        <p:nvSpPr>
          <p:cNvPr id="5" name="Freeform 5"/>
          <p:cNvSpPr/>
          <p:nvPr/>
        </p:nvSpPr>
        <p:spPr>
          <a:xfrm>
            <a:off x="9904636" y="1941726"/>
            <a:ext cx="5895475" cy="4547938"/>
          </a:xfrm>
          <a:custGeom>
            <a:avLst/>
            <a:gdLst/>
            <a:ahLst/>
            <a:cxnLst/>
            <a:rect l="l" t="t" r="r" b="b"/>
            <a:pathLst>
              <a:path w="5895475" h="4547938">
                <a:moveTo>
                  <a:pt x="0" y="0"/>
                </a:moveTo>
                <a:lnTo>
                  <a:pt x="5895474" y="0"/>
                </a:lnTo>
                <a:lnTo>
                  <a:pt x="5895474" y="4547938"/>
                </a:lnTo>
                <a:lnTo>
                  <a:pt x="0" y="4547938"/>
                </a:lnTo>
                <a:lnTo>
                  <a:pt x="0" y="0"/>
                </a:lnTo>
                <a:close/>
              </a:path>
            </a:pathLst>
          </a:custGeom>
          <a:blipFill>
            <a:blip r:embed="rId6"/>
            <a:stretch>
              <a:fillRect/>
            </a:stretch>
          </a:blipFill>
        </p:spPr>
      </p:sp>
      <p:sp>
        <p:nvSpPr>
          <p:cNvPr id="6" name="TextBox 6"/>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7" name="TextBox 7"/>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3.4 Giải thích nguyên lý làm việc</a:t>
            </a:r>
          </a:p>
        </p:txBody>
      </p:sp>
      <p:sp>
        <p:nvSpPr>
          <p:cNvPr id="8" name="TextBox 8"/>
          <p:cNvSpPr txBox="1"/>
          <p:nvPr/>
        </p:nvSpPr>
        <p:spPr>
          <a:xfrm>
            <a:off x="616933" y="6442039"/>
            <a:ext cx="17204279" cy="3457636"/>
          </a:xfrm>
          <a:prstGeom prst="rect">
            <a:avLst/>
          </a:prstGeom>
        </p:spPr>
        <p:txBody>
          <a:bodyPr lIns="0" tIns="0" rIns="0" bIns="0" rtlCol="0" anchor="t">
            <a:spAutoFit/>
          </a:bodyPr>
          <a:lstStyle/>
          <a:p>
            <a:pPr algn="just">
              <a:lnSpc>
                <a:spcPts val="7066"/>
              </a:lnSpc>
            </a:pPr>
            <a:r>
              <a:rPr lang="en-US" sz="2826">
                <a:solidFill>
                  <a:srgbClr val="000000"/>
                </a:solidFill>
                <a:latin typeface="Noto Sans"/>
                <a:ea typeface="Noto Sans"/>
                <a:cs typeface="Noto Sans"/>
                <a:sym typeface="Noto Sans"/>
              </a:rPr>
              <a:t>-STM32 thứ 1 nhận dữ liệu từ ESP32 qua UART, rồi điều khiển bật/tắt Relay thứ 1 dựa vào dữ liệu nhận được. </a:t>
            </a:r>
            <a:r>
              <a:rPr lang="en-US" sz="2826" b="1">
                <a:solidFill>
                  <a:srgbClr val="000000"/>
                </a:solidFill>
                <a:latin typeface="Noto Sans Bold"/>
                <a:ea typeface="Noto Sans Bold"/>
                <a:cs typeface="Noto Sans Bold"/>
                <a:sym typeface="Noto Sans Bold"/>
              </a:rPr>
              <a:t>STM32 thứ 1 sẽ tiếp tục gửi dữ liệu trạng thái bật/tắt ổ cắm còn lại qua giao thức CAN.</a:t>
            </a:r>
          </a:p>
          <a:p>
            <a:pPr algn="just">
              <a:lnSpc>
                <a:spcPts val="7066"/>
              </a:lnSpc>
            </a:pPr>
            <a:r>
              <a:rPr lang="en-US" sz="2826">
                <a:solidFill>
                  <a:srgbClr val="000000"/>
                </a:solidFill>
                <a:latin typeface="Noto Sans"/>
                <a:ea typeface="Noto Sans"/>
                <a:cs typeface="Noto Sans"/>
                <a:sym typeface="Noto Sans"/>
              </a:rPr>
              <a:t>-STM32 thứ 2 nhận dữ liệu từ STM32 thứ 1, rồi điều khiển bật/tắt Relay thứ 2 dựa vào dữ liệu nhận được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7142776" cy="879293"/>
          </a:xfrm>
          <a:custGeom>
            <a:avLst/>
            <a:gdLst/>
            <a:ahLst/>
            <a:cxnLst/>
            <a:rect l="l" t="t" r="r" b="b"/>
            <a:pathLst>
              <a:path w="7142776" h="879293">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b="-65319"/>
            </a:stretch>
          </a:blipFill>
        </p:spPr>
      </p:sp>
      <p:sp>
        <p:nvSpPr>
          <p:cNvPr id="4" name="Freeform 4"/>
          <p:cNvSpPr/>
          <p:nvPr/>
        </p:nvSpPr>
        <p:spPr>
          <a:xfrm>
            <a:off x="2568027" y="2256786"/>
            <a:ext cx="6841774" cy="2364173"/>
          </a:xfrm>
          <a:custGeom>
            <a:avLst/>
            <a:gdLst/>
            <a:ahLst/>
            <a:cxnLst/>
            <a:rect l="l" t="t" r="r" b="b"/>
            <a:pathLst>
              <a:path w="6841774" h="2364173">
                <a:moveTo>
                  <a:pt x="0" y="0"/>
                </a:moveTo>
                <a:lnTo>
                  <a:pt x="6841774" y="0"/>
                </a:lnTo>
                <a:lnTo>
                  <a:pt x="6841774" y="2364174"/>
                </a:lnTo>
                <a:lnTo>
                  <a:pt x="0" y="2364174"/>
                </a:lnTo>
                <a:lnTo>
                  <a:pt x="0" y="0"/>
                </a:lnTo>
                <a:close/>
              </a:path>
            </a:pathLst>
          </a:custGeom>
          <a:blipFill>
            <a:blip r:embed="rId5"/>
            <a:stretch>
              <a:fillRect/>
            </a:stretch>
          </a:blipFill>
        </p:spPr>
      </p:sp>
      <p:sp>
        <p:nvSpPr>
          <p:cNvPr id="5" name="Freeform 5"/>
          <p:cNvSpPr/>
          <p:nvPr/>
        </p:nvSpPr>
        <p:spPr>
          <a:xfrm>
            <a:off x="10371898" y="2189411"/>
            <a:ext cx="4194776" cy="2431548"/>
          </a:xfrm>
          <a:custGeom>
            <a:avLst/>
            <a:gdLst/>
            <a:ahLst/>
            <a:cxnLst/>
            <a:rect l="l" t="t" r="r" b="b"/>
            <a:pathLst>
              <a:path w="4194776" h="2431548">
                <a:moveTo>
                  <a:pt x="0" y="0"/>
                </a:moveTo>
                <a:lnTo>
                  <a:pt x="4194776" y="0"/>
                </a:lnTo>
                <a:lnTo>
                  <a:pt x="4194776" y="2431549"/>
                </a:lnTo>
                <a:lnTo>
                  <a:pt x="0" y="2431549"/>
                </a:lnTo>
                <a:lnTo>
                  <a:pt x="0" y="0"/>
                </a:lnTo>
                <a:close/>
              </a:path>
            </a:pathLst>
          </a:custGeom>
          <a:blipFill>
            <a:blip r:embed="rId6"/>
            <a:stretch>
              <a:fillRect/>
            </a:stretch>
          </a:blipFill>
        </p:spPr>
      </p:sp>
      <p:sp>
        <p:nvSpPr>
          <p:cNvPr id="6" name="TextBox 6"/>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3. Phương pháp thực hiện</a:t>
            </a:r>
          </a:p>
        </p:txBody>
      </p:sp>
      <p:sp>
        <p:nvSpPr>
          <p:cNvPr id="7" name="TextBox 7"/>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3.5 Phần mềm sử dụng</a:t>
            </a:r>
          </a:p>
        </p:txBody>
      </p:sp>
      <p:sp>
        <p:nvSpPr>
          <p:cNvPr id="8" name="TextBox 8"/>
          <p:cNvSpPr txBox="1"/>
          <p:nvPr/>
        </p:nvSpPr>
        <p:spPr>
          <a:xfrm>
            <a:off x="1401389" y="4781550"/>
            <a:ext cx="15485222" cy="2650551"/>
          </a:xfrm>
          <a:prstGeom prst="rect">
            <a:avLst/>
          </a:prstGeom>
        </p:spPr>
        <p:txBody>
          <a:bodyPr lIns="0" tIns="0" rIns="0" bIns="0" rtlCol="0" anchor="t">
            <a:spAutoFit/>
          </a:bodyPr>
          <a:lstStyle/>
          <a:p>
            <a:pPr algn="just">
              <a:lnSpc>
                <a:spcPts val="7316"/>
              </a:lnSpc>
            </a:pPr>
            <a:r>
              <a:rPr lang="en-US" sz="2926">
                <a:solidFill>
                  <a:srgbClr val="000000"/>
                </a:solidFill>
                <a:latin typeface="Noto Sans"/>
                <a:ea typeface="Noto Sans"/>
                <a:cs typeface="Noto Sans"/>
                <a:sym typeface="Noto Sans"/>
              </a:rPr>
              <a:t>Arduino IDE là môi trường phát triển mã nguồn mở dành cho lập trình vi điều khiển Arduino và các bo mạch tương thích (ESP32-C3). Nó hỗ trợ viết code, biên dịch và nạp chương trình dễ dàng với giao diện đơn giản.</a:t>
            </a:r>
          </a:p>
        </p:txBody>
      </p:sp>
      <p:sp>
        <p:nvSpPr>
          <p:cNvPr id="9" name="TextBox 9"/>
          <p:cNvSpPr txBox="1"/>
          <p:nvPr/>
        </p:nvSpPr>
        <p:spPr>
          <a:xfrm>
            <a:off x="1401389" y="7365426"/>
            <a:ext cx="15485222" cy="2650551"/>
          </a:xfrm>
          <a:prstGeom prst="rect">
            <a:avLst/>
          </a:prstGeom>
        </p:spPr>
        <p:txBody>
          <a:bodyPr lIns="0" tIns="0" rIns="0" bIns="0" rtlCol="0" anchor="t">
            <a:spAutoFit/>
          </a:bodyPr>
          <a:lstStyle/>
          <a:p>
            <a:pPr algn="just">
              <a:lnSpc>
                <a:spcPts val="7316"/>
              </a:lnSpc>
            </a:pPr>
            <a:r>
              <a:rPr lang="en-US" sz="2926">
                <a:solidFill>
                  <a:srgbClr val="000000"/>
                </a:solidFill>
                <a:latin typeface="Noto Sans"/>
                <a:ea typeface="Noto Sans"/>
                <a:cs typeface="Noto Sans"/>
                <a:sym typeface="Noto Sans"/>
              </a:rPr>
              <a:t>STM32CubeIDE là môi trường phát triển tích hợp (IDE) của STMicroelectronics, hỗ trợ lập trình, debug và cấu hình code tự động cho vi điều khiển STM32. Nó tích hợp CubeMX giúp thiết lập ngoại vi trực quan, phù hợp cho các dự án nhúng phức tạp.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Freeform 4"/>
          <p:cNvSpPr/>
          <p:nvPr/>
        </p:nvSpPr>
        <p:spPr>
          <a:xfrm>
            <a:off x="2982792" y="2132961"/>
            <a:ext cx="6947311" cy="5632954"/>
          </a:xfrm>
          <a:custGeom>
            <a:avLst/>
            <a:gdLst/>
            <a:ahLst/>
            <a:cxnLst/>
            <a:rect l="l" t="t" r="r" b="b"/>
            <a:pathLst>
              <a:path w="6947311" h="5632954">
                <a:moveTo>
                  <a:pt x="0" y="0"/>
                </a:moveTo>
                <a:lnTo>
                  <a:pt x="6947311" y="0"/>
                </a:lnTo>
                <a:lnTo>
                  <a:pt x="6947311" y="5632955"/>
                </a:lnTo>
                <a:lnTo>
                  <a:pt x="0" y="5632955"/>
                </a:lnTo>
                <a:lnTo>
                  <a:pt x="0" y="0"/>
                </a:lnTo>
                <a:close/>
              </a:path>
            </a:pathLst>
          </a:custGeom>
          <a:blipFill>
            <a:blip r:embed="rId5"/>
            <a:stretch>
              <a:fillRect/>
            </a:stretch>
          </a:blipFill>
        </p:spPr>
      </p:sp>
      <p:sp>
        <p:nvSpPr>
          <p:cNvPr id="5" name="Freeform 5"/>
          <p:cNvSpPr/>
          <p:nvPr/>
        </p:nvSpPr>
        <p:spPr>
          <a:xfrm>
            <a:off x="10922372" y="2132961"/>
            <a:ext cx="4229049" cy="5632954"/>
          </a:xfrm>
          <a:custGeom>
            <a:avLst/>
            <a:gdLst/>
            <a:ahLst/>
            <a:cxnLst/>
            <a:rect l="l" t="t" r="r" b="b"/>
            <a:pathLst>
              <a:path w="4229049" h="5632954">
                <a:moveTo>
                  <a:pt x="0" y="0"/>
                </a:moveTo>
                <a:lnTo>
                  <a:pt x="4229049" y="0"/>
                </a:lnTo>
                <a:lnTo>
                  <a:pt x="4229049" y="5632955"/>
                </a:lnTo>
                <a:lnTo>
                  <a:pt x="0" y="5632955"/>
                </a:lnTo>
                <a:lnTo>
                  <a:pt x="0" y="0"/>
                </a:lnTo>
                <a:close/>
              </a:path>
            </a:pathLst>
          </a:custGeom>
          <a:blipFill>
            <a:blip r:embed="rId6"/>
            <a:stretch>
              <a:fillRect/>
            </a:stretch>
          </a:blipFill>
        </p:spPr>
      </p:sp>
      <p:sp>
        <p:nvSpPr>
          <p:cNvPr id="6" name="TextBox 6"/>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4. Đánh giá kết quả, hướng phát triển</a:t>
            </a:r>
          </a:p>
        </p:txBody>
      </p:sp>
      <p:sp>
        <p:nvSpPr>
          <p:cNvPr id="7" name="TextBox 7"/>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4.1 Kết quả đạt được (chi tiết ở phần 5 demo)</a:t>
            </a:r>
          </a:p>
        </p:txBody>
      </p:sp>
      <p:sp>
        <p:nvSpPr>
          <p:cNvPr id="8" name="TextBox 8"/>
          <p:cNvSpPr txBox="1"/>
          <p:nvPr/>
        </p:nvSpPr>
        <p:spPr>
          <a:xfrm>
            <a:off x="698436" y="7699241"/>
            <a:ext cx="16891128" cy="1855532"/>
          </a:xfrm>
          <a:prstGeom prst="rect">
            <a:avLst/>
          </a:prstGeom>
        </p:spPr>
        <p:txBody>
          <a:bodyPr lIns="0" tIns="0" rIns="0" bIns="0" rtlCol="0" anchor="t">
            <a:spAutoFit/>
          </a:bodyPr>
          <a:lstStyle/>
          <a:p>
            <a:pPr algn="just">
              <a:lnSpc>
                <a:spcPts val="7816"/>
              </a:lnSpc>
            </a:pPr>
            <a:r>
              <a:rPr lang="en-US" sz="3126">
                <a:solidFill>
                  <a:srgbClr val="000000"/>
                </a:solidFill>
                <a:latin typeface="Noto Sans"/>
                <a:ea typeface="Noto Sans"/>
                <a:cs typeface="Noto Sans"/>
                <a:sym typeface="Noto Sans"/>
              </a:rPr>
              <a:t>Thiết bị hoạt động ổn định, phản hồi nhanh, hoạt động đúng chức năng đã giới thiệu ở phần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Freeform 4"/>
          <p:cNvSpPr/>
          <p:nvPr/>
        </p:nvSpPr>
        <p:spPr>
          <a:xfrm>
            <a:off x="11927235" y="1809111"/>
            <a:ext cx="4241849" cy="8242502"/>
          </a:xfrm>
          <a:custGeom>
            <a:avLst/>
            <a:gdLst/>
            <a:ahLst/>
            <a:cxnLst/>
            <a:rect l="l" t="t" r="r" b="b"/>
            <a:pathLst>
              <a:path w="4241849" h="8242502">
                <a:moveTo>
                  <a:pt x="0" y="0"/>
                </a:moveTo>
                <a:lnTo>
                  <a:pt x="4241848" y="0"/>
                </a:lnTo>
                <a:lnTo>
                  <a:pt x="4241848" y="8242502"/>
                </a:lnTo>
                <a:lnTo>
                  <a:pt x="0" y="8242502"/>
                </a:lnTo>
                <a:lnTo>
                  <a:pt x="0" y="0"/>
                </a:lnTo>
                <a:close/>
              </a:path>
            </a:pathLst>
          </a:custGeom>
          <a:blipFill>
            <a:blip r:embed="rId5"/>
            <a:stretch>
              <a:fillRect b="-8607"/>
            </a:stretch>
          </a:blipFill>
        </p:spPr>
      </p:sp>
      <p:sp>
        <p:nvSpPr>
          <p:cNvPr id="5" name="TextBox 5"/>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4. Đánh giá kết quả, hướng phát triển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4.1 Kết quả đạt được (chi tiết ở phần 5 demo)</a:t>
            </a:r>
          </a:p>
        </p:txBody>
      </p:sp>
      <p:sp>
        <p:nvSpPr>
          <p:cNvPr id="7" name="TextBox 7"/>
          <p:cNvSpPr txBox="1"/>
          <p:nvPr/>
        </p:nvSpPr>
        <p:spPr>
          <a:xfrm>
            <a:off x="1862502" y="2756842"/>
            <a:ext cx="9059870" cy="5766499"/>
          </a:xfrm>
          <a:prstGeom prst="rect">
            <a:avLst/>
          </a:prstGeom>
        </p:spPr>
        <p:txBody>
          <a:bodyPr lIns="0" tIns="0" rIns="0" bIns="0" rtlCol="0" anchor="t">
            <a:spAutoFit/>
          </a:bodyPr>
          <a:lstStyle/>
          <a:p>
            <a:pPr algn="just">
              <a:lnSpc>
                <a:spcPts val="9316"/>
              </a:lnSpc>
            </a:pPr>
            <a:r>
              <a:rPr lang="en-US" sz="3726">
                <a:solidFill>
                  <a:srgbClr val="000000"/>
                </a:solidFill>
                <a:latin typeface="Noto Sans"/>
                <a:ea typeface="Noto Sans"/>
                <a:cs typeface="Noto Sans"/>
                <a:sym typeface="Noto Sans"/>
              </a:rPr>
              <a:t>Giao diện điều khiển dễ sử dụng, thân thiện với người dùng. Chia thành 3 chức năng: hiển thị nhiệt độ/độ ẩm, điều khiển ổ cắm thủ công và điều khiển tắt ổ cắm qua hẹn giờ</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Freeform 4"/>
          <p:cNvSpPr/>
          <p:nvPr/>
        </p:nvSpPr>
        <p:spPr>
          <a:xfrm>
            <a:off x="11117710" y="2969626"/>
            <a:ext cx="5813153" cy="5330065"/>
          </a:xfrm>
          <a:custGeom>
            <a:avLst/>
            <a:gdLst/>
            <a:ahLst/>
            <a:cxnLst/>
            <a:rect l="l" t="t" r="r" b="b"/>
            <a:pathLst>
              <a:path w="5813153" h="5330065">
                <a:moveTo>
                  <a:pt x="0" y="0"/>
                </a:moveTo>
                <a:lnTo>
                  <a:pt x="5813153" y="0"/>
                </a:lnTo>
                <a:lnTo>
                  <a:pt x="5813153" y="5330066"/>
                </a:lnTo>
                <a:lnTo>
                  <a:pt x="0" y="5330066"/>
                </a:lnTo>
                <a:lnTo>
                  <a:pt x="0" y="0"/>
                </a:lnTo>
                <a:close/>
              </a:path>
            </a:pathLst>
          </a:custGeom>
          <a:blipFill>
            <a:blip r:embed="rId5"/>
            <a:stretch>
              <a:fillRect/>
            </a:stretch>
          </a:blipFill>
        </p:spPr>
      </p:sp>
      <p:sp>
        <p:nvSpPr>
          <p:cNvPr id="5" name="TextBox 5"/>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4. Đánh giá kết quả, hướng phát triển</a:t>
            </a:r>
          </a:p>
        </p:txBody>
      </p:sp>
      <p:sp>
        <p:nvSpPr>
          <p:cNvPr id="6" name="TextBox 6"/>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4.1 Kết quả đạt được (chi tiết ở phần 5 demo)</a:t>
            </a:r>
          </a:p>
        </p:txBody>
      </p:sp>
      <p:sp>
        <p:nvSpPr>
          <p:cNvPr id="7" name="TextBox 7"/>
          <p:cNvSpPr txBox="1"/>
          <p:nvPr/>
        </p:nvSpPr>
        <p:spPr>
          <a:xfrm>
            <a:off x="1372112" y="3694384"/>
            <a:ext cx="9059870" cy="3404299"/>
          </a:xfrm>
          <a:prstGeom prst="rect">
            <a:avLst/>
          </a:prstGeom>
        </p:spPr>
        <p:txBody>
          <a:bodyPr lIns="0" tIns="0" rIns="0" bIns="0" rtlCol="0" anchor="t">
            <a:spAutoFit/>
          </a:bodyPr>
          <a:lstStyle/>
          <a:p>
            <a:pPr algn="just">
              <a:lnSpc>
                <a:spcPts val="9316"/>
              </a:lnSpc>
            </a:pPr>
            <a:r>
              <a:rPr lang="en-US" sz="3726">
                <a:solidFill>
                  <a:srgbClr val="000000"/>
                </a:solidFill>
                <a:latin typeface="Noto Sans"/>
                <a:ea typeface="Noto Sans"/>
                <a:cs typeface="Noto Sans"/>
                <a:sym typeface="Noto Sans"/>
              </a:rPr>
              <a:t>Thông tin hiển thị trên màn hình OLED chính xác, dễ hiểu, đồng bộ với thông tin trên Blynk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TextBox 4"/>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4. Đánh giá kết quả, hướng phát triển</a:t>
            </a:r>
          </a:p>
        </p:txBody>
      </p:sp>
      <p:sp>
        <p:nvSpPr>
          <p:cNvPr id="5" name="TextBox 5"/>
          <p:cNvSpPr txBox="1"/>
          <p:nvPr/>
        </p:nvSpPr>
        <p:spPr>
          <a:xfrm>
            <a:off x="1028700" y="85914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4.1 Hướng phát triển cho đề tài cuối kỳ</a:t>
            </a:r>
          </a:p>
        </p:txBody>
      </p:sp>
      <p:sp>
        <p:nvSpPr>
          <p:cNvPr id="6" name="TextBox 6"/>
          <p:cNvSpPr txBox="1"/>
          <p:nvPr/>
        </p:nvSpPr>
        <p:spPr>
          <a:xfrm>
            <a:off x="1134209" y="2765431"/>
            <a:ext cx="15691145" cy="1965388"/>
          </a:xfrm>
          <a:prstGeom prst="rect">
            <a:avLst/>
          </a:prstGeom>
        </p:spPr>
        <p:txBody>
          <a:bodyPr lIns="0" tIns="0" rIns="0" bIns="0" rtlCol="0" anchor="t">
            <a:spAutoFit/>
          </a:bodyPr>
          <a:lstStyle/>
          <a:p>
            <a:pPr algn="just">
              <a:lnSpc>
                <a:spcPts val="8316"/>
              </a:lnSpc>
            </a:pPr>
            <a:r>
              <a:rPr lang="en-US" sz="3326">
                <a:solidFill>
                  <a:srgbClr val="000000"/>
                </a:solidFill>
                <a:latin typeface="Noto Sans"/>
                <a:ea typeface="Noto Sans"/>
                <a:cs typeface="Noto Sans"/>
                <a:sym typeface="Noto Sans"/>
              </a:rPr>
              <a:t>-Hiện tại nhóm áp dụng FreeRTOS vào STM32, tuy nhiên chưa áp dụng được vào ESP32-C3, nhóm sẽ tiếp tục nghiên cứu.</a:t>
            </a:r>
          </a:p>
        </p:txBody>
      </p:sp>
      <p:sp>
        <p:nvSpPr>
          <p:cNvPr id="7" name="TextBox 7"/>
          <p:cNvSpPr txBox="1"/>
          <p:nvPr/>
        </p:nvSpPr>
        <p:spPr>
          <a:xfrm>
            <a:off x="1134209" y="4759394"/>
            <a:ext cx="15691145" cy="917638"/>
          </a:xfrm>
          <a:prstGeom prst="rect">
            <a:avLst/>
          </a:prstGeom>
        </p:spPr>
        <p:txBody>
          <a:bodyPr lIns="0" tIns="0" rIns="0" bIns="0" rtlCol="0" anchor="t">
            <a:spAutoFit/>
          </a:bodyPr>
          <a:lstStyle/>
          <a:p>
            <a:pPr algn="just">
              <a:lnSpc>
                <a:spcPts val="8316"/>
              </a:lnSpc>
            </a:pPr>
            <a:r>
              <a:rPr lang="en-US" sz="3326">
                <a:solidFill>
                  <a:srgbClr val="000000"/>
                </a:solidFill>
                <a:latin typeface="Noto Sans"/>
                <a:ea typeface="Noto Sans"/>
                <a:cs typeface="Noto Sans"/>
                <a:sym typeface="Noto Sans"/>
              </a:rPr>
              <a:t>-Dự kiến thêm chức năng điều khiển bật tắt ổ cắm bằng giọng nói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Freeform 4"/>
          <p:cNvSpPr/>
          <p:nvPr/>
        </p:nvSpPr>
        <p:spPr>
          <a:xfrm>
            <a:off x="6392266" y="2201323"/>
            <a:ext cx="5503468" cy="5530986"/>
          </a:xfrm>
          <a:custGeom>
            <a:avLst/>
            <a:gdLst/>
            <a:ahLst/>
            <a:cxnLst/>
            <a:rect l="l" t="t" r="r" b="b"/>
            <a:pathLst>
              <a:path w="5503468" h="5530986">
                <a:moveTo>
                  <a:pt x="0" y="0"/>
                </a:moveTo>
                <a:lnTo>
                  <a:pt x="5503468" y="0"/>
                </a:lnTo>
                <a:lnTo>
                  <a:pt x="5503468" y="5530985"/>
                </a:lnTo>
                <a:lnTo>
                  <a:pt x="0" y="5530985"/>
                </a:lnTo>
                <a:lnTo>
                  <a:pt x="0" y="0"/>
                </a:lnTo>
                <a:close/>
              </a:path>
            </a:pathLst>
          </a:custGeom>
          <a:blipFill>
            <a:blip r:embed="rId5"/>
            <a:stretch>
              <a:fillRect/>
            </a:stretch>
          </a:blipFill>
        </p:spPr>
      </p:sp>
      <p:sp>
        <p:nvSpPr>
          <p:cNvPr id="5" name="TextBox 5"/>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5. Phụ lục: video demo và source code</a:t>
            </a:r>
          </a:p>
        </p:txBody>
      </p:sp>
      <p:sp>
        <p:nvSpPr>
          <p:cNvPr id="6" name="TextBox 6"/>
          <p:cNvSpPr txBox="1"/>
          <p:nvPr/>
        </p:nvSpPr>
        <p:spPr>
          <a:xfrm>
            <a:off x="1489434" y="7762961"/>
            <a:ext cx="15309133" cy="1965388"/>
          </a:xfrm>
          <a:prstGeom prst="rect">
            <a:avLst/>
          </a:prstGeom>
        </p:spPr>
        <p:txBody>
          <a:bodyPr lIns="0" tIns="0" rIns="0" bIns="0" rtlCol="0" anchor="t">
            <a:spAutoFit/>
          </a:bodyPr>
          <a:lstStyle/>
          <a:p>
            <a:pPr algn="just">
              <a:lnSpc>
                <a:spcPts val="8316"/>
              </a:lnSpc>
            </a:pPr>
            <a:r>
              <a:rPr lang="en-US" sz="3326">
                <a:solidFill>
                  <a:srgbClr val="000000"/>
                </a:solidFill>
                <a:latin typeface="Noto Sans"/>
                <a:ea typeface="Noto Sans"/>
                <a:cs typeface="Noto Sans"/>
                <a:sym typeface="Noto Sans"/>
              </a:rPr>
              <a:t>Link source dự án: </a:t>
            </a:r>
            <a:r>
              <a:rPr lang="en-US" sz="3326" u="sng">
                <a:solidFill>
                  <a:srgbClr val="000000"/>
                </a:solidFill>
                <a:latin typeface="Noto Sans"/>
                <a:ea typeface="Noto Sans"/>
                <a:cs typeface="Noto Sans"/>
                <a:sym typeface="Noto Sans"/>
                <a:hlinkClick r:id="rId6" tooltip="https://github.com/an2101/SMART-POWER-OUTLET-BASED-ON-CAN-BUS-MIDTERM"/>
              </a:rPr>
              <a:t>https://github.com/an2101/SMART-POWER-OUTLET-BASED-ON-CAN-BUS-MIDTERM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616933" y="75738"/>
            <a:ext cx="10305439" cy="852007"/>
          </a:xfrm>
          <a:custGeom>
            <a:avLst/>
            <a:gdLst/>
            <a:ahLst/>
            <a:cxnLst/>
            <a:rect l="l" t="t" r="r" b="b"/>
            <a:pathLst>
              <a:path w="10305439" h="852007">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b="-146157"/>
            </a:stretch>
          </a:blipFill>
        </p:spPr>
      </p:sp>
      <p:sp>
        <p:nvSpPr>
          <p:cNvPr id="4" name="Freeform 4"/>
          <p:cNvSpPr/>
          <p:nvPr/>
        </p:nvSpPr>
        <p:spPr>
          <a:xfrm>
            <a:off x="6625122" y="2668266"/>
            <a:ext cx="4975345" cy="4950468"/>
          </a:xfrm>
          <a:custGeom>
            <a:avLst/>
            <a:gdLst/>
            <a:ahLst/>
            <a:cxnLst/>
            <a:rect l="l" t="t" r="r" b="b"/>
            <a:pathLst>
              <a:path w="4975345" h="4950468">
                <a:moveTo>
                  <a:pt x="0" y="0"/>
                </a:moveTo>
                <a:lnTo>
                  <a:pt x="4975344" y="0"/>
                </a:lnTo>
                <a:lnTo>
                  <a:pt x="4975344" y="4950468"/>
                </a:lnTo>
                <a:lnTo>
                  <a:pt x="0" y="4950468"/>
                </a:lnTo>
                <a:lnTo>
                  <a:pt x="0" y="0"/>
                </a:lnTo>
                <a:close/>
              </a:path>
            </a:pathLst>
          </a:custGeom>
          <a:blipFill>
            <a:blip r:embed="rId5"/>
            <a:stretch>
              <a:fillRect/>
            </a:stretch>
          </a:blipFill>
        </p:spPr>
      </p:sp>
      <p:sp>
        <p:nvSpPr>
          <p:cNvPr id="5" name="TextBox 5"/>
          <p:cNvSpPr txBox="1"/>
          <p:nvPr/>
        </p:nvSpPr>
        <p:spPr>
          <a:xfrm>
            <a:off x="881723" y="121372"/>
            <a:ext cx="10040649"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5. Phụ lục: video demo và source code</a:t>
            </a:r>
          </a:p>
        </p:txBody>
      </p:sp>
      <p:sp>
        <p:nvSpPr>
          <p:cNvPr id="6" name="TextBox 6"/>
          <p:cNvSpPr txBox="1"/>
          <p:nvPr/>
        </p:nvSpPr>
        <p:spPr>
          <a:xfrm>
            <a:off x="1230211" y="7967358"/>
            <a:ext cx="16264164" cy="1713335"/>
          </a:xfrm>
          <a:prstGeom prst="rect">
            <a:avLst/>
          </a:prstGeom>
        </p:spPr>
        <p:txBody>
          <a:bodyPr lIns="0" tIns="0" rIns="0" bIns="0" rtlCol="0" anchor="t">
            <a:spAutoFit/>
          </a:bodyPr>
          <a:lstStyle/>
          <a:p>
            <a:pPr algn="l">
              <a:lnSpc>
                <a:spcPts val="6566"/>
              </a:lnSpc>
            </a:pPr>
            <a:r>
              <a:rPr lang="en-US" sz="2626">
                <a:solidFill>
                  <a:srgbClr val="000000"/>
                </a:solidFill>
                <a:latin typeface="Noto Sans"/>
                <a:ea typeface="Noto Sans"/>
                <a:cs typeface="Noto Sans"/>
                <a:sym typeface="Noto Sans"/>
              </a:rPr>
              <a:t>Link video demo dự án: </a:t>
            </a:r>
            <a:r>
              <a:rPr lang="en-US" sz="2626" u="sng">
                <a:solidFill>
                  <a:srgbClr val="000000"/>
                </a:solidFill>
                <a:latin typeface="Noto Sans"/>
                <a:ea typeface="Noto Sans"/>
                <a:cs typeface="Noto Sans"/>
                <a:sym typeface="Noto Sans"/>
                <a:hlinkClick r:id="rId6" tooltip="https://drive.google.com/file/d/1uJZdLKMzb7t7uUvIZkhNDOHja9ycd7Sn/view?usp=drive_link"/>
              </a:rPr>
              <a:t>https://drive.google.com/file/d/1uJZdLKMzb7t7uUvIZkhNDOHja9ycd7Sn/view?usp=drive_link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0" y="3317873"/>
            <a:ext cx="18288000" cy="3470279"/>
          </a:xfrm>
          <a:prstGeom prst="rect">
            <a:avLst/>
          </a:prstGeom>
        </p:spPr>
        <p:txBody>
          <a:bodyPr lIns="0" tIns="0" rIns="0" bIns="0" rtlCol="0" anchor="t">
            <a:spAutoFit/>
          </a:bodyPr>
          <a:lstStyle/>
          <a:p>
            <a:pPr algn="ctr">
              <a:lnSpc>
                <a:spcPts val="13999"/>
              </a:lnSpc>
            </a:pPr>
            <a:r>
              <a:rPr lang="en-US" sz="9999">
                <a:solidFill>
                  <a:srgbClr val="C11D15"/>
                </a:solidFill>
                <a:latin typeface="Paytone One"/>
                <a:ea typeface="Paytone One"/>
                <a:cs typeface="Paytone One"/>
                <a:sym typeface="Paytone One"/>
              </a:rPr>
              <a:t>Cảm ơn thầy và các bạn </a:t>
            </a:r>
          </a:p>
          <a:p>
            <a:pPr algn="ctr">
              <a:lnSpc>
                <a:spcPts val="13999"/>
              </a:lnSpc>
            </a:pPr>
            <a:r>
              <a:rPr lang="en-US" sz="9999">
                <a:solidFill>
                  <a:srgbClr val="C11D15"/>
                </a:solidFill>
                <a:latin typeface="Paytone One"/>
                <a:ea typeface="Paytone One"/>
                <a:cs typeface="Paytone One"/>
                <a:sym typeface="Paytone One"/>
              </a:rPr>
              <a:t>đã lắng nghe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3366455" y="133353"/>
            <a:ext cx="11555090" cy="646429"/>
          </a:xfrm>
          <a:prstGeom prst="rect">
            <a:avLst/>
          </a:prstGeom>
        </p:spPr>
        <p:txBody>
          <a:bodyPr wrap="square" lIns="0" tIns="0" rIns="0" bIns="0" rtlCol="0" anchor="t">
            <a:spAutoFit/>
          </a:bodyPr>
          <a:lstStyle/>
          <a:p>
            <a:pPr algn="ctr">
              <a:lnSpc>
                <a:spcPts val="5320"/>
              </a:lnSpc>
            </a:pPr>
            <a:r>
              <a:rPr lang="en-US" sz="3800" b="1">
                <a:solidFill>
                  <a:srgbClr val="C11D15"/>
                </a:solidFill>
                <a:latin typeface="Noto Sans Bold"/>
                <a:ea typeface="Noto Sans Bold"/>
                <a:cs typeface="Noto Sans Bold"/>
                <a:sym typeface="Noto Sans Bold"/>
              </a:rPr>
              <a:t>ĐIỂM TỰ ĐÁNH GIÁ CỦA TỪNG NHÓM:</a:t>
            </a:r>
          </a:p>
        </p:txBody>
      </p:sp>
      <p:graphicFrame>
        <p:nvGraphicFramePr>
          <p:cNvPr id="4" name="Table 4"/>
          <p:cNvGraphicFramePr>
            <a:graphicFrameLocks noGrp="1"/>
          </p:cNvGraphicFramePr>
          <p:nvPr/>
        </p:nvGraphicFramePr>
        <p:xfrm>
          <a:off x="0" y="1028700"/>
          <a:ext cx="18288000" cy="9124947"/>
        </p:xfrm>
        <a:graphic>
          <a:graphicData uri="http://schemas.openxmlformats.org/drawingml/2006/table">
            <a:tbl>
              <a:tblPr/>
              <a:tblGrid>
                <a:gridCol w="6195085">
                  <a:extLst>
                    <a:ext uri="{9D8B030D-6E8A-4147-A177-3AD203B41FA5}">
                      <a16:colId xmlns:a16="http://schemas.microsoft.com/office/drawing/2014/main" val="20000"/>
                    </a:ext>
                  </a:extLst>
                </a:gridCol>
                <a:gridCol w="12092915">
                  <a:extLst>
                    <a:ext uri="{9D8B030D-6E8A-4147-A177-3AD203B41FA5}">
                      <a16:colId xmlns:a16="http://schemas.microsoft.com/office/drawing/2014/main" val="20001"/>
                    </a:ext>
                  </a:extLst>
                </a:gridCol>
              </a:tblGrid>
              <a:tr h="1013883">
                <a:tc>
                  <a:txBody>
                    <a:bodyPr/>
                    <a:lstStyle/>
                    <a:p>
                      <a:pPr algn="ctr">
                        <a:lnSpc>
                          <a:spcPts val="4199"/>
                        </a:lnSpc>
                        <a:defRPr/>
                      </a:pPr>
                      <a:r>
                        <a:rPr lang="en-US" sz="2999" b="1">
                          <a:solidFill>
                            <a:srgbClr val="FFFFFF"/>
                          </a:solidFill>
                          <a:latin typeface="Noto Sans Bold"/>
                          <a:ea typeface="Noto Sans Bold"/>
                          <a:cs typeface="Noto Sans Bold"/>
                          <a:sym typeface="Noto Sans Bold"/>
                        </a:rPr>
                        <a:t>Số thứ tự nhóm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tc>
                  <a:txBody>
                    <a:bodyPr/>
                    <a:lstStyle/>
                    <a:p>
                      <a:pPr algn="ctr">
                        <a:lnSpc>
                          <a:spcPts val="4199"/>
                        </a:lnSpc>
                        <a:defRPr/>
                      </a:pPr>
                      <a:r>
                        <a:rPr lang="en-US" sz="2999" b="1">
                          <a:solidFill>
                            <a:srgbClr val="FFFFFF"/>
                          </a:solidFill>
                          <a:latin typeface="Noto Sans Bold"/>
                          <a:ea typeface="Noto Sans Bold"/>
                          <a:cs typeface="Noto Sans Bold"/>
                          <a:sym typeface="Noto Sans Bold"/>
                        </a:rPr>
                        <a:t>Điểm đánh giá</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extLst>
                  <a:ext uri="{0D108BD9-81ED-4DB2-BD59-A6C34878D82A}">
                    <a16:rowId xmlns:a16="http://schemas.microsoft.com/office/drawing/2014/main" val="10000"/>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3595055" y="174807"/>
            <a:ext cx="11097890" cy="646429"/>
          </a:xfrm>
          <a:prstGeom prst="rect">
            <a:avLst/>
          </a:prstGeom>
        </p:spPr>
        <p:txBody>
          <a:bodyPr wrap="square" lIns="0" tIns="0" rIns="0" bIns="0" rtlCol="0" anchor="t">
            <a:spAutoFit/>
          </a:bodyPr>
          <a:lstStyle/>
          <a:p>
            <a:pPr algn="ctr">
              <a:lnSpc>
                <a:spcPts val="5320"/>
              </a:lnSpc>
            </a:pPr>
            <a:r>
              <a:rPr lang="en-US" sz="3800" b="1">
                <a:solidFill>
                  <a:srgbClr val="C11D15"/>
                </a:solidFill>
                <a:latin typeface="Noto Sans Bold"/>
                <a:ea typeface="Noto Sans Bold"/>
                <a:cs typeface="Noto Sans Bold"/>
                <a:sym typeface="Noto Sans Bold"/>
              </a:rPr>
              <a:t>ĐIỂM TỰ ĐÁNH GIÁ CỦA TỪNG NHÓM:</a:t>
            </a:r>
          </a:p>
        </p:txBody>
      </p:sp>
      <p:graphicFrame>
        <p:nvGraphicFramePr>
          <p:cNvPr id="4" name="Table 4"/>
          <p:cNvGraphicFramePr>
            <a:graphicFrameLocks noGrp="1"/>
          </p:cNvGraphicFramePr>
          <p:nvPr/>
        </p:nvGraphicFramePr>
        <p:xfrm>
          <a:off x="0" y="1028700"/>
          <a:ext cx="18288000" cy="9124947"/>
        </p:xfrm>
        <a:graphic>
          <a:graphicData uri="http://schemas.openxmlformats.org/drawingml/2006/table">
            <a:tbl>
              <a:tblPr/>
              <a:tblGrid>
                <a:gridCol w="6195085">
                  <a:extLst>
                    <a:ext uri="{9D8B030D-6E8A-4147-A177-3AD203B41FA5}">
                      <a16:colId xmlns:a16="http://schemas.microsoft.com/office/drawing/2014/main" val="20000"/>
                    </a:ext>
                  </a:extLst>
                </a:gridCol>
                <a:gridCol w="12092915">
                  <a:extLst>
                    <a:ext uri="{9D8B030D-6E8A-4147-A177-3AD203B41FA5}">
                      <a16:colId xmlns:a16="http://schemas.microsoft.com/office/drawing/2014/main" val="20001"/>
                    </a:ext>
                  </a:extLst>
                </a:gridCol>
              </a:tblGrid>
              <a:tr h="1013883">
                <a:tc>
                  <a:txBody>
                    <a:bodyPr/>
                    <a:lstStyle/>
                    <a:p>
                      <a:pPr algn="ctr">
                        <a:lnSpc>
                          <a:spcPts val="4199"/>
                        </a:lnSpc>
                        <a:defRPr/>
                      </a:pPr>
                      <a:r>
                        <a:rPr lang="en-US" sz="2999" b="1">
                          <a:solidFill>
                            <a:srgbClr val="FFFFFF"/>
                          </a:solidFill>
                          <a:latin typeface="Noto Sans Bold"/>
                          <a:ea typeface="Noto Sans Bold"/>
                          <a:cs typeface="Noto Sans Bold"/>
                          <a:sym typeface="Noto Sans Bold"/>
                        </a:rPr>
                        <a:t>Số thứ tự nhóm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tc>
                  <a:txBody>
                    <a:bodyPr/>
                    <a:lstStyle/>
                    <a:p>
                      <a:pPr algn="ctr">
                        <a:lnSpc>
                          <a:spcPts val="4199"/>
                        </a:lnSpc>
                        <a:defRPr/>
                      </a:pPr>
                      <a:r>
                        <a:rPr lang="en-US" sz="2999" b="1">
                          <a:solidFill>
                            <a:srgbClr val="FFFFFF"/>
                          </a:solidFill>
                          <a:latin typeface="Noto Sans Bold"/>
                          <a:ea typeface="Noto Sans Bold"/>
                          <a:cs typeface="Noto Sans Bold"/>
                          <a:sym typeface="Noto Sans Bold"/>
                        </a:rPr>
                        <a:t>Điểm đánh giá</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extLst>
                  <a:ext uri="{0D108BD9-81ED-4DB2-BD59-A6C34878D82A}">
                    <a16:rowId xmlns:a16="http://schemas.microsoft.com/office/drawing/2014/main" val="10000"/>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013883">
                <a:tc>
                  <a:txBody>
                    <a:bodyPr/>
                    <a:lstStyle/>
                    <a:p>
                      <a:pPr algn="ctr">
                        <a:lnSpc>
                          <a:spcPts val="4199"/>
                        </a:lnSpc>
                        <a:defRPr/>
                      </a:pPr>
                      <a:r>
                        <a:rPr lang="en-US" sz="2999" b="1">
                          <a:solidFill>
                            <a:srgbClr val="000000"/>
                          </a:solidFill>
                          <a:latin typeface="Noto Sans Bold"/>
                          <a:ea typeface="Noto Sans Bold"/>
                          <a:cs typeface="Noto Sans Bold"/>
                          <a:sym typeface="Noto Sans Bold"/>
                        </a:rPr>
                        <a:t>17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TextBox 3"/>
          <p:cNvSpPr txBox="1"/>
          <p:nvPr/>
        </p:nvSpPr>
        <p:spPr>
          <a:xfrm>
            <a:off x="4523110" y="141734"/>
            <a:ext cx="9241780" cy="646429"/>
          </a:xfrm>
          <a:prstGeom prst="rect">
            <a:avLst/>
          </a:prstGeom>
        </p:spPr>
        <p:txBody>
          <a:bodyPr lIns="0" tIns="0" rIns="0" bIns="0" rtlCol="0" anchor="t">
            <a:spAutoFit/>
          </a:bodyPr>
          <a:lstStyle/>
          <a:p>
            <a:pPr algn="ctr">
              <a:lnSpc>
                <a:spcPts val="5320"/>
              </a:lnSpc>
            </a:pPr>
            <a:r>
              <a:rPr lang="en-US" sz="3800" b="1">
                <a:solidFill>
                  <a:srgbClr val="C11D15"/>
                </a:solidFill>
                <a:latin typeface="Noto Sans Bold"/>
                <a:ea typeface="Noto Sans Bold"/>
                <a:cs typeface="Noto Sans Bold"/>
                <a:sym typeface="Noto Sans Bold"/>
              </a:rPr>
              <a:t>ĐIỂM TỰ ĐÁNH GIÁ CỦA TỪNG NHÓM:</a:t>
            </a:r>
          </a:p>
        </p:txBody>
      </p:sp>
      <p:graphicFrame>
        <p:nvGraphicFramePr>
          <p:cNvPr id="4" name="Table 4"/>
          <p:cNvGraphicFramePr>
            <a:graphicFrameLocks noGrp="1"/>
          </p:cNvGraphicFramePr>
          <p:nvPr/>
        </p:nvGraphicFramePr>
        <p:xfrm>
          <a:off x="0" y="3375349"/>
          <a:ext cx="18288000" cy="4076700"/>
        </p:xfrm>
        <a:graphic>
          <a:graphicData uri="http://schemas.openxmlformats.org/drawingml/2006/table">
            <a:tbl>
              <a:tblPr/>
              <a:tblGrid>
                <a:gridCol w="6195085">
                  <a:extLst>
                    <a:ext uri="{9D8B030D-6E8A-4147-A177-3AD203B41FA5}">
                      <a16:colId xmlns:a16="http://schemas.microsoft.com/office/drawing/2014/main" val="20000"/>
                    </a:ext>
                  </a:extLst>
                </a:gridCol>
                <a:gridCol w="12092915">
                  <a:extLst>
                    <a:ext uri="{9D8B030D-6E8A-4147-A177-3AD203B41FA5}">
                      <a16:colId xmlns:a16="http://schemas.microsoft.com/office/drawing/2014/main" val="20001"/>
                    </a:ext>
                  </a:extLst>
                </a:gridCol>
              </a:tblGrid>
              <a:tr h="1019175">
                <a:tc>
                  <a:txBody>
                    <a:bodyPr/>
                    <a:lstStyle/>
                    <a:p>
                      <a:pPr algn="ctr">
                        <a:lnSpc>
                          <a:spcPts val="4199"/>
                        </a:lnSpc>
                        <a:defRPr/>
                      </a:pPr>
                      <a:r>
                        <a:rPr lang="en-US" sz="2999" b="1">
                          <a:solidFill>
                            <a:srgbClr val="FFFFFF"/>
                          </a:solidFill>
                          <a:latin typeface="Noto Sans Bold"/>
                          <a:ea typeface="Noto Sans Bold"/>
                          <a:cs typeface="Noto Sans Bold"/>
                          <a:sym typeface="Noto Sans Bold"/>
                        </a:rPr>
                        <a:t>Số thứ tự nhóm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tc>
                  <a:txBody>
                    <a:bodyPr/>
                    <a:lstStyle/>
                    <a:p>
                      <a:pPr algn="ctr">
                        <a:lnSpc>
                          <a:spcPts val="4199"/>
                        </a:lnSpc>
                        <a:defRPr/>
                      </a:pPr>
                      <a:r>
                        <a:rPr lang="en-US" sz="2999" b="1">
                          <a:solidFill>
                            <a:srgbClr val="FFFFFF"/>
                          </a:solidFill>
                          <a:latin typeface="Noto Sans Bold"/>
                          <a:ea typeface="Noto Sans Bold"/>
                          <a:cs typeface="Noto Sans Bold"/>
                          <a:sym typeface="Noto Sans Bold"/>
                        </a:rPr>
                        <a:t>Điểm đánh giá</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04AAD"/>
                    </a:solidFill>
                  </a:tcPr>
                </a:tc>
                <a:extLst>
                  <a:ext uri="{0D108BD9-81ED-4DB2-BD59-A6C34878D82A}">
                    <a16:rowId xmlns:a16="http://schemas.microsoft.com/office/drawing/2014/main" val="10000"/>
                  </a:ext>
                </a:extLst>
              </a:tr>
              <a:tr h="1019175">
                <a:tc>
                  <a:txBody>
                    <a:bodyPr/>
                    <a:lstStyle/>
                    <a:p>
                      <a:pPr algn="ctr">
                        <a:lnSpc>
                          <a:spcPts val="4199"/>
                        </a:lnSpc>
                        <a:defRPr/>
                      </a:pPr>
                      <a:r>
                        <a:rPr lang="en-US" sz="2999" b="1">
                          <a:solidFill>
                            <a:srgbClr val="000000"/>
                          </a:solidFill>
                          <a:latin typeface="Noto Sans Bold"/>
                          <a:ea typeface="Noto Sans Bold"/>
                          <a:cs typeface="Noto Sans Bold"/>
                          <a:sym typeface="Noto Sans Bold"/>
                        </a:rPr>
                        <a:t>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19175">
                <a:tc>
                  <a:txBody>
                    <a:bodyPr/>
                    <a:lstStyle/>
                    <a:p>
                      <a:pPr algn="ctr">
                        <a:lnSpc>
                          <a:spcPts val="4199"/>
                        </a:lnSpc>
                        <a:defRPr/>
                      </a:pPr>
                      <a:r>
                        <a:rPr lang="en-US" sz="2999" b="1">
                          <a:solidFill>
                            <a:srgbClr val="000000"/>
                          </a:solidFill>
                          <a:latin typeface="Noto Sans Bold"/>
                          <a:ea typeface="Noto Sans Bold"/>
                          <a:cs typeface="Noto Sans Bold"/>
                          <a:sym typeface="Noto Sans Bold"/>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19175">
                <a:tc>
                  <a:txBody>
                    <a:bodyPr/>
                    <a:lstStyle/>
                    <a:p>
                      <a:pPr algn="ctr">
                        <a:lnSpc>
                          <a:spcPts val="4199"/>
                        </a:lnSpc>
                        <a:defRPr/>
                      </a:pPr>
                      <a:r>
                        <a:rPr lang="en-US" sz="2999" b="1">
                          <a:solidFill>
                            <a:srgbClr val="000000"/>
                          </a:solidFill>
                          <a:latin typeface="Noto Sans Bold"/>
                          <a:ea typeface="Noto Sans Bold"/>
                          <a:cs typeface="Noto Sans Bold"/>
                          <a:sym typeface="Noto Sans Bold"/>
                        </a:rPr>
                        <a:t>21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a:txBody>
                    <a:bodyPr/>
                    <a:lstStyle/>
                    <a:p>
                      <a:pPr algn="ctr">
                        <a:lnSpc>
                          <a:spcPts val="419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id="3" name="Group 3"/>
          <p:cNvGrpSpPr/>
          <p:nvPr/>
        </p:nvGrpSpPr>
        <p:grpSpPr>
          <a:xfrm>
            <a:off x="2628812" y="2849766"/>
            <a:ext cx="13030377" cy="6102455"/>
            <a:chOff x="0" y="0"/>
            <a:chExt cx="3431869" cy="1607231"/>
          </a:xfrm>
        </p:grpSpPr>
        <p:sp>
          <p:nvSpPr>
            <p:cNvPr id="4" name="Freeform 4"/>
            <p:cNvSpPr/>
            <p:nvPr/>
          </p:nvSpPr>
          <p:spPr>
            <a:xfrm>
              <a:off x="0" y="0"/>
              <a:ext cx="3431869" cy="1607231"/>
            </a:xfrm>
            <a:custGeom>
              <a:avLst/>
              <a:gdLst/>
              <a:ahLst/>
              <a:cxnLst/>
              <a:rect l="l" t="t" r="r" b="b"/>
              <a:pathLst>
                <a:path w="3431869" h="1607231">
                  <a:moveTo>
                    <a:pt x="30301" y="0"/>
                  </a:moveTo>
                  <a:lnTo>
                    <a:pt x="3401568" y="0"/>
                  </a:lnTo>
                  <a:cubicBezTo>
                    <a:pt x="3418303" y="0"/>
                    <a:pt x="3431869" y="13566"/>
                    <a:pt x="3431869" y="30301"/>
                  </a:cubicBezTo>
                  <a:lnTo>
                    <a:pt x="3431869" y="1576930"/>
                  </a:lnTo>
                  <a:cubicBezTo>
                    <a:pt x="3431869" y="1584966"/>
                    <a:pt x="3428676" y="1592673"/>
                    <a:pt x="3422994" y="1598356"/>
                  </a:cubicBezTo>
                  <a:cubicBezTo>
                    <a:pt x="3417311" y="1604038"/>
                    <a:pt x="3409604" y="1607231"/>
                    <a:pt x="3401568" y="1607231"/>
                  </a:cubicBezTo>
                  <a:lnTo>
                    <a:pt x="30301" y="1607231"/>
                  </a:lnTo>
                  <a:cubicBezTo>
                    <a:pt x="22265" y="1607231"/>
                    <a:pt x="14558" y="1604038"/>
                    <a:pt x="8875" y="1598356"/>
                  </a:cubicBezTo>
                  <a:cubicBezTo>
                    <a:pt x="3192" y="1592673"/>
                    <a:pt x="0" y="1584966"/>
                    <a:pt x="0" y="1576930"/>
                  </a:cubicBezTo>
                  <a:lnTo>
                    <a:pt x="0" y="30301"/>
                  </a:lnTo>
                  <a:cubicBezTo>
                    <a:pt x="0" y="22265"/>
                    <a:pt x="3192" y="14558"/>
                    <a:pt x="8875" y="8875"/>
                  </a:cubicBezTo>
                  <a:cubicBezTo>
                    <a:pt x="14558" y="3192"/>
                    <a:pt x="22265" y="0"/>
                    <a:pt x="30301" y="0"/>
                  </a:cubicBezTo>
                  <a:close/>
                </a:path>
              </a:pathLst>
            </a:custGeom>
            <a:solidFill>
              <a:srgbClr val="F7AF76"/>
            </a:solidFill>
          </p:spPr>
        </p:sp>
        <p:sp>
          <p:nvSpPr>
            <p:cNvPr id="5" name="TextBox 5"/>
            <p:cNvSpPr txBox="1"/>
            <p:nvPr/>
          </p:nvSpPr>
          <p:spPr>
            <a:xfrm>
              <a:off x="0" y="-38100"/>
              <a:ext cx="3431869" cy="1645331"/>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040747" y="3118879"/>
            <a:ext cx="10206505" cy="7491768"/>
          </a:xfrm>
          <a:prstGeom prst="rect">
            <a:avLst/>
          </a:prstGeom>
        </p:spPr>
        <p:txBody>
          <a:bodyPr lIns="0" tIns="0" rIns="0" bIns="0" rtlCol="0" anchor="t">
            <a:spAutoFit/>
          </a:bodyPr>
          <a:lstStyle/>
          <a:p>
            <a:pPr algn="l">
              <a:lnSpc>
                <a:spcPts val="8594"/>
              </a:lnSpc>
            </a:pPr>
            <a:r>
              <a:rPr lang="en-US" sz="3437" b="1">
                <a:solidFill>
                  <a:srgbClr val="000000"/>
                </a:solidFill>
                <a:latin typeface="Noto Sans Bold"/>
                <a:ea typeface="Noto Sans Bold"/>
                <a:cs typeface="Noto Sans Bold"/>
                <a:sym typeface="Noto Sans Bold"/>
              </a:rPr>
              <a:t>1. Giới thiệu đề tài</a:t>
            </a:r>
          </a:p>
          <a:p>
            <a:pPr algn="l">
              <a:lnSpc>
                <a:spcPts val="8594"/>
              </a:lnSpc>
            </a:pPr>
            <a:r>
              <a:rPr lang="en-US" sz="3437" b="1">
                <a:solidFill>
                  <a:srgbClr val="000000"/>
                </a:solidFill>
                <a:latin typeface="Noto Sans Bold"/>
                <a:ea typeface="Noto Sans Bold"/>
                <a:cs typeface="Noto Sans Bold"/>
                <a:sym typeface="Noto Sans Bold"/>
              </a:rPr>
              <a:t>2. Cơ sở lý thuyết</a:t>
            </a:r>
          </a:p>
          <a:p>
            <a:pPr algn="l">
              <a:lnSpc>
                <a:spcPts val="8594"/>
              </a:lnSpc>
            </a:pPr>
            <a:r>
              <a:rPr lang="en-US" sz="3437" b="1">
                <a:solidFill>
                  <a:srgbClr val="000000"/>
                </a:solidFill>
                <a:latin typeface="Noto Sans Bold"/>
                <a:ea typeface="Noto Sans Bold"/>
                <a:cs typeface="Noto Sans Bold"/>
                <a:sym typeface="Noto Sans Bold"/>
              </a:rPr>
              <a:t>3. Phương pháp thực hiện</a:t>
            </a:r>
          </a:p>
          <a:p>
            <a:pPr algn="l">
              <a:lnSpc>
                <a:spcPts val="8594"/>
              </a:lnSpc>
            </a:pPr>
            <a:r>
              <a:rPr lang="en-US" sz="3437" b="1">
                <a:solidFill>
                  <a:srgbClr val="000000"/>
                </a:solidFill>
                <a:latin typeface="Noto Sans Bold"/>
                <a:ea typeface="Noto Sans Bold"/>
                <a:cs typeface="Noto Sans Bold"/>
                <a:sym typeface="Noto Sans Bold"/>
              </a:rPr>
              <a:t>4. Đánh giá kết quả, hướng phát triển</a:t>
            </a:r>
          </a:p>
          <a:p>
            <a:pPr algn="l">
              <a:lnSpc>
                <a:spcPts val="8594"/>
              </a:lnSpc>
            </a:pPr>
            <a:r>
              <a:rPr lang="en-US" sz="3437" b="1">
                <a:solidFill>
                  <a:srgbClr val="000000"/>
                </a:solidFill>
                <a:latin typeface="Noto Sans Bold"/>
                <a:ea typeface="Noto Sans Bold"/>
                <a:cs typeface="Noto Sans Bold"/>
                <a:sym typeface="Noto Sans Bold"/>
              </a:rPr>
              <a:t>5. Phụ lục: video demo và source code</a:t>
            </a:r>
          </a:p>
          <a:p>
            <a:pPr algn="l">
              <a:lnSpc>
                <a:spcPts val="8594"/>
              </a:lnSpc>
            </a:pPr>
            <a:r>
              <a:rPr lang="en-US" sz="3437" b="1">
                <a:solidFill>
                  <a:srgbClr val="000000"/>
                </a:solidFill>
                <a:latin typeface="Noto Sans Bold"/>
                <a:ea typeface="Noto Sans Bold"/>
                <a:cs typeface="Noto Sans Bold"/>
                <a:sym typeface="Noto Sans Bold"/>
              </a:rPr>
              <a:t> </a:t>
            </a:r>
          </a:p>
          <a:p>
            <a:pPr algn="l">
              <a:lnSpc>
                <a:spcPts val="8594"/>
              </a:lnSpc>
            </a:pPr>
            <a:endParaRPr lang="en-US" sz="3437" b="1">
              <a:solidFill>
                <a:srgbClr val="000000"/>
              </a:solidFill>
              <a:latin typeface="Noto Sans Bold"/>
              <a:ea typeface="Noto Sans Bold"/>
              <a:cs typeface="Noto Sans Bold"/>
              <a:sym typeface="Noto Sans Bold"/>
            </a:endParaRPr>
          </a:p>
        </p:txBody>
      </p:sp>
      <p:sp>
        <p:nvSpPr>
          <p:cNvPr id="7" name="TextBox 7"/>
          <p:cNvSpPr txBox="1"/>
          <p:nvPr/>
        </p:nvSpPr>
        <p:spPr>
          <a:xfrm>
            <a:off x="5998606" y="906776"/>
            <a:ext cx="6290786" cy="927100"/>
          </a:xfrm>
          <a:prstGeom prst="rect">
            <a:avLst/>
          </a:prstGeom>
        </p:spPr>
        <p:txBody>
          <a:bodyPr wrap="square" lIns="0" tIns="0" rIns="0" bIns="0" rtlCol="0" anchor="t">
            <a:spAutoFit/>
          </a:bodyPr>
          <a:lstStyle/>
          <a:p>
            <a:pPr algn="ctr">
              <a:lnSpc>
                <a:spcPts val="7699"/>
              </a:lnSpc>
            </a:pPr>
            <a:r>
              <a:rPr lang="en-US" sz="5499" b="1">
                <a:solidFill>
                  <a:srgbClr val="C11D15"/>
                </a:solidFill>
                <a:latin typeface="Noto Sans Bold"/>
                <a:ea typeface="Noto Sans Bold"/>
                <a:cs typeface="Noto Sans Bold"/>
                <a:sym typeface="Noto Sans Bold"/>
              </a:rPr>
              <a:t>NỘI DUNG: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TextBox 4"/>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1. Giới thiệu đề tài</a:t>
            </a:r>
          </a:p>
        </p:txBody>
      </p:sp>
      <p:grpSp>
        <p:nvGrpSpPr>
          <p:cNvPr id="5" name="Group 5"/>
          <p:cNvGrpSpPr/>
          <p:nvPr/>
        </p:nvGrpSpPr>
        <p:grpSpPr>
          <a:xfrm>
            <a:off x="952794" y="2202498"/>
            <a:ext cx="7091046" cy="645194"/>
            <a:chOff x="0" y="0"/>
            <a:chExt cx="9454728" cy="860259"/>
          </a:xfrm>
        </p:grpSpPr>
        <p:sp>
          <p:nvSpPr>
            <p:cNvPr id="6" name="Freeform 6"/>
            <p:cNvSpPr/>
            <p:nvPr/>
          </p:nvSpPr>
          <p:spPr>
            <a:xfrm>
              <a:off x="0" y="0"/>
              <a:ext cx="9454728" cy="860259"/>
            </a:xfrm>
            <a:custGeom>
              <a:avLst/>
              <a:gdLst/>
              <a:ahLst/>
              <a:cxnLst/>
              <a:rect l="l" t="t" r="r" b="b"/>
              <a:pathLst>
                <a:path w="9454728" h="860259">
                  <a:moveTo>
                    <a:pt x="0" y="0"/>
                  </a:moveTo>
                  <a:lnTo>
                    <a:pt x="9454728" y="0"/>
                  </a:lnTo>
                  <a:lnTo>
                    <a:pt x="9454728" y="860259"/>
                  </a:lnTo>
                  <a:lnTo>
                    <a:pt x="0" y="860259"/>
                  </a:lnTo>
                  <a:close/>
                </a:path>
              </a:pathLst>
            </a:custGeom>
            <a:solidFill>
              <a:srgbClr val="000000">
                <a:alpha val="0"/>
              </a:srgbClr>
            </a:solidFill>
          </p:spPr>
        </p:sp>
        <p:sp>
          <p:nvSpPr>
            <p:cNvPr id="7" name="TextBox 7"/>
            <p:cNvSpPr txBox="1"/>
            <p:nvPr/>
          </p:nvSpPr>
          <p:spPr>
            <a:xfrm>
              <a:off x="0" y="-114300"/>
              <a:ext cx="9454728" cy="974559"/>
            </a:xfrm>
            <a:prstGeom prst="rect">
              <a:avLst/>
            </a:prstGeom>
          </p:spPr>
          <p:txBody>
            <a:bodyPr lIns="0" tIns="0" rIns="0" bIns="0" rtlCol="0" anchor="t"/>
            <a:lstStyle/>
            <a:p>
              <a:pPr marL="799977" lvl="2" indent="-266659" algn="l">
                <a:lnSpc>
                  <a:spcPts val="5494"/>
                </a:lnSpc>
                <a:buFont typeface="Arial"/>
                <a:buChar char="⚬"/>
              </a:pPr>
              <a:r>
                <a:rPr lang="en-US" sz="3499">
                  <a:solidFill>
                    <a:srgbClr val="000000"/>
                  </a:solidFill>
                  <a:latin typeface="Noto Sans"/>
                  <a:ea typeface="Noto Sans"/>
                  <a:cs typeface="Noto Sans"/>
                  <a:sym typeface="Noto Sans"/>
                </a:rPr>
                <a:t>Ổ cắm điện  + tích hợp WiFi</a:t>
              </a:r>
            </a:p>
          </p:txBody>
        </p:sp>
      </p:grpSp>
      <p:grpSp>
        <p:nvGrpSpPr>
          <p:cNvPr id="8" name="Group 8"/>
          <p:cNvGrpSpPr/>
          <p:nvPr/>
        </p:nvGrpSpPr>
        <p:grpSpPr>
          <a:xfrm>
            <a:off x="8043841" y="1671638"/>
            <a:ext cx="3625933" cy="645161"/>
            <a:chOff x="0" y="0"/>
            <a:chExt cx="4834577" cy="860215"/>
          </a:xfrm>
        </p:grpSpPr>
        <p:sp>
          <p:nvSpPr>
            <p:cNvPr id="9" name="Freeform 9"/>
            <p:cNvSpPr/>
            <p:nvPr/>
          </p:nvSpPr>
          <p:spPr>
            <a:xfrm>
              <a:off x="0" y="0"/>
              <a:ext cx="4834577" cy="860215"/>
            </a:xfrm>
            <a:custGeom>
              <a:avLst/>
              <a:gdLst/>
              <a:ahLst/>
              <a:cxnLst/>
              <a:rect l="l" t="t" r="r" b="b"/>
              <a:pathLst>
                <a:path w="4834577" h="860215">
                  <a:moveTo>
                    <a:pt x="0" y="0"/>
                  </a:moveTo>
                  <a:lnTo>
                    <a:pt x="4834577" y="0"/>
                  </a:lnTo>
                  <a:lnTo>
                    <a:pt x="4834577" y="860215"/>
                  </a:lnTo>
                  <a:lnTo>
                    <a:pt x="0" y="860215"/>
                  </a:lnTo>
                  <a:close/>
                </a:path>
              </a:pathLst>
            </a:custGeom>
            <a:solidFill>
              <a:srgbClr val="000000">
                <a:alpha val="0"/>
              </a:srgbClr>
            </a:solidFill>
          </p:spPr>
        </p:sp>
        <p:sp>
          <p:nvSpPr>
            <p:cNvPr id="10" name="TextBox 10"/>
            <p:cNvSpPr txBox="1"/>
            <p:nvPr/>
          </p:nvSpPr>
          <p:spPr>
            <a:xfrm>
              <a:off x="0" y="-114300"/>
              <a:ext cx="4834577" cy="97451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Ứng dụng Blynk</a:t>
              </a:r>
            </a:p>
          </p:txBody>
        </p:sp>
      </p:grpSp>
      <p:grpSp>
        <p:nvGrpSpPr>
          <p:cNvPr id="11" name="Group 11"/>
          <p:cNvGrpSpPr/>
          <p:nvPr/>
        </p:nvGrpSpPr>
        <p:grpSpPr>
          <a:xfrm>
            <a:off x="11994621" y="2202531"/>
            <a:ext cx="3578636" cy="645161"/>
            <a:chOff x="0" y="0"/>
            <a:chExt cx="4771515" cy="860215"/>
          </a:xfrm>
        </p:grpSpPr>
        <p:sp>
          <p:nvSpPr>
            <p:cNvPr id="12" name="Freeform 12"/>
            <p:cNvSpPr/>
            <p:nvPr/>
          </p:nvSpPr>
          <p:spPr>
            <a:xfrm>
              <a:off x="0" y="0"/>
              <a:ext cx="4771515" cy="860215"/>
            </a:xfrm>
            <a:custGeom>
              <a:avLst/>
              <a:gdLst/>
              <a:ahLst/>
              <a:cxnLst/>
              <a:rect l="l" t="t" r="r" b="b"/>
              <a:pathLst>
                <a:path w="4771515" h="860215">
                  <a:moveTo>
                    <a:pt x="0" y="0"/>
                  </a:moveTo>
                  <a:lnTo>
                    <a:pt x="4771515" y="0"/>
                  </a:lnTo>
                  <a:lnTo>
                    <a:pt x="4771515" y="860215"/>
                  </a:lnTo>
                  <a:lnTo>
                    <a:pt x="0" y="860215"/>
                  </a:lnTo>
                  <a:close/>
                </a:path>
              </a:pathLst>
            </a:custGeom>
            <a:solidFill>
              <a:srgbClr val="000000">
                <a:alpha val="0"/>
              </a:srgbClr>
            </a:solidFill>
          </p:spPr>
        </p:sp>
        <p:sp>
          <p:nvSpPr>
            <p:cNvPr id="13" name="TextBox 13"/>
            <p:cNvSpPr txBox="1"/>
            <p:nvPr/>
          </p:nvSpPr>
          <p:spPr>
            <a:xfrm>
              <a:off x="0" y="-114300"/>
              <a:ext cx="4771515" cy="97451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Ổ cắm điện WiFi</a:t>
              </a:r>
            </a:p>
          </p:txBody>
        </p:sp>
      </p:grpSp>
      <p:grpSp>
        <p:nvGrpSpPr>
          <p:cNvPr id="14" name="Group 14"/>
          <p:cNvGrpSpPr/>
          <p:nvPr/>
        </p:nvGrpSpPr>
        <p:grpSpPr>
          <a:xfrm>
            <a:off x="881723" y="4245328"/>
            <a:ext cx="3448684" cy="645194"/>
            <a:chOff x="0" y="0"/>
            <a:chExt cx="4598245" cy="860259"/>
          </a:xfrm>
        </p:grpSpPr>
        <p:sp>
          <p:nvSpPr>
            <p:cNvPr id="15" name="Freeform 15"/>
            <p:cNvSpPr/>
            <p:nvPr/>
          </p:nvSpPr>
          <p:spPr>
            <a:xfrm>
              <a:off x="0" y="0"/>
              <a:ext cx="4598245" cy="860259"/>
            </a:xfrm>
            <a:custGeom>
              <a:avLst/>
              <a:gdLst/>
              <a:ahLst/>
              <a:cxnLst/>
              <a:rect l="l" t="t" r="r" b="b"/>
              <a:pathLst>
                <a:path w="4598245" h="860259">
                  <a:moveTo>
                    <a:pt x="0" y="0"/>
                  </a:moveTo>
                  <a:lnTo>
                    <a:pt x="4598245" y="0"/>
                  </a:lnTo>
                  <a:lnTo>
                    <a:pt x="4598245" y="860259"/>
                  </a:lnTo>
                  <a:lnTo>
                    <a:pt x="0" y="860259"/>
                  </a:lnTo>
                  <a:close/>
                </a:path>
              </a:pathLst>
            </a:custGeom>
            <a:solidFill>
              <a:srgbClr val="000000">
                <a:alpha val="0"/>
              </a:srgbClr>
            </a:solidFill>
          </p:spPr>
        </p:sp>
        <p:sp>
          <p:nvSpPr>
            <p:cNvPr id="16" name="TextBox 16"/>
            <p:cNvSpPr txBox="1"/>
            <p:nvPr/>
          </p:nvSpPr>
          <p:spPr>
            <a:xfrm>
              <a:off x="0" y="-114300"/>
              <a:ext cx="4598245" cy="974559"/>
            </a:xfrm>
            <a:prstGeom prst="rect">
              <a:avLst/>
            </a:prstGeom>
          </p:spPr>
          <p:txBody>
            <a:bodyPr lIns="0" tIns="0" rIns="0" bIns="0" rtlCol="0" anchor="t"/>
            <a:lstStyle/>
            <a:p>
              <a:pPr marL="799977" lvl="2" indent="-266659" algn="l">
                <a:lnSpc>
                  <a:spcPts val="5494"/>
                </a:lnSpc>
                <a:buFont typeface="Arial"/>
                <a:buChar char="⚬"/>
              </a:pPr>
              <a:r>
                <a:rPr lang="en-US" sz="3499">
                  <a:solidFill>
                    <a:srgbClr val="000000"/>
                  </a:solidFill>
                  <a:latin typeface="Noto Sans"/>
                  <a:ea typeface="Noto Sans"/>
                  <a:cs typeface="Noto Sans"/>
                  <a:sym typeface="Noto Sans"/>
                </a:rPr>
                <a:t>Cho phép</a:t>
              </a:r>
            </a:p>
          </p:txBody>
        </p:sp>
      </p:grpSp>
      <p:grpSp>
        <p:nvGrpSpPr>
          <p:cNvPr id="17" name="Group 17"/>
          <p:cNvGrpSpPr/>
          <p:nvPr/>
        </p:nvGrpSpPr>
        <p:grpSpPr>
          <a:xfrm>
            <a:off x="4770591" y="3714467"/>
            <a:ext cx="10802666" cy="691616"/>
            <a:chOff x="0" y="0"/>
            <a:chExt cx="14403555" cy="922155"/>
          </a:xfrm>
        </p:grpSpPr>
        <p:sp>
          <p:nvSpPr>
            <p:cNvPr id="18" name="Freeform 18"/>
            <p:cNvSpPr/>
            <p:nvPr/>
          </p:nvSpPr>
          <p:spPr>
            <a:xfrm>
              <a:off x="0" y="0"/>
              <a:ext cx="14403555" cy="922155"/>
            </a:xfrm>
            <a:custGeom>
              <a:avLst/>
              <a:gdLst/>
              <a:ahLst/>
              <a:cxnLst/>
              <a:rect l="l" t="t" r="r" b="b"/>
              <a:pathLst>
                <a:path w="14403555" h="922155">
                  <a:moveTo>
                    <a:pt x="0" y="0"/>
                  </a:moveTo>
                  <a:lnTo>
                    <a:pt x="14403555" y="0"/>
                  </a:lnTo>
                  <a:lnTo>
                    <a:pt x="14403555" y="922155"/>
                  </a:lnTo>
                  <a:lnTo>
                    <a:pt x="0" y="922155"/>
                  </a:lnTo>
                  <a:close/>
                </a:path>
              </a:pathLst>
            </a:custGeom>
            <a:solidFill>
              <a:srgbClr val="000000">
                <a:alpha val="0"/>
              </a:srgbClr>
            </a:solidFill>
          </p:spPr>
        </p:sp>
        <p:sp>
          <p:nvSpPr>
            <p:cNvPr id="19" name="TextBox 19"/>
            <p:cNvSpPr txBox="1"/>
            <p:nvPr/>
          </p:nvSpPr>
          <p:spPr>
            <a:xfrm>
              <a:off x="0" y="-114300"/>
              <a:ext cx="14403555" cy="103645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 Bật/Tắt ổ cắm thủ công hoặc hẹn giờ qua Blynk</a:t>
              </a:r>
            </a:p>
          </p:txBody>
        </p:sp>
      </p:grpSp>
      <p:grpSp>
        <p:nvGrpSpPr>
          <p:cNvPr id="20" name="Group 20"/>
          <p:cNvGrpSpPr/>
          <p:nvPr/>
        </p:nvGrpSpPr>
        <p:grpSpPr>
          <a:xfrm>
            <a:off x="4782355" y="4697256"/>
            <a:ext cx="13041302" cy="691616"/>
            <a:chOff x="0" y="0"/>
            <a:chExt cx="17388403" cy="922155"/>
          </a:xfrm>
        </p:grpSpPr>
        <p:sp>
          <p:nvSpPr>
            <p:cNvPr id="21" name="Freeform 21"/>
            <p:cNvSpPr/>
            <p:nvPr/>
          </p:nvSpPr>
          <p:spPr>
            <a:xfrm>
              <a:off x="0" y="0"/>
              <a:ext cx="17388402" cy="922155"/>
            </a:xfrm>
            <a:custGeom>
              <a:avLst/>
              <a:gdLst/>
              <a:ahLst/>
              <a:cxnLst/>
              <a:rect l="l" t="t" r="r" b="b"/>
              <a:pathLst>
                <a:path w="17388402" h="922155">
                  <a:moveTo>
                    <a:pt x="0" y="0"/>
                  </a:moveTo>
                  <a:lnTo>
                    <a:pt x="17388402" y="0"/>
                  </a:lnTo>
                  <a:lnTo>
                    <a:pt x="17388402" y="922155"/>
                  </a:lnTo>
                  <a:lnTo>
                    <a:pt x="0" y="922155"/>
                  </a:lnTo>
                  <a:close/>
                </a:path>
              </a:pathLst>
            </a:custGeom>
            <a:solidFill>
              <a:srgbClr val="000000">
                <a:alpha val="0"/>
              </a:srgbClr>
            </a:solidFill>
          </p:spPr>
        </p:sp>
        <p:sp>
          <p:nvSpPr>
            <p:cNvPr id="22" name="TextBox 22"/>
            <p:cNvSpPr txBox="1"/>
            <p:nvPr/>
          </p:nvSpPr>
          <p:spPr>
            <a:xfrm>
              <a:off x="0" y="-114300"/>
              <a:ext cx="17388403" cy="103645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 Đo nhiệt độ, độ ẩm, tự động tắt ổ cắm khi nhiệt độ tăng cao</a:t>
              </a:r>
            </a:p>
          </p:txBody>
        </p:sp>
      </p:grpSp>
      <p:grpSp>
        <p:nvGrpSpPr>
          <p:cNvPr id="23" name="Group 23"/>
          <p:cNvGrpSpPr/>
          <p:nvPr/>
        </p:nvGrpSpPr>
        <p:grpSpPr>
          <a:xfrm>
            <a:off x="4805379" y="5675792"/>
            <a:ext cx="12033100" cy="691616"/>
            <a:chOff x="0" y="0"/>
            <a:chExt cx="16044133" cy="922155"/>
          </a:xfrm>
        </p:grpSpPr>
        <p:sp>
          <p:nvSpPr>
            <p:cNvPr id="24" name="Freeform 24"/>
            <p:cNvSpPr/>
            <p:nvPr/>
          </p:nvSpPr>
          <p:spPr>
            <a:xfrm>
              <a:off x="0" y="0"/>
              <a:ext cx="16044134" cy="922155"/>
            </a:xfrm>
            <a:custGeom>
              <a:avLst/>
              <a:gdLst/>
              <a:ahLst/>
              <a:cxnLst/>
              <a:rect l="l" t="t" r="r" b="b"/>
              <a:pathLst>
                <a:path w="16044134" h="922155">
                  <a:moveTo>
                    <a:pt x="0" y="0"/>
                  </a:moveTo>
                  <a:lnTo>
                    <a:pt x="16044134" y="0"/>
                  </a:lnTo>
                  <a:lnTo>
                    <a:pt x="16044134" y="922155"/>
                  </a:lnTo>
                  <a:lnTo>
                    <a:pt x="0" y="922155"/>
                  </a:lnTo>
                  <a:close/>
                </a:path>
              </a:pathLst>
            </a:custGeom>
            <a:solidFill>
              <a:srgbClr val="000000">
                <a:alpha val="0"/>
              </a:srgbClr>
            </a:solidFill>
          </p:spPr>
        </p:sp>
        <p:sp>
          <p:nvSpPr>
            <p:cNvPr id="25" name="TextBox 25"/>
            <p:cNvSpPr txBox="1"/>
            <p:nvPr/>
          </p:nvSpPr>
          <p:spPr>
            <a:xfrm>
              <a:off x="0" y="-114300"/>
              <a:ext cx="16044133" cy="103645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 Hiển thị thông tin trên OLED</a:t>
              </a:r>
            </a:p>
          </p:txBody>
        </p:sp>
      </p:grpSp>
      <p:grpSp>
        <p:nvGrpSpPr>
          <p:cNvPr id="26" name="Group 26"/>
          <p:cNvGrpSpPr/>
          <p:nvPr/>
        </p:nvGrpSpPr>
        <p:grpSpPr>
          <a:xfrm>
            <a:off x="3730297" y="4075164"/>
            <a:ext cx="1059345" cy="568944"/>
            <a:chOff x="0" y="0"/>
            <a:chExt cx="1412460" cy="758592"/>
          </a:xfrm>
        </p:grpSpPr>
        <p:sp>
          <p:nvSpPr>
            <p:cNvPr id="27" name="Freeform 27"/>
            <p:cNvSpPr/>
            <p:nvPr/>
          </p:nvSpPr>
          <p:spPr>
            <a:xfrm>
              <a:off x="13716" y="2921"/>
              <a:ext cx="1384935" cy="752856"/>
            </a:xfrm>
            <a:custGeom>
              <a:avLst/>
              <a:gdLst/>
              <a:ahLst/>
              <a:cxnLst/>
              <a:rect l="l" t="t" r="r" b="b"/>
              <a:pathLst>
                <a:path w="1384935" h="752856">
                  <a:moveTo>
                    <a:pt x="0" y="707771"/>
                  </a:moveTo>
                  <a:lnTo>
                    <a:pt x="1361567" y="0"/>
                  </a:lnTo>
                  <a:lnTo>
                    <a:pt x="1384935" y="45085"/>
                  </a:lnTo>
                  <a:lnTo>
                    <a:pt x="23368" y="752856"/>
                  </a:lnTo>
                  <a:close/>
                </a:path>
              </a:pathLst>
            </a:custGeom>
            <a:solidFill>
              <a:srgbClr val="000000"/>
            </a:solidFill>
          </p:spPr>
        </p:sp>
      </p:grpSp>
      <p:grpSp>
        <p:nvGrpSpPr>
          <p:cNvPr id="28" name="Group 28"/>
          <p:cNvGrpSpPr/>
          <p:nvPr/>
        </p:nvGrpSpPr>
        <p:grpSpPr>
          <a:xfrm>
            <a:off x="3730297" y="4606008"/>
            <a:ext cx="1071109" cy="490028"/>
            <a:chOff x="0" y="0"/>
            <a:chExt cx="1428145" cy="653371"/>
          </a:xfrm>
        </p:grpSpPr>
        <p:sp>
          <p:nvSpPr>
            <p:cNvPr id="29" name="Freeform 29"/>
            <p:cNvSpPr/>
            <p:nvPr/>
          </p:nvSpPr>
          <p:spPr>
            <a:xfrm>
              <a:off x="15240" y="2159"/>
              <a:ext cx="1397635" cy="648970"/>
            </a:xfrm>
            <a:custGeom>
              <a:avLst/>
              <a:gdLst/>
              <a:ahLst/>
              <a:cxnLst/>
              <a:rect l="l" t="t" r="r" b="b"/>
              <a:pathLst>
                <a:path w="1397635" h="648970">
                  <a:moveTo>
                    <a:pt x="20320" y="0"/>
                  </a:moveTo>
                  <a:lnTo>
                    <a:pt x="1397635" y="602488"/>
                  </a:lnTo>
                  <a:lnTo>
                    <a:pt x="1377315" y="648970"/>
                  </a:lnTo>
                  <a:lnTo>
                    <a:pt x="0" y="46482"/>
                  </a:lnTo>
                  <a:close/>
                </a:path>
              </a:pathLst>
            </a:custGeom>
            <a:solidFill>
              <a:srgbClr val="000000"/>
            </a:solidFill>
          </p:spPr>
        </p:sp>
      </p:grpSp>
      <p:grpSp>
        <p:nvGrpSpPr>
          <p:cNvPr id="30" name="Group 30"/>
          <p:cNvGrpSpPr/>
          <p:nvPr/>
        </p:nvGrpSpPr>
        <p:grpSpPr>
          <a:xfrm>
            <a:off x="3730297" y="4606008"/>
            <a:ext cx="1094132" cy="1468580"/>
            <a:chOff x="0" y="0"/>
            <a:chExt cx="1458843" cy="1958107"/>
          </a:xfrm>
        </p:grpSpPr>
        <p:sp>
          <p:nvSpPr>
            <p:cNvPr id="31" name="Freeform 31"/>
            <p:cNvSpPr/>
            <p:nvPr/>
          </p:nvSpPr>
          <p:spPr>
            <a:xfrm>
              <a:off x="4953" y="10287"/>
              <a:ext cx="1448943" cy="1937512"/>
            </a:xfrm>
            <a:custGeom>
              <a:avLst/>
              <a:gdLst/>
              <a:ahLst/>
              <a:cxnLst/>
              <a:rect l="l" t="t" r="r" b="b"/>
              <a:pathLst>
                <a:path w="1448943" h="1937512">
                  <a:moveTo>
                    <a:pt x="40894" y="0"/>
                  </a:moveTo>
                  <a:lnTo>
                    <a:pt x="1448943" y="1907286"/>
                  </a:lnTo>
                  <a:lnTo>
                    <a:pt x="1408049" y="1937512"/>
                  </a:lnTo>
                  <a:lnTo>
                    <a:pt x="0" y="30226"/>
                  </a:lnTo>
                  <a:close/>
                </a:path>
              </a:pathLst>
            </a:custGeom>
            <a:solidFill>
              <a:srgbClr val="000000"/>
            </a:solidFill>
          </p:spPr>
        </p:sp>
      </p:grpSp>
      <p:grpSp>
        <p:nvGrpSpPr>
          <p:cNvPr id="32" name="Group 32"/>
          <p:cNvGrpSpPr/>
          <p:nvPr/>
        </p:nvGrpSpPr>
        <p:grpSpPr>
          <a:xfrm>
            <a:off x="3747654" y="4613858"/>
            <a:ext cx="997397" cy="2159344"/>
            <a:chOff x="0" y="0"/>
            <a:chExt cx="1329863" cy="2879125"/>
          </a:xfrm>
        </p:grpSpPr>
        <p:sp>
          <p:nvSpPr>
            <p:cNvPr id="33" name="Freeform 33"/>
            <p:cNvSpPr/>
            <p:nvPr/>
          </p:nvSpPr>
          <p:spPr>
            <a:xfrm>
              <a:off x="2286" y="14986"/>
              <a:ext cx="1325245" cy="2849245"/>
            </a:xfrm>
            <a:custGeom>
              <a:avLst/>
              <a:gdLst/>
              <a:ahLst/>
              <a:cxnLst/>
              <a:rect l="l" t="t" r="r" b="b"/>
              <a:pathLst>
                <a:path w="1325245" h="2849245">
                  <a:moveTo>
                    <a:pt x="46228" y="0"/>
                  </a:moveTo>
                  <a:lnTo>
                    <a:pt x="1325245" y="2828290"/>
                  </a:lnTo>
                  <a:lnTo>
                    <a:pt x="1279017" y="2849245"/>
                  </a:lnTo>
                  <a:lnTo>
                    <a:pt x="0" y="20828"/>
                  </a:lnTo>
                  <a:close/>
                </a:path>
              </a:pathLst>
            </a:custGeom>
            <a:solidFill>
              <a:srgbClr val="000000"/>
            </a:solidFill>
          </p:spPr>
        </p:sp>
      </p:grpSp>
      <p:grpSp>
        <p:nvGrpSpPr>
          <p:cNvPr id="34" name="Group 34"/>
          <p:cNvGrpSpPr/>
          <p:nvPr/>
        </p:nvGrpSpPr>
        <p:grpSpPr>
          <a:xfrm>
            <a:off x="4908024" y="6578473"/>
            <a:ext cx="12915633" cy="645194"/>
            <a:chOff x="0" y="0"/>
            <a:chExt cx="17220844" cy="860259"/>
          </a:xfrm>
        </p:grpSpPr>
        <p:sp>
          <p:nvSpPr>
            <p:cNvPr id="35" name="Freeform 35"/>
            <p:cNvSpPr/>
            <p:nvPr/>
          </p:nvSpPr>
          <p:spPr>
            <a:xfrm>
              <a:off x="0" y="0"/>
              <a:ext cx="17220843" cy="860259"/>
            </a:xfrm>
            <a:custGeom>
              <a:avLst/>
              <a:gdLst/>
              <a:ahLst/>
              <a:cxnLst/>
              <a:rect l="l" t="t" r="r" b="b"/>
              <a:pathLst>
                <a:path w="17220843" h="860259">
                  <a:moveTo>
                    <a:pt x="0" y="0"/>
                  </a:moveTo>
                  <a:lnTo>
                    <a:pt x="17220843" y="0"/>
                  </a:lnTo>
                  <a:lnTo>
                    <a:pt x="17220843" y="860259"/>
                  </a:lnTo>
                  <a:lnTo>
                    <a:pt x="0" y="860259"/>
                  </a:lnTo>
                  <a:close/>
                </a:path>
              </a:pathLst>
            </a:custGeom>
            <a:solidFill>
              <a:srgbClr val="000000">
                <a:alpha val="0"/>
              </a:srgbClr>
            </a:solidFill>
          </p:spPr>
        </p:sp>
        <p:sp>
          <p:nvSpPr>
            <p:cNvPr id="36" name="TextBox 36"/>
            <p:cNvSpPr txBox="1"/>
            <p:nvPr/>
          </p:nvSpPr>
          <p:spPr>
            <a:xfrm>
              <a:off x="0" y="-114300"/>
              <a:ext cx="17220844" cy="974559"/>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Tự động chuyển chế độ online/offline tùy vào kết nối Internet</a:t>
              </a:r>
            </a:p>
          </p:txBody>
        </p:sp>
      </p:grpSp>
      <p:sp>
        <p:nvSpPr>
          <p:cNvPr id="37" name="AutoShape 37"/>
          <p:cNvSpPr/>
          <p:nvPr/>
        </p:nvSpPr>
        <p:spPr>
          <a:xfrm flipV="1">
            <a:off x="8106675" y="2544162"/>
            <a:ext cx="3259165" cy="0"/>
          </a:xfrm>
          <a:prstGeom prst="line">
            <a:avLst/>
          </a:prstGeom>
          <a:ln w="38100" cap="flat">
            <a:solidFill>
              <a:srgbClr val="000000"/>
            </a:solidFill>
            <a:prstDash val="solid"/>
            <a:headEnd type="none" w="sm" len="sm"/>
            <a:tailEnd type="arrow" w="med" len="sm"/>
          </a:ln>
        </p:spPr>
      </p:sp>
      <p:sp>
        <p:nvSpPr>
          <p:cNvPr id="38" name="AutoShape 38"/>
          <p:cNvSpPr/>
          <p:nvPr/>
        </p:nvSpPr>
        <p:spPr>
          <a:xfrm>
            <a:off x="3748225" y="4650549"/>
            <a:ext cx="996826" cy="2949498"/>
          </a:xfrm>
          <a:prstGeom prst="line">
            <a:avLst/>
          </a:prstGeom>
          <a:ln w="38100" cap="flat">
            <a:solidFill>
              <a:srgbClr val="000000"/>
            </a:solidFill>
            <a:prstDash val="solid"/>
            <a:headEnd type="none" w="sm" len="sm"/>
            <a:tailEnd type="none" w="sm" len="sm"/>
          </a:ln>
        </p:spPr>
      </p:sp>
      <p:grpSp>
        <p:nvGrpSpPr>
          <p:cNvPr id="39" name="Group 39"/>
          <p:cNvGrpSpPr/>
          <p:nvPr/>
        </p:nvGrpSpPr>
        <p:grpSpPr>
          <a:xfrm>
            <a:off x="4908024" y="7433217"/>
            <a:ext cx="12915633" cy="691616"/>
            <a:chOff x="0" y="0"/>
            <a:chExt cx="17220844" cy="922155"/>
          </a:xfrm>
        </p:grpSpPr>
        <p:sp>
          <p:nvSpPr>
            <p:cNvPr id="40" name="Freeform 40"/>
            <p:cNvSpPr/>
            <p:nvPr/>
          </p:nvSpPr>
          <p:spPr>
            <a:xfrm>
              <a:off x="0" y="0"/>
              <a:ext cx="17220843" cy="922155"/>
            </a:xfrm>
            <a:custGeom>
              <a:avLst/>
              <a:gdLst/>
              <a:ahLst/>
              <a:cxnLst/>
              <a:rect l="l" t="t" r="r" b="b"/>
              <a:pathLst>
                <a:path w="17220843" h="922155">
                  <a:moveTo>
                    <a:pt x="0" y="0"/>
                  </a:moveTo>
                  <a:lnTo>
                    <a:pt x="17220843" y="0"/>
                  </a:lnTo>
                  <a:lnTo>
                    <a:pt x="17220843" y="922155"/>
                  </a:lnTo>
                  <a:lnTo>
                    <a:pt x="0" y="922155"/>
                  </a:lnTo>
                  <a:close/>
                </a:path>
              </a:pathLst>
            </a:custGeom>
            <a:solidFill>
              <a:srgbClr val="000000">
                <a:alpha val="0"/>
              </a:srgbClr>
            </a:solidFill>
          </p:spPr>
        </p:sp>
        <p:sp>
          <p:nvSpPr>
            <p:cNvPr id="41" name="TextBox 41"/>
            <p:cNvSpPr txBox="1"/>
            <p:nvPr/>
          </p:nvSpPr>
          <p:spPr>
            <a:xfrm>
              <a:off x="0" y="-114300"/>
              <a:ext cx="17220844" cy="103645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Gửi thông tin cảnh báo đến người dùng</a:t>
              </a:r>
            </a:p>
          </p:txBody>
        </p:sp>
      </p:grpSp>
      <p:grpSp>
        <p:nvGrpSpPr>
          <p:cNvPr id="42" name="Group 42"/>
          <p:cNvGrpSpPr/>
          <p:nvPr/>
        </p:nvGrpSpPr>
        <p:grpSpPr>
          <a:xfrm>
            <a:off x="4908024" y="8265821"/>
            <a:ext cx="12915633" cy="691616"/>
            <a:chOff x="0" y="0"/>
            <a:chExt cx="17220844" cy="922155"/>
          </a:xfrm>
        </p:grpSpPr>
        <p:sp>
          <p:nvSpPr>
            <p:cNvPr id="43" name="Freeform 43"/>
            <p:cNvSpPr/>
            <p:nvPr/>
          </p:nvSpPr>
          <p:spPr>
            <a:xfrm>
              <a:off x="0" y="0"/>
              <a:ext cx="17220843" cy="922155"/>
            </a:xfrm>
            <a:custGeom>
              <a:avLst/>
              <a:gdLst/>
              <a:ahLst/>
              <a:cxnLst/>
              <a:rect l="l" t="t" r="r" b="b"/>
              <a:pathLst>
                <a:path w="17220843" h="922155">
                  <a:moveTo>
                    <a:pt x="0" y="0"/>
                  </a:moveTo>
                  <a:lnTo>
                    <a:pt x="17220843" y="0"/>
                  </a:lnTo>
                  <a:lnTo>
                    <a:pt x="17220843" y="922155"/>
                  </a:lnTo>
                  <a:lnTo>
                    <a:pt x="0" y="922155"/>
                  </a:lnTo>
                  <a:close/>
                </a:path>
              </a:pathLst>
            </a:custGeom>
            <a:solidFill>
              <a:srgbClr val="000000">
                <a:alpha val="0"/>
              </a:srgbClr>
            </a:solidFill>
          </p:spPr>
        </p:sp>
        <p:sp>
          <p:nvSpPr>
            <p:cNvPr id="44" name="TextBox 44"/>
            <p:cNvSpPr txBox="1"/>
            <p:nvPr/>
          </p:nvSpPr>
          <p:spPr>
            <a:xfrm>
              <a:off x="0" y="-114300"/>
              <a:ext cx="17220844" cy="1036455"/>
            </a:xfrm>
            <a:prstGeom prst="rect">
              <a:avLst/>
            </a:prstGeom>
          </p:spPr>
          <p:txBody>
            <a:bodyPr lIns="0" tIns="0" rIns="0" bIns="0" rtlCol="0" anchor="t"/>
            <a:lstStyle/>
            <a:p>
              <a:pPr algn="l">
                <a:lnSpc>
                  <a:spcPts val="5494"/>
                </a:lnSpc>
              </a:pPr>
              <a:r>
                <a:rPr lang="en-US" sz="3499">
                  <a:solidFill>
                    <a:srgbClr val="000000"/>
                  </a:solidFill>
                  <a:latin typeface="Noto Sans"/>
                  <a:ea typeface="Noto Sans"/>
                  <a:cs typeface="Noto Sans"/>
                  <a:sym typeface="Noto Sans"/>
                </a:rPr>
                <a:t>Cấu hình kết nối Wifi của ổ cắm</a:t>
              </a:r>
            </a:p>
          </p:txBody>
        </p:sp>
      </p:grpSp>
      <p:sp>
        <p:nvSpPr>
          <p:cNvPr id="45" name="AutoShape 45"/>
          <p:cNvSpPr/>
          <p:nvPr/>
        </p:nvSpPr>
        <p:spPr>
          <a:xfrm>
            <a:off x="3748933" y="4701205"/>
            <a:ext cx="817627" cy="3859141"/>
          </a:xfrm>
          <a:prstGeom prst="line">
            <a:avLst/>
          </a:prstGeom>
          <a:ln w="38100"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11314934" y="2248053"/>
            <a:ext cx="5263020" cy="5011310"/>
          </a:xfrm>
          <a:custGeom>
            <a:avLst/>
            <a:gdLst/>
            <a:ahLst/>
            <a:cxnLst/>
            <a:rect l="l" t="t" r="r" b="b"/>
            <a:pathLst>
              <a:path w="5263020" h="5011310">
                <a:moveTo>
                  <a:pt x="0" y="0"/>
                </a:moveTo>
                <a:lnTo>
                  <a:pt x="5263020" y="0"/>
                </a:lnTo>
                <a:lnTo>
                  <a:pt x="5263020" y="5011310"/>
                </a:lnTo>
                <a:lnTo>
                  <a:pt x="0" y="5011310"/>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1682891" y="1838478"/>
            <a:ext cx="8787754" cy="6127391"/>
          </a:xfrm>
          <a:prstGeom prst="rect">
            <a:avLst/>
          </a:prstGeom>
        </p:spPr>
        <p:txBody>
          <a:bodyPr lIns="0" tIns="0" rIns="0" bIns="0" rtlCol="0" anchor="t">
            <a:spAutoFit/>
          </a:bodyPr>
          <a:lstStyle/>
          <a:p>
            <a:pPr algn="just">
              <a:lnSpc>
                <a:spcPts val="8222"/>
              </a:lnSpc>
            </a:pPr>
            <a:r>
              <a:rPr lang="en-US" sz="3288">
                <a:solidFill>
                  <a:srgbClr val="000000"/>
                </a:solidFill>
                <a:latin typeface="Noto Sans"/>
                <a:ea typeface="Noto Sans"/>
                <a:cs typeface="Noto Sans"/>
                <a:sym typeface="Noto Sans"/>
              </a:rPr>
              <a:t>ESP32-C3 là một vi điều khiển Wi-Fi và Bluetooth 5.0 LE do Espressif phát triển, thuộc dòng ESP32 nhưng sử dụng kiến trúc RISC-V thay vì Xtensa. Được tích hợp sẵn module Wifi nên rất thích hợp sử dụng cho các dự án IoT.</a:t>
            </a: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2.1 Giới thiệu về ESP32-C3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id="3" name="Freeform 3"/>
          <p:cNvSpPr/>
          <p:nvPr/>
        </p:nvSpPr>
        <p:spPr>
          <a:xfrm>
            <a:off x="597500" y="75738"/>
            <a:ext cx="5271103" cy="797434"/>
          </a:xfrm>
          <a:custGeom>
            <a:avLst/>
            <a:gdLst/>
            <a:ahLst/>
            <a:cxnLst/>
            <a:rect l="l" t="t" r="r" b="b"/>
            <a:pathLst>
              <a:path w="5271103" h="797434">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b="-34158"/>
            </a:stretch>
          </a:blipFill>
        </p:spPr>
      </p:sp>
      <p:sp>
        <p:nvSpPr>
          <p:cNvPr id="4" name="Freeform 4"/>
          <p:cNvSpPr/>
          <p:nvPr/>
        </p:nvSpPr>
        <p:spPr>
          <a:xfrm>
            <a:off x="11069703" y="2872827"/>
            <a:ext cx="6189597" cy="4956610"/>
          </a:xfrm>
          <a:custGeom>
            <a:avLst/>
            <a:gdLst/>
            <a:ahLst/>
            <a:cxnLst/>
            <a:rect l="l" t="t" r="r" b="b"/>
            <a:pathLst>
              <a:path w="6189597" h="4956610">
                <a:moveTo>
                  <a:pt x="0" y="0"/>
                </a:moveTo>
                <a:lnTo>
                  <a:pt x="6189597" y="0"/>
                </a:lnTo>
                <a:lnTo>
                  <a:pt x="6189597" y="4956609"/>
                </a:lnTo>
                <a:lnTo>
                  <a:pt x="0" y="4956609"/>
                </a:lnTo>
                <a:lnTo>
                  <a:pt x="0" y="0"/>
                </a:lnTo>
                <a:close/>
              </a:path>
            </a:pathLst>
          </a:custGeom>
          <a:blipFill>
            <a:blip r:embed="rId5"/>
            <a:stretch>
              <a:fillRect/>
            </a:stretch>
          </a:blipFill>
        </p:spPr>
      </p:sp>
      <p:sp>
        <p:nvSpPr>
          <p:cNvPr id="5" name="TextBox 5"/>
          <p:cNvSpPr txBox="1"/>
          <p:nvPr/>
        </p:nvSpPr>
        <p:spPr>
          <a:xfrm>
            <a:off x="881723" y="121372"/>
            <a:ext cx="6957262" cy="679450"/>
          </a:xfrm>
          <a:prstGeom prst="rect">
            <a:avLst/>
          </a:prstGeom>
        </p:spPr>
        <p:txBody>
          <a:bodyPr lIns="0" tIns="0" rIns="0" bIns="0" rtlCol="0" anchor="t">
            <a:spAutoFit/>
          </a:bodyPr>
          <a:lstStyle/>
          <a:p>
            <a:pPr algn="l">
              <a:lnSpc>
                <a:spcPts val="5599"/>
              </a:lnSpc>
            </a:pPr>
            <a:r>
              <a:rPr lang="en-US" sz="3999" b="1">
                <a:solidFill>
                  <a:srgbClr val="C11D15"/>
                </a:solidFill>
                <a:latin typeface="Noto Sans Bold"/>
                <a:ea typeface="Noto Sans Bold"/>
                <a:cs typeface="Noto Sans Bold"/>
                <a:sym typeface="Noto Sans Bold"/>
              </a:rPr>
              <a:t>2. Cơ sở lý thuyết</a:t>
            </a:r>
          </a:p>
        </p:txBody>
      </p:sp>
      <p:sp>
        <p:nvSpPr>
          <p:cNvPr id="6" name="TextBox 6"/>
          <p:cNvSpPr txBox="1"/>
          <p:nvPr/>
        </p:nvSpPr>
        <p:spPr>
          <a:xfrm>
            <a:off x="1474726" y="1674758"/>
            <a:ext cx="8787754" cy="8214333"/>
          </a:xfrm>
          <a:prstGeom prst="rect">
            <a:avLst/>
          </a:prstGeom>
        </p:spPr>
        <p:txBody>
          <a:bodyPr lIns="0" tIns="0" rIns="0" bIns="0" rtlCol="0" anchor="t">
            <a:spAutoFit/>
          </a:bodyPr>
          <a:lstStyle/>
          <a:p>
            <a:pPr algn="just">
              <a:lnSpc>
                <a:spcPts val="8222"/>
              </a:lnSpc>
            </a:pPr>
            <a:r>
              <a:rPr lang="en-US" sz="3288">
                <a:solidFill>
                  <a:srgbClr val="000000"/>
                </a:solidFill>
                <a:latin typeface="Noto Sans"/>
                <a:ea typeface="Noto Sans"/>
                <a:cs typeface="Noto Sans"/>
                <a:sym typeface="Noto Sans"/>
              </a:rPr>
              <a:t>STM32F103 là vi điều khiển 32-bit của STMicroelectronics, thuộc dòng STM32 sử dụng lõi ARM Cortex-M3. Nó có hiệu suất cao, tiêu thụ điện thấp và được ứng dụng rộng rãi trong nhúng và IoT. STM32F103 nổi bật với hiệu suất ổn định, giá thành hợp lý và hỗ trợ thư viện FreeRTOS, STM32 HAL/CMSIS giúp phát triển dễ dàng.</a:t>
            </a:r>
          </a:p>
        </p:txBody>
      </p:sp>
      <p:sp>
        <p:nvSpPr>
          <p:cNvPr id="7" name="TextBox 7"/>
          <p:cNvSpPr txBox="1"/>
          <p:nvPr/>
        </p:nvSpPr>
        <p:spPr>
          <a:xfrm>
            <a:off x="881723" y="890369"/>
            <a:ext cx="15902163" cy="949962"/>
          </a:xfrm>
          <a:prstGeom prst="rect">
            <a:avLst/>
          </a:prstGeom>
        </p:spPr>
        <p:txBody>
          <a:bodyPr lIns="0" tIns="0" rIns="0" bIns="0" rtlCol="0" anchor="t">
            <a:spAutoFit/>
          </a:bodyPr>
          <a:lstStyle/>
          <a:p>
            <a:pPr algn="l">
              <a:lnSpc>
                <a:spcPts val="8509"/>
              </a:lnSpc>
            </a:pPr>
            <a:r>
              <a:rPr lang="en-US" sz="3699" b="1">
                <a:solidFill>
                  <a:srgbClr val="004AAD"/>
                </a:solidFill>
                <a:latin typeface="Noto Sans Bold"/>
                <a:ea typeface="Noto Sans Bold"/>
                <a:cs typeface="Noto Sans Bold"/>
                <a:sym typeface="Noto Sans Bold"/>
              </a:rPr>
              <a:t>2.2 Giới thiệu về STM32F103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1849</Words>
  <Application>Microsoft Office PowerPoint</Application>
  <PresentationFormat>Custom</PresentationFormat>
  <Paragraphs>184</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Noto Sans</vt:lpstr>
      <vt:lpstr>Paytone One</vt:lpstr>
      <vt:lpstr>Muli Bold Italics</vt:lpstr>
      <vt:lpstr>Muli Bold</vt:lpstr>
      <vt:lpstr>Francois One</vt:lpstr>
      <vt:lpstr>Calibri</vt:lpstr>
      <vt:lpstr>Arial</vt:lpstr>
      <vt:lpstr>Noto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Slide_RTOS_midterm_report</dc:title>
  <cp:lastModifiedBy>Administrator</cp:lastModifiedBy>
  <cp:revision>2</cp:revision>
  <dcterms:created xsi:type="dcterms:W3CDTF">2006-08-16T00:00:00Z</dcterms:created>
  <dcterms:modified xsi:type="dcterms:W3CDTF">2025-04-14T00:36:14Z</dcterms:modified>
  <dc:identifier>DAGjKReC7Cg</dc:identifier>
</cp:coreProperties>
</file>