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7" r:id="rId6"/>
    <p:sldId id="258" r:id="rId7"/>
    <p:sldId id="268" r:id="rId8"/>
    <p:sldId id="269" r:id="rId9"/>
    <p:sldId id="270" r:id="rId10"/>
    <p:sldId id="257" r:id="rId11"/>
    <p:sldId id="271" r:id="rId12"/>
    <p:sldId id="272" r:id="rId13"/>
    <p:sldId id="273" r:id="rId14"/>
    <p:sldId id="274"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BBA540-BA88-46CF-AF59-1B801C036B8B}" type="datetimeFigureOut">
              <a:rPr lang="en-US" smtClean="0"/>
              <a:t>28/11/2023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264901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BA540-BA88-46CF-AF59-1B801C036B8B}" type="datetimeFigureOut">
              <a:rPr lang="en-US" smtClean="0"/>
              <a:t>28/11/2023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140222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BA540-BA88-46CF-AF59-1B801C036B8B}" type="datetimeFigureOut">
              <a:rPr lang="en-US" smtClean="0"/>
              <a:t>28/11/2023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D2274F-6FC7-4813-A9A2-F717F7E47D0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4027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BBA540-BA88-46CF-AF59-1B801C036B8B}" type="datetimeFigureOut">
              <a:rPr lang="en-US" smtClean="0"/>
              <a:t>28/11/2023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3012075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BBA540-BA88-46CF-AF59-1B801C036B8B}" type="datetimeFigureOut">
              <a:rPr lang="en-US" smtClean="0"/>
              <a:t>28/11/2023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D2274F-6FC7-4813-A9A2-F717F7E47D0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4089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ABBA540-BA88-46CF-AF59-1B801C036B8B}" type="datetimeFigureOut">
              <a:rPr lang="en-US" smtClean="0"/>
              <a:t>28/11/2023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2151971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BA540-BA88-46CF-AF59-1B801C036B8B}" type="datetimeFigureOut">
              <a:rPr lang="en-US" smtClean="0"/>
              <a:t>28/11/2023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1534066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BA540-BA88-46CF-AF59-1B801C036B8B}" type="datetimeFigureOut">
              <a:rPr lang="en-US" smtClean="0"/>
              <a:t>28/11/2023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214041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BA540-BA88-46CF-AF59-1B801C036B8B}" type="datetimeFigureOut">
              <a:rPr lang="en-US" smtClean="0"/>
              <a:t>28/11/2023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158027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BA540-BA88-46CF-AF59-1B801C036B8B}" type="datetimeFigureOut">
              <a:rPr lang="en-US" smtClean="0"/>
              <a:t>28/11/2023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147544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BBA540-BA88-46CF-AF59-1B801C036B8B}" type="datetimeFigureOut">
              <a:rPr lang="en-US" smtClean="0"/>
              <a:t>28/11/2023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107036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BBA540-BA88-46CF-AF59-1B801C036B8B}" type="datetimeFigureOut">
              <a:rPr lang="en-US" smtClean="0"/>
              <a:t>28/11/2023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271756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BA540-BA88-46CF-AF59-1B801C036B8B}" type="datetimeFigureOut">
              <a:rPr lang="en-US" smtClean="0"/>
              <a:t>28/11/2023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250508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BA540-BA88-46CF-AF59-1B801C036B8B}" type="datetimeFigureOut">
              <a:rPr lang="en-US" smtClean="0"/>
              <a:t>28/11/2023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37059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BA540-BA88-46CF-AF59-1B801C036B8B}" type="datetimeFigureOut">
              <a:rPr lang="en-US" smtClean="0"/>
              <a:t>28/11/2023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1660351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BBA540-BA88-46CF-AF59-1B801C036B8B}" type="datetimeFigureOut">
              <a:rPr lang="en-US" smtClean="0"/>
              <a:t>28/11/2023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D2274F-6FC7-4813-A9A2-F717F7E47D0D}" type="slidenum">
              <a:rPr lang="en-US" smtClean="0"/>
              <a:t>‹#›</a:t>
            </a:fld>
            <a:endParaRPr lang="en-US"/>
          </a:p>
        </p:txBody>
      </p:sp>
    </p:spTree>
    <p:extLst>
      <p:ext uri="{BB962C8B-B14F-4D97-AF65-F5344CB8AC3E}">
        <p14:creationId xmlns:p14="http://schemas.microsoft.com/office/powerpoint/2010/main" val="168131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BBA540-BA88-46CF-AF59-1B801C036B8B}" type="datetimeFigureOut">
              <a:rPr lang="en-US" smtClean="0"/>
              <a:t>28/11/2023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7D2274F-6FC7-4813-A9A2-F717F7E47D0D}" type="slidenum">
              <a:rPr lang="en-US" smtClean="0"/>
              <a:t>‹#›</a:t>
            </a:fld>
            <a:endParaRPr lang="en-US"/>
          </a:p>
        </p:txBody>
      </p:sp>
    </p:spTree>
    <p:extLst>
      <p:ext uri="{BB962C8B-B14F-4D97-AF65-F5344CB8AC3E}">
        <p14:creationId xmlns:p14="http://schemas.microsoft.com/office/powerpoint/2010/main" val="4016285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9112-BE2C-E557-2EAD-5DFB8E4B2440}"/>
              </a:ext>
            </a:extLst>
          </p:cNvPr>
          <p:cNvSpPr>
            <a:spLocks noGrp="1"/>
          </p:cNvSpPr>
          <p:nvPr>
            <p:ph type="ctrTitle"/>
          </p:nvPr>
        </p:nvSpPr>
        <p:spPr>
          <a:xfrm>
            <a:off x="3862871" y="2220684"/>
            <a:ext cx="9144000" cy="1082352"/>
          </a:xfrm>
        </p:spPr>
        <p:txBody>
          <a:bodyPr>
            <a:noAutofit/>
          </a:bodyPr>
          <a:lstStyle/>
          <a:p>
            <a:r>
              <a:rPr lang="en-US" sz="3200"/>
              <a:t>App quản lý công việc</a:t>
            </a:r>
          </a:p>
        </p:txBody>
      </p:sp>
      <p:sp>
        <p:nvSpPr>
          <p:cNvPr id="3" name="Subtitle 2">
            <a:extLst>
              <a:ext uri="{FF2B5EF4-FFF2-40B4-BE49-F238E27FC236}">
                <a16:creationId xmlns:a16="http://schemas.microsoft.com/office/drawing/2014/main" id="{C746323E-9F1D-1C09-1C62-4C0F2F32C8CA}"/>
              </a:ext>
            </a:extLst>
          </p:cNvPr>
          <p:cNvSpPr>
            <a:spLocks noGrp="1"/>
          </p:cNvSpPr>
          <p:nvPr>
            <p:ph type="subTitle" idx="1"/>
          </p:nvPr>
        </p:nvSpPr>
        <p:spPr>
          <a:xfrm>
            <a:off x="5551714" y="4142790"/>
            <a:ext cx="5116286" cy="1338943"/>
          </a:xfrm>
        </p:spPr>
        <p:txBody>
          <a:bodyPr vert="horz" lIns="91440" tIns="45720" rIns="91440" bIns="45720" rtlCol="0" anchor="t">
            <a:normAutofit fontScale="92500" lnSpcReduction="20000"/>
          </a:bodyPr>
          <a:lstStyle/>
          <a:p>
            <a:pPr algn="just"/>
            <a:r>
              <a:rPr lang="en-US" dirty="0"/>
              <a:t>SVTH:      </a:t>
            </a:r>
            <a:r>
              <a:rPr lang="en-US" dirty="0" err="1"/>
              <a:t>Nhóm</a:t>
            </a:r>
            <a:r>
              <a:rPr lang="en-US" dirty="0"/>
              <a:t> 3</a:t>
            </a:r>
          </a:p>
          <a:p>
            <a:pPr algn="just"/>
            <a:r>
              <a:rPr lang="en-US" dirty="0"/>
              <a:t>                 1. Nguyễn Văn An</a:t>
            </a:r>
          </a:p>
          <a:p>
            <a:pPr algn="just"/>
            <a:r>
              <a:rPr lang="en-US"/>
              <a:t>	         2</a:t>
            </a:r>
            <a:r>
              <a:rPr lang="en-US" dirty="0"/>
              <a:t>. Trần Nguyên Vũ</a:t>
            </a:r>
            <a:endParaRPr lang="en-US" dirty="0">
              <a:ea typeface="Calibri" panose="020F0502020204030204"/>
              <a:cs typeface="Calibri" panose="020F0502020204030204"/>
            </a:endParaRPr>
          </a:p>
          <a:p>
            <a:pPr algn="just"/>
            <a:r>
              <a:rPr lang="en-US"/>
              <a:t>	         3</a:t>
            </a:r>
            <a:r>
              <a:rPr lang="en-US" dirty="0"/>
              <a:t>. Đặng </a:t>
            </a:r>
            <a:r>
              <a:rPr lang="en-US" dirty="0" err="1"/>
              <a:t>Thế</a:t>
            </a:r>
            <a:r>
              <a:rPr lang="en-US" dirty="0"/>
              <a:t> Phong</a:t>
            </a:r>
            <a:endParaRPr lang="en-US" dirty="0">
              <a:ea typeface="Calibri"/>
              <a:cs typeface="Calibri"/>
            </a:endParaRPr>
          </a:p>
        </p:txBody>
      </p:sp>
      <p:sp>
        <p:nvSpPr>
          <p:cNvPr id="4" name="Subtitle 2">
            <a:extLst>
              <a:ext uri="{FF2B5EF4-FFF2-40B4-BE49-F238E27FC236}">
                <a16:creationId xmlns:a16="http://schemas.microsoft.com/office/drawing/2014/main" id="{77BC51A4-5B59-8A33-71E9-028C13C8ACA9}"/>
              </a:ext>
            </a:extLst>
          </p:cNvPr>
          <p:cNvSpPr txBox="1">
            <a:spLocks/>
          </p:cNvSpPr>
          <p:nvPr/>
        </p:nvSpPr>
        <p:spPr>
          <a:xfrm>
            <a:off x="1524000" y="1376267"/>
            <a:ext cx="5116286" cy="4478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err="1"/>
              <a:t>Báo</a:t>
            </a:r>
            <a:r>
              <a:rPr lang="en-US"/>
              <a:t> </a:t>
            </a:r>
            <a:r>
              <a:rPr lang="en-US" err="1"/>
              <a:t>cáo</a:t>
            </a:r>
            <a:r>
              <a:rPr lang="en-US"/>
              <a:t> cuối kỳ</a:t>
            </a:r>
          </a:p>
        </p:txBody>
      </p:sp>
      <p:sp>
        <p:nvSpPr>
          <p:cNvPr id="5" name="Subtitle 2">
            <a:extLst>
              <a:ext uri="{FF2B5EF4-FFF2-40B4-BE49-F238E27FC236}">
                <a16:creationId xmlns:a16="http://schemas.microsoft.com/office/drawing/2014/main" id="{F4DE3DDE-A8CA-A162-D7B9-7CF8B2DD13B5}"/>
              </a:ext>
            </a:extLst>
          </p:cNvPr>
          <p:cNvSpPr txBox="1">
            <a:spLocks/>
          </p:cNvSpPr>
          <p:nvPr/>
        </p:nvSpPr>
        <p:spPr>
          <a:xfrm>
            <a:off x="2111828" y="1959427"/>
            <a:ext cx="5116286" cy="4478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err="1"/>
              <a:t>Môn</a:t>
            </a:r>
            <a:r>
              <a:rPr lang="en-US"/>
              <a:t>: </a:t>
            </a:r>
            <a:r>
              <a:rPr lang="en-US" err="1"/>
              <a:t>Lập</a:t>
            </a:r>
            <a:r>
              <a:rPr lang="en-US"/>
              <a:t> </a:t>
            </a:r>
            <a:r>
              <a:rPr lang="en-US" err="1"/>
              <a:t>trình</a:t>
            </a:r>
            <a:r>
              <a:rPr lang="en-US"/>
              <a:t> </a:t>
            </a:r>
            <a:r>
              <a:rPr lang="en-US" err="1"/>
              <a:t>Đa</a:t>
            </a:r>
            <a:r>
              <a:rPr lang="en-US"/>
              <a:t> </a:t>
            </a:r>
            <a:r>
              <a:rPr lang="en-US" err="1"/>
              <a:t>nền</a:t>
            </a:r>
            <a:r>
              <a:rPr lang="en-US"/>
              <a:t> </a:t>
            </a:r>
            <a:r>
              <a:rPr lang="en-US" err="1"/>
              <a:t>tảng</a:t>
            </a:r>
            <a:endParaRPr lang="en-US"/>
          </a:p>
        </p:txBody>
      </p:sp>
      <p:sp>
        <p:nvSpPr>
          <p:cNvPr id="6" name="Subtitle 2">
            <a:extLst>
              <a:ext uri="{FF2B5EF4-FFF2-40B4-BE49-F238E27FC236}">
                <a16:creationId xmlns:a16="http://schemas.microsoft.com/office/drawing/2014/main" id="{DB66A4CF-53EE-DE34-3FAB-9024EB0BF4C4}"/>
              </a:ext>
            </a:extLst>
          </p:cNvPr>
          <p:cNvSpPr txBox="1">
            <a:spLocks/>
          </p:cNvSpPr>
          <p:nvPr/>
        </p:nvSpPr>
        <p:spPr>
          <a:xfrm>
            <a:off x="3825550" y="419880"/>
            <a:ext cx="5116286" cy="7184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a:t>TRƯỜNG ĐẠI HỌC BÁCH KHOA</a:t>
            </a:r>
          </a:p>
          <a:p>
            <a:r>
              <a:rPr lang="en-US" sz="2000" b="1"/>
              <a:t>KHOA ĐIỆN TỬ - VIỄN THÔNG</a:t>
            </a:r>
          </a:p>
        </p:txBody>
      </p:sp>
      <p:sp>
        <p:nvSpPr>
          <p:cNvPr id="7" name="Subtitle 2">
            <a:extLst>
              <a:ext uri="{FF2B5EF4-FFF2-40B4-BE49-F238E27FC236}">
                <a16:creationId xmlns:a16="http://schemas.microsoft.com/office/drawing/2014/main" id="{2F936180-4B93-7126-3B30-A55A320EE230}"/>
              </a:ext>
            </a:extLst>
          </p:cNvPr>
          <p:cNvSpPr txBox="1">
            <a:spLocks/>
          </p:cNvSpPr>
          <p:nvPr/>
        </p:nvSpPr>
        <p:spPr>
          <a:xfrm>
            <a:off x="3862871" y="6078889"/>
            <a:ext cx="5116286" cy="4478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t>Đà</a:t>
            </a:r>
            <a:r>
              <a:rPr lang="en-US"/>
              <a:t> </a:t>
            </a:r>
            <a:r>
              <a:rPr lang="en-US" err="1"/>
              <a:t>Nẵng</a:t>
            </a:r>
            <a:r>
              <a:rPr lang="en-US"/>
              <a:t>, 2023</a:t>
            </a:r>
          </a:p>
        </p:txBody>
      </p:sp>
    </p:spTree>
    <p:extLst>
      <p:ext uri="{BB962C8B-B14F-4D97-AF65-F5344CB8AC3E}">
        <p14:creationId xmlns:p14="http://schemas.microsoft.com/office/powerpoint/2010/main" val="2808251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CE17-3B25-2D54-F590-E273BDAB0EF3}"/>
              </a:ext>
            </a:extLst>
          </p:cNvPr>
          <p:cNvSpPr>
            <a:spLocks noGrp="1"/>
          </p:cNvSpPr>
          <p:nvPr>
            <p:ph type="title"/>
          </p:nvPr>
        </p:nvSpPr>
        <p:spPr>
          <a:xfrm>
            <a:off x="2592925" y="624110"/>
            <a:ext cx="9456507" cy="1280890"/>
          </a:xfrm>
        </p:spPr>
        <p:txBody>
          <a:bodyPr/>
          <a:lstStyle/>
          <a:p>
            <a:pPr>
              <a:lnSpc>
                <a:spcPct val="107000"/>
              </a:lnSpc>
              <a:spcAft>
                <a:spcPts val="800"/>
              </a:spcAft>
            </a:pPr>
            <a:r>
              <a:rPr lang="en-US" sz="3600" kern="100">
                <a:effectLst/>
                <a:ea typeface="Calibri" panose="020F0502020204030204" pitchFamily="34" charset="0"/>
                <a:cs typeface="Times New Roman" panose="02020603050405020304" pitchFamily="18" charset="0"/>
              </a:rPr>
              <a:t>Giới thiệu tính năng mới: lưu trữ dữ liệu bằng </a:t>
            </a:r>
            <a:r>
              <a:rPr lang="en-US" sz="1800">
                <a:effectLst/>
                <a:ea typeface="Arial" panose="020B0604020202020204" pitchFamily="34" charset="0"/>
              </a:rPr>
              <a:t> </a:t>
            </a:r>
            <a:r>
              <a:rPr lang="vi-VN" sz="3200" spc="-5">
                <a:solidFill>
                  <a:srgbClr val="24292F"/>
                </a:solidFill>
                <a:effectLst/>
                <a:ea typeface="Arial" panose="020B0604020202020204" pitchFamily="34" charset="0"/>
              </a:rPr>
              <a:t>SharedPreferences </a:t>
            </a:r>
            <a:endParaRPr lang="en-US" sz="3200" kern="10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04D456-8E08-CBE9-82AD-26602FC137C6}"/>
              </a:ext>
            </a:extLst>
          </p:cNvPr>
          <p:cNvSpPr>
            <a:spLocks noGrp="1"/>
          </p:cNvSpPr>
          <p:nvPr>
            <p:ph idx="1"/>
          </p:nvPr>
        </p:nvSpPr>
        <p:spPr>
          <a:xfrm>
            <a:off x="752626" y="1776727"/>
            <a:ext cx="10972341" cy="4351338"/>
          </a:xfrm>
        </p:spPr>
        <p:txBody>
          <a:bodyPr vert="horz" lIns="91440" tIns="45720" rIns="91440" bIns="45720" rtlCol="0" anchor="t">
            <a:normAutofit/>
          </a:bodyPr>
          <a:lstStyle/>
          <a:p>
            <a:r>
              <a:rPr lang="vi-VN" sz="2800" spc="-5">
                <a:solidFill>
                  <a:srgbClr val="24292F"/>
                </a:solidFill>
                <a:effectLst/>
                <a:latin typeface="Times New Roman" panose="02020603050405020304" pitchFamily="18" charset="0"/>
                <a:ea typeface="Arial" panose="020B0604020202020204" pitchFamily="34" charset="0"/>
              </a:rPr>
              <a:t>SharedPreferences là một cách dễ dàng để lưu trữ và truy xuất dữ liệu nhỏ trên thiết bị của người dùng. Dữ liệu này tồn tại ngay cả khi ứng dụng bị đóng và khởi động lại. SharedPreferences là một lựa chọn tuyệt vời để quản lý dữ liệu nhẹ vì nó cung cấp một hệ thống lưu trữ key - value đơn giản.</a:t>
            </a:r>
            <a:endParaRPr lang="en-US" sz="2800">
              <a:effectLst/>
              <a:latin typeface="+mj-lt"/>
              <a:ea typeface="SimSun" panose="02010600030101010101" pitchFamily="2" charset="-122"/>
            </a:endParaRPr>
          </a:p>
        </p:txBody>
      </p:sp>
    </p:spTree>
    <p:extLst>
      <p:ext uri="{BB962C8B-B14F-4D97-AF65-F5344CB8AC3E}">
        <p14:creationId xmlns:p14="http://schemas.microsoft.com/office/powerpoint/2010/main" val="378450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CE17-3B25-2D54-F590-E273BDAB0EF3}"/>
              </a:ext>
            </a:extLst>
          </p:cNvPr>
          <p:cNvSpPr>
            <a:spLocks noGrp="1"/>
          </p:cNvSpPr>
          <p:nvPr>
            <p:ph type="title"/>
          </p:nvPr>
        </p:nvSpPr>
        <p:spPr>
          <a:xfrm>
            <a:off x="2592925" y="624110"/>
            <a:ext cx="9456507" cy="1280890"/>
          </a:xfrm>
        </p:spPr>
        <p:txBody>
          <a:bodyPr/>
          <a:lstStyle/>
          <a:p>
            <a:pPr>
              <a:lnSpc>
                <a:spcPct val="107000"/>
              </a:lnSpc>
              <a:spcAft>
                <a:spcPts val="800"/>
              </a:spcAft>
            </a:pPr>
            <a:r>
              <a:rPr lang="en-US" sz="3600" kern="100">
                <a:effectLst/>
                <a:ea typeface="Calibri" panose="020F0502020204030204" pitchFamily="34" charset="0"/>
                <a:cs typeface="Times New Roman" panose="02020603050405020304" pitchFamily="18" charset="0"/>
              </a:rPr>
              <a:t>Tài liệu tham khảo</a:t>
            </a:r>
            <a:endParaRPr lang="en-US" sz="3200" kern="10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04D456-8E08-CBE9-82AD-26602FC137C6}"/>
              </a:ext>
            </a:extLst>
          </p:cNvPr>
          <p:cNvSpPr>
            <a:spLocks noGrp="1"/>
          </p:cNvSpPr>
          <p:nvPr>
            <p:ph idx="1"/>
          </p:nvPr>
        </p:nvSpPr>
        <p:spPr>
          <a:xfrm>
            <a:off x="752626" y="1776727"/>
            <a:ext cx="10972341" cy="4351338"/>
          </a:xfrm>
        </p:spPr>
        <p:txBody>
          <a:bodyPr vert="horz" lIns="91440" tIns="45720" rIns="91440" bIns="45720" rtlCol="0" anchor="t">
            <a:normAutofit/>
          </a:bodyPr>
          <a:lstStyle/>
          <a:p>
            <a:pPr fontAlgn="base"/>
            <a:r>
              <a:rPr lang="en-US" sz="1800">
                <a:effectLst/>
                <a:latin typeface="Calibri" panose="020F0502020204030204" pitchFamily="34" charset="0"/>
                <a:ea typeface="Times New Roman" panose="02020603050405020304" pitchFamily="18" charset="0"/>
                <a:cs typeface="Times New Roman" panose="02020603050405020304" pitchFamily="18" charset="0"/>
              </a:rPr>
              <a:t>[</a:t>
            </a:r>
            <a:r>
              <a:rPr lang="en-US" sz="2800">
                <a:effectLst/>
                <a:latin typeface="Calibri" panose="020F0502020204030204" pitchFamily="34" charset="0"/>
                <a:ea typeface="Times New Roman" panose="02020603050405020304" pitchFamily="18" charset="0"/>
                <a:cs typeface="Times New Roman" panose="02020603050405020304" pitchFamily="18" charset="0"/>
              </a:rPr>
              <a:t>1]. https://glints.com/vn/blog/flutter-la-gi/</a:t>
            </a:r>
            <a:endParaRPr lang="en-US" sz="2800">
              <a:effectLst/>
              <a:latin typeface="Arial" panose="020B0604020202020204" pitchFamily="34" charset="0"/>
              <a:ea typeface="Arial" panose="020B0604020202020204" pitchFamily="34" charset="0"/>
              <a:cs typeface="Times New Roman" panose="02020603050405020304" pitchFamily="18" charset="0"/>
            </a:endParaRPr>
          </a:p>
          <a:p>
            <a:pPr fontAlgn="base"/>
            <a:r>
              <a:rPr lang="en-US" sz="2800">
                <a:effectLst/>
                <a:latin typeface="Calibri" panose="020F0502020204030204" pitchFamily="34" charset="0"/>
                <a:ea typeface="Times New Roman" panose="02020603050405020304" pitchFamily="18" charset="0"/>
                <a:cs typeface="Times New Roman" panose="02020603050405020304" pitchFamily="18" charset="0"/>
              </a:rPr>
              <a:t>[2]. https://techmaster.vn/posts/37841/flutter-su-dung-sharedpreferences#:~:text=SharedPreferences%20là%20gì%3F,trữ%20dữ%20liệu%20đơn%20giản. </a:t>
            </a:r>
            <a:endParaRPr lang="en-US" sz="2800">
              <a:effectLst/>
              <a:latin typeface="Arial" panose="020B0604020202020204" pitchFamily="34" charset="0"/>
              <a:ea typeface="Arial" panose="020B0604020202020204" pitchFamily="34" charset="0"/>
              <a:cs typeface="Times New Roman" panose="02020603050405020304" pitchFamily="18" charset="0"/>
            </a:endParaRPr>
          </a:p>
          <a:p>
            <a:pPr fontAlgn="base"/>
            <a:r>
              <a:rPr lang="en-US" sz="2800">
                <a:effectLst/>
                <a:latin typeface="Calibri" panose="020F0502020204030204" pitchFamily="34" charset="0"/>
                <a:ea typeface="Times New Roman" panose="02020603050405020304" pitchFamily="18" charset="0"/>
                <a:cs typeface="Times New Roman" panose="02020603050405020304" pitchFamily="18" charset="0"/>
              </a:rPr>
              <a:t>[3]. https://pub.dev/packages/intl</a:t>
            </a:r>
            <a:endParaRPr lang="en-US" sz="2800">
              <a:effectLst/>
              <a:latin typeface="Arial" panose="020B0604020202020204" pitchFamily="34" charset="0"/>
              <a:ea typeface="Arial" panose="020B0604020202020204" pitchFamily="34" charset="0"/>
              <a:cs typeface="Times New Roman" panose="02020603050405020304" pitchFamily="18" charset="0"/>
            </a:endParaRPr>
          </a:p>
          <a:p>
            <a:pPr fontAlgn="base"/>
            <a:r>
              <a:rPr lang="en-US" sz="2800">
                <a:effectLst/>
                <a:latin typeface="Calibri" panose="020F0502020204030204" pitchFamily="34" charset="0"/>
                <a:ea typeface="Times New Roman" panose="02020603050405020304" pitchFamily="18" charset="0"/>
                <a:cs typeface="Times New Roman" panose="02020603050405020304" pitchFamily="18" charset="0"/>
              </a:rPr>
              <a:t>[4]. Slide Lập trình đa nền tảng của thầy Nguyễn Duy Nhật Viễn</a:t>
            </a:r>
            <a:endParaRPr lang="en-US" sz="280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156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DD7B-CA7A-6202-FD3C-A3FC4691B4FF}"/>
              </a:ext>
            </a:extLst>
          </p:cNvPr>
          <p:cNvSpPr>
            <a:spLocks noGrp="1"/>
          </p:cNvSpPr>
          <p:nvPr>
            <p:ph type="title"/>
          </p:nvPr>
        </p:nvSpPr>
        <p:spPr>
          <a:xfrm>
            <a:off x="838200" y="2766144"/>
            <a:ext cx="10515600" cy="1325563"/>
          </a:xfrm>
        </p:spPr>
        <p:txBody>
          <a:bodyPr>
            <a:noAutofit/>
          </a:bodyPr>
          <a:lstStyle/>
          <a:p>
            <a:pPr algn="ctr"/>
            <a:r>
              <a:rPr lang="en-US" sz="5400">
                <a:cs typeface="Calibri Light"/>
              </a:rPr>
              <a:t>CẢM ƠN CÁC BẠN VÀ THẦY ĐÃ LẮNG NGHE</a:t>
            </a:r>
          </a:p>
        </p:txBody>
      </p:sp>
    </p:spTree>
    <p:extLst>
      <p:ext uri="{BB962C8B-B14F-4D97-AF65-F5344CB8AC3E}">
        <p14:creationId xmlns:p14="http://schemas.microsoft.com/office/powerpoint/2010/main" val="1033326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CE17-3B25-2D54-F590-E273BDAB0EF3}"/>
              </a:ext>
            </a:extLst>
          </p:cNvPr>
          <p:cNvSpPr>
            <a:spLocks noGrp="1"/>
          </p:cNvSpPr>
          <p:nvPr>
            <p:ph type="title"/>
          </p:nvPr>
        </p:nvSpPr>
        <p:spPr/>
        <p:txBody>
          <a:bodyPr>
            <a:normAutofit/>
          </a:bodyPr>
          <a:lstStyle/>
          <a:p>
            <a:r>
              <a:rPr lang="en-US" sz="4800"/>
              <a:t>Nội dung:</a:t>
            </a:r>
            <a:endParaRPr lang="en-US" sz="4800">
              <a:cs typeface="Calibri Light"/>
            </a:endParaRPr>
          </a:p>
        </p:txBody>
      </p:sp>
      <p:sp>
        <p:nvSpPr>
          <p:cNvPr id="3" name="Content Placeholder 2">
            <a:extLst>
              <a:ext uri="{FF2B5EF4-FFF2-40B4-BE49-F238E27FC236}">
                <a16:creationId xmlns:a16="http://schemas.microsoft.com/office/drawing/2014/main" id="{3804D456-8E08-CBE9-82AD-26602FC137C6}"/>
              </a:ext>
            </a:extLst>
          </p:cNvPr>
          <p:cNvSpPr>
            <a:spLocks noGrp="1"/>
          </p:cNvSpPr>
          <p:nvPr>
            <p:ph idx="1"/>
          </p:nvPr>
        </p:nvSpPr>
        <p:spPr>
          <a:xfrm>
            <a:off x="752627" y="1776727"/>
            <a:ext cx="10515600" cy="4351338"/>
          </a:xfrm>
        </p:spPr>
        <p:txBody>
          <a:bodyPr vert="horz" lIns="91440" tIns="45720" rIns="91440" bIns="45720" rtlCol="0" anchor="t">
            <a:normAutofit/>
          </a:bodyPr>
          <a:lstStyle/>
          <a:p>
            <a:pPr>
              <a:lnSpc>
                <a:spcPct val="107000"/>
              </a:lnSpc>
              <a:spcAft>
                <a:spcPts val="800"/>
              </a:spcAft>
            </a:pPr>
            <a:r>
              <a:rPr lang="en-US" sz="3200">
                <a:ea typeface="+mn-lt"/>
                <a:cs typeface="+mn-lt"/>
              </a:rPr>
              <a:t>1 </a:t>
            </a:r>
            <a:r>
              <a:rPr lang="en-US" sz="3200" kern="100">
                <a:effectLst/>
                <a:ea typeface="Calibri" panose="020F0502020204030204" pitchFamily="34" charset="0"/>
                <a:cs typeface="Times New Roman" panose="02020603050405020304" pitchFamily="18" charset="0"/>
              </a:rPr>
              <a:t>Giới thiệu Flutter và ngôn ngữ Dart:</a:t>
            </a:r>
          </a:p>
          <a:p>
            <a:pPr>
              <a:lnSpc>
                <a:spcPct val="107000"/>
              </a:lnSpc>
              <a:spcAft>
                <a:spcPts val="800"/>
              </a:spcAft>
            </a:pPr>
            <a:r>
              <a:rPr lang="en-US" sz="3200">
                <a:ea typeface="+mn-lt"/>
                <a:cs typeface="+mn-lt"/>
              </a:rPr>
              <a:t>2 Giới thiệu app</a:t>
            </a:r>
            <a:r>
              <a:rPr lang="en-US" sz="3200" kern="100">
                <a:effectLs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10977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935-A182-3238-61CF-7B34B597EA61}"/>
              </a:ext>
            </a:extLst>
          </p:cNvPr>
          <p:cNvSpPr>
            <a:spLocks noGrp="1"/>
          </p:cNvSpPr>
          <p:nvPr>
            <p:ph type="title"/>
          </p:nvPr>
        </p:nvSpPr>
        <p:spPr/>
        <p:txBody>
          <a:bodyPr>
            <a:normAutofit/>
          </a:bodyPr>
          <a:lstStyle/>
          <a:p>
            <a:r>
              <a:rPr lang="en-US" sz="4800" err="1"/>
              <a:t>Phân</a:t>
            </a:r>
            <a:r>
              <a:rPr lang="en-US" sz="4800"/>
              <a:t> </a:t>
            </a:r>
            <a:r>
              <a:rPr lang="en-US" sz="4800" err="1"/>
              <a:t>công</a:t>
            </a:r>
            <a:r>
              <a:rPr lang="en-US" sz="4800"/>
              <a:t> </a:t>
            </a:r>
            <a:r>
              <a:rPr lang="en-US" sz="4800" err="1"/>
              <a:t>công</a:t>
            </a:r>
            <a:r>
              <a:rPr lang="en-US" sz="4800"/>
              <a:t> </a:t>
            </a:r>
            <a:r>
              <a:rPr lang="en-US" sz="4800" err="1"/>
              <a:t>việc</a:t>
            </a:r>
            <a:r>
              <a:rPr lang="en-US" sz="4800"/>
              <a:t>:</a:t>
            </a:r>
          </a:p>
        </p:txBody>
      </p:sp>
      <p:graphicFrame>
        <p:nvGraphicFramePr>
          <p:cNvPr id="4" name="Content Placeholder 3">
            <a:extLst>
              <a:ext uri="{FF2B5EF4-FFF2-40B4-BE49-F238E27FC236}">
                <a16:creationId xmlns:a16="http://schemas.microsoft.com/office/drawing/2014/main" id="{6EDCB72E-0085-C31A-2D8A-D4096AF718A0}"/>
              </a:ext>
            </a:extLst>
          </p:cNvPr>
          <p:cNvGraphicFramePr>
            <a:graphicFrameLocks noGrp="1"/>
          </p:cNvGraphicFramePr>
          <p:nvPr>
            <p:ph idx="1"/>
            <p:extLst>
              <p:ext uri="{D42A27DB-BD31-4B8C-83A1-F6EECF244321}">
                <p14:modId xmlns:p14="http://schemas.microsoft.com/office/powerpoint/2010/main" val="1360874279"/>
              </p:ext>
            </p:extLst>
          </p:nvPr>
        </p:nvGraphicFramePr>
        <p:xfrm>
          <a:off x="838200" y="3253208"/>
          <a:ext cx="10515600" cy="1483360"/>
        </p:xfrm>
        <a:graphic>
          <a:graphicData uri="http://schemas.openxmlformats.org/drawingml/2006/table">
            <a:tbl>
              <a:tblPr firstRow="1" bandRow="1">
                <a:tableStyleId>{5C22544A-7EE6-4342-B048-85BDC9FD1C3A}</a:tableStyleId>
              </a:tblPr>
              <a:tblGrid>
                <a:gridCol w="748004">
                  <a:extLst>
                    <a:ext uri="{9D8B030D-6E8A-4147-A177-3AD203B41FA5}">
                      <a16:colId xmlns:a16="http://schemas.microsoft.com/office/drawing/2014/main" val="2572418428"/>
                    </a:ext>
                  </a:extLst>
                </a:gridCol>
                <a:gridCol w="2239347">
                  <a:extLst>
                    <a:ext uri="{9D8B030D-6E8A-4147-A177-3AD203B41FA5}">
                      <a16:colId xmlns:a16="http://schemas.microsoft.com/office/drawing/2014/main" val="3198274142"/>
                    </a:ext>
                  </a:extLst>
                </a:gridCol>
                <a:gridCol w="4899349">
                  <a:extLst>
                    <a:ext uri="{9D8B030D-6E8A-4147-A177-3AD203B41FA5}">
                      <a16:colId xmlns:a16="http://schemas.microsoft.com/office/drawing/2014/main" val="854833642"/>
                    </a:ext>
                  </a:extLst>
                </a:gridCol>
                <a:gridCol w="2628900">
                  <a:extLst>
                    <a:ext uri="{9D8B030D-6E8A-4147-A177-3AD203B41FA5}">
                      <a16:colId xmlns:a16="http://schemas.microsoft.com/office/drawing/2014/main" val="3171988756"/>
                    </a:ext>
                  </a:extLst>
                </a:gridCol>
              </a:tblGrid>
              <a:tr h="370840">
                <a:tc>
                  <a:txBody>
                    <a:bodyPr/>
                    <a:lstStyle/>
                    <a:p>
                      <a:pPr algn="ctr"/>
                      <a:r>
                        <a:rPr lang="en-US"/>
                        <a:t>TT</a:t>
                      </a:r>
                    </a:p>
                  </a:txBody>
                  <a:tcPr/>
                </a:tc>
                <a:tc>
                  <a:txBody>
                    <a:bodyPr/>
                    <a:lstStyle/>
                    <a:p>
                      <a:pPr algn="ctr"/>
                      <a:r>
                        <a:rPr lang="en-US"/>
                        <a:t>HỌ VÀ TÊN</a:t>
                      </a:r>
                    </a:p>
                  </a:txBody>
                  <a:tcPr/>
                </a:tc>
                <a:tc>
                  <a:txBody>
                    <a:bodyPr/>
                    <a:lstStyle/>
                    <a:p>
                      <a:pPr algn="ctr"/>
                      <a:r>
                        <a:rPr lang="en-US"/>
                        <a:t>NỘI DUNG</a:t>
                      </a:r>
                    </a:p>
                  </a:txBody>
                  <a:tcPr/>
                </a:tc>
                <a:tc>
                  <a:txBody>
                    <a:bodyPr/>
                    <a:lstStyle/>
                    <a:p>
                      <a:pPr algn="ctr"/>
                      <a:r>
                        <a:rPr lang="en-US"/>
                        <a:t>TỶ LỆ ĐÓNG GÓP</a:t>
                      </a:r>
                    </a:p>
                  </a:txBody>
                  <a:tcPr/>
                </a:tc>
                <a:extLst>
                  <a:ext uri="{0D108BD9-81ED-4DB2-BD59-A6C34878D82A}">
                    <a16:rowId xmlns:a16="http://schemas.microsoft.com/office/drawing/2014/main" val="3361666804"/>
                  </a:ext>
                </a:extLst>
              </a:tr>
              <a:tr h="370840">
                <a:tc>
                  <a:txBody>
                    <a:bodyPr/>
                    <a:lstStyle/>
                    <a:p>
                      <a:r>
                        <a:rPr lang="en-US"/>
                        <a:t>1</a:t>
                      </a:r>
                    </a:p>
                  </a:txBody>
                  <a:tcPr/>
                </a:tc>
                <a:tc>
                  <a:txBody>
                    <a:bodyPr/>
                    <a:lstStyle/>
                    <a:p>
                      <a:r>
                        <a:rPr lang="en-US"/>
                        <a:t>Đặng Thế Phong</a:t>
                      </a:r>
                    </a:p>
                  </a:txBody>
                  <a:tcPr/>
                </a:tc>
                <a:tc>
                  <a:txBody>
                    <a:bodyPr/>
                    <a:lstStyle/>
                    <a:p>
                      <a:r>
                        <a:rPr lang="en-US" sz="1800" kern="100">
                          <a:effectLst/>
                          <a:ea typeface="Calibri" panose="020F0502020204030204" pitchFamily="34" charset="0"/>
                          <a:cs typeface="Times New Roman" panose="02020603050405020304" pitchFamily="18" charset="0"/>
                        </a:rPr>
                        <a:t>Chuẩn bị đề tài, code ứng dụng, kiểm tra</a:t>
                      </a:r>
                      <a:endParaRPr lang="en-US"/>
                    </a:p>
                  </a:txBody>
                  <a:tcPr/>
                </a:tc>
                <a:tc>
                  <a:txBody>
                    <a:bodyPr/>
                    <a:lstStyle/>
                    <a:p>
                      <a:pPr algn="ctr"/>
                      <a:r>
                        <a:rPr lang="en-US"/>
                        <a:t>33,33%</a:t>
                      </a:r>
                    </a:p>
                  </a:txBody>
                  <a:tcPr/>
                </a:tc>
                <a:extLst>
                  <a:ext uri="{0D108BD9-81ED-4DB2-BD59-A6C34878D82A}">
                    <a16:rowId xmlns:a16="http://schemas.microsoft.com/office/drawing/2014/main" val="364795563"/>
                  </a:ext>
                </a:extLst>
              </a:tr>
              <a:tr h="370840">
                <a:tc>
                  <a:txBody>
                    <a:bodyPr/>
                    <a:lstStyle/>
                    <a:p>
                      <a:r>
                        <a:rPr lang="en-US"/>
                        <a:t>2</a:t>
                      </a:r>
                    </a:p>
                  </a:txBody>
                  <a:tcPr/>
                </a:tc>
                <a:tc>
                  <a:txBody>
                    <a:bodyPr/>
                    <a:lstStyle/>
                    <a:p>
                      <a:r>
                        <a:rPr lang="en-US" err="1"/>
                        <a:t>Trần</a:t>
                      </a:r>
                      <a:r>
                        <a:rPr lang="en-US"/>
                        <a:t> Nguyên Vũ</a:t>
                      </a:r>
                    </a:p>
                  </a:txBody>
                  <a:tcPr/>
                </a:tc>
                <a:tc>
                  <a:txBody>
                    <a:bodyPr/>
                    <a:lstStyle/>
                    <a:p>
                      <a:pPr algn="just"/>
                      <a:r>
                        <a:rPr lang="en-US" sz="1800" kern="100">
                          <a:effectLst/>
                          <a:ea typeface="Calibri" panose="020F0502020204030204" pitchFamily="34" charset="0"/>
                          <a:cs typeface="Times New Roman" panose="02020603050405020304" pitchFamily="18" charset="0"/>
                        </a:rPr>
                        <a:t>Giới thiệu App, code ứng dụng, kiểm tra</a:t>
                      </a:r>
                      <a:endParaRPr lang="en-US"/>
                    </a:p>
                  </a:txBody>
                  <a:tcPr/>
                </a:tc>
                <a:tc>
                  <a:txBody>
                    <a:bodyPr/>
                    <a:lstStyle/>
                    <a:p>
                      <a:pPr algn="ctr"/>
                      <a:r>
                        <a:rPr lang="en-US"/>
                        <a:t>33,33%</a:t>
                      </a:r>
                    </a:p>
                  </a:txBody>
                  <a:tcPr/>
                </a:tc>
                <a:extLst>
                  <a:ext uri="{0D108BD9-81ED-4DB2-BD59-A6C34878D82A}">
                    <a16:rowId xmlns:a16="http://schemas.microsoft.com/office/drawing/2014/main" val="3262251740"/>
                  </a:ext>
                </a:extLst>
              </a:tr>
              <a:tr h="370840">
                <a:tc>
                  <a:txBody>
                    <a:bodyPr/>
                    <a:lstStyle/>
                    <a:p>
                      <a:r>
                        <a:rPr lang="en-US"/>
                        <a:t>3</a:t>
                      </a:r>
                    </a:p>
                  </a:txBody>
                  <a:tcPr/>
                </a:tc>
                <a:tc>
                  <a:txBody>
                    <a:bodyPr/>
                    <a:lstStyle/>
                    <a:p>
                      <a:r>
                        <a:rPr lang="en-US"/>
                        <a:t>Nguyễn Văn An</a:t>
                      </a:r>
                    </a:p>
                  </a:txBody>
                  <a:tcPr/>
                </a:tc>
                <a:tc>
                  <a:txBody>
                    <a:bodyPr/>
                    <a:lstStyle/>
                    <a:p>
                      <a:r>
                        <a:rPr lang="en-US">
                          <a:ea typeface="+mn-lt"/>
                          <a:cs typeface="+mn-lt"/>
                        </a:rPr>
                        <a:t>Viết  lưu đồ, </a:t>
                      </a:r>
                      <a:r>
                        <a:rPr lang="en-US" sz="1800" kern="100">
                          <a:effectLst/>
                          <a:ea typeface="Calibri" panose="020F0502020204030204" pitchFamily="34" charset="0"/>
                          <a:cs typeface="Times New Roman" panose="02020603050405020304" pitchFamily="18" charset="0"/>
                        </a:rPr>
                        <a:t>code ứng dụng, kiểm tra</a:t>
                      </a:r>
                      <a:endParaRPr lang="en-US"/>
                    </a:p>
                  </a:txBody>
                  <a:tcPr/>
                </a:tc>
                <a:tc>
                  <a:txBody>
                    <a:bodyPr/>
                    <a:lstStyle/>
                    <a:p>
                      <a:pPr algn="ctr"/>
                      <a:r>
                        <a:rPr lang="en-US"/>
                        <a:t>33,33%</a:t>
                      </a:r>
                    </a:p>
                  </a:txBody>
                  <a:tcPr/>
                </a:tc>
                <a:extLst>
                  <a:ext uri="{0D108BD9-81ED-4DB2-BD59-A6C34878D82A}">
                    <a16:rowId xmlns:a16="http://schemas.microsoft.com/office/drawing/2014/main" val="4268817492"/>
                  </a:ext>
                </a:extLst>
              </a:tr>
            </a:tbl>
          </a:graphicData>
        </a:graphic>
      </p:graphicFrame>
    </p:spTree>
    <p:extLst>
      <p:ext uri="{BB962C8B-B14F-4D97-AF65-F5344CB8AC3E}">
        <p14:creationId xmlns:p14="http://schemas.microsoft.com/office/powerpoint/2010/main" val="297901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CE17-3B25-2D54-F590-E273BDAB0EF3}"/>
              </a:ext>
            </a:extLst>
          </p:cNvPr>
          <p:cNvSpPr>
            <a:spLocks noGrp="1"/>
          </p:cNvSpPr>
          <p:nvPr>
            <p:ph type="title"/>
          </p:nvPr>
        </p:nvSpPr>
        <p:spPr/>
        <p:txBody>
          <a:bodyPr/>
          <a:lstStyle/>
          <a:p>
            <a:pPr algn="just"/>
            <a:r>
              <a:rPr lang="en-US" sz="3600" kern="100">
                <a:effectLst/>
                <a:ea typeface="Calibri" panose="020F0502020204030204" pitchFamily="34" charset="0"/>
                <a:cs typeface="Times New Roman" panose="02020603050405020304" pitchFamily="18" charset="0"/>
              </a:rPr>
              <a:t>Giới thiệu Flutter và ngôn ngữ Dart</a:t>
            </a:r>
            <a:endParaRPr lang="en-US"/>
          </a:p>
        </p:txBody>
      </p:sp>
      <p:sp>
        <p:nvSpPr>
          <p:cNvPr id="3" name="Content Placeholder 2">
            <a:extLst>
              <a:ext uri="{FF2B5EF4-FFF2-40B4-BE49-F238E27FC236}">
                <a16:creationId xmlns:a16="http://schemas.microsoft.com/office/drawing/2014/main" id="{3804D456-8E08-CBE9-82AD-26602FC137C6}"/>
              </a:ext>
            </a:extLst>
          </p:cNvPr>
          <p:cNvSpPr>
            <a:spLocks noGrp="1"/>
          </p:cNvSpPr>
          <p:nvPr>
            <p:ph idx="1"/>
          </p:nvPr>
        </p:nvSpPr>
        <p:spPr>
          <a:xfrm>
            <a:off x="752627" y="1776727"/>
            <a:ext cx="10751985" cy="4351338"/>
          </a:xfrm>
        </p:spPr>
        <p:txBody>
          <a:bodyPr vert="horz" lIns="91440" tIns="45720" rIns="91440" bIns="45720" rtlCol="0" anchor="t">
            <a:normAutofit/>
          </a:bodyPr>
          <a:lstStyle/>
          <a:p>
            <a:pPr>
              <a:lnSpc>
                <a:spcPct val="107000"/>
              </a:lnSpc>
              <a:spcAft>
                <a:spcPts val="800"/>
              </a:spcAft>
            </a:pPr>
            <a:r>
              <a:rPr lang="en-US" sz="2800" kern="100" spc="-5">
                <a:solidFill>
                  <a:srgbClr val="1B1B1B"/>
                </a:solidFill>
                <a:effectLst/>
                <a:ea typeface="Segoe UI" panose="020B0502040204020203" pitchFamily="34" charset="0"/>
                <a:cs typeface="Times New Roman" panose="02020603050405020304" pitchFamily="18" charset="0"/>
              </a:rPr>
              <a:t> </a:t>
            </a:r>
            <a:r>
              <a:rPr lang="vi-VN" sz="1800">
                <a:effectLst/>
                <a:latin typeface="Times New Roman" panose="02020603050405020304" pitchFamily="18" charset="0"/>
                <a:ea typeface="Arial" panose="020B0604020202020204" pitchFamily="34" charset="0"/>
              </a:rPr>
              <a:t> </a:t>
            </a:r>
            <a:r>
              <a:rPr lang="vi-VN" sz="3200">
                <a:effectLst/>
                <a:latin typeface="Times New Roman" panose="02020603050405020304" pitchFamily="18" charset="0"/>
                <a:ea typeface="Arial" panose="020B0604020202020204" pitchFamily="34" charset="0"/>
              </a:rPr>
              <a:t>Flutter là một framework mã nguồn mở dành cho di động được phát hành vào tháng 5 năm 2017 bởi Google. Nói một cách dễ hiểu, Flutter cho phép bạn tạo một ứng dụng di động chỉ với một codebase trên iOS và Android bằng một ngô</a:t>
            </a:r>
            <a:r>
              <a:rPr lang="en-US" sz="3200">
                <a:effectLst/>
                <a:latin typeface="Times New Roman" panose="02020603050405020304" pitchFamily="18" charset="0"/>
                <a:ea typeface="Arial" panose="020B0604020202020204" pitchFamily="34" charset="0"/>
              </a:rPr>
              <a:t>n ngữ lập trình</a:t>
            </a:r>
            <a:r>
              <a:rPr lang="vi-VN" sz="3200">
                <a:effectLst/>
                <a:latin typeface="Times New Roman" panose="02020603050405020304" pitchFamily="18" charset="0"/>
                <a:ea typeface="Arial" panose="020B0604020202020204" pitchFamily="34" charset="0"/>
              </a:rPr>
              <a:t> và một cơ sở mã duy nhất.</a:t>
            </a:r>
            <a:endParaRPr lang="en-US" sz="3200" kern="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028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CE17-3B25-2D54-F590-E273BDAB0EF3}"/>
              </a:ext>
            </a:extLst>
          </p:cNvPr>
          <p:cNvSpPr>
            <a:spLocks noGrp="1"/>
          </p:cNvSpPr>
          <p:nvPr>
            <p:ph type="title"/>
          </p:nvPr>
        </p:nvSpPr>
        <p:spPr/>
        <p:txBody>
          <a:bodyPr/>
          <a:lstStyle/>
          <a:p>
            <a:pPr algn="just"/>
            <a:r>
              <a:rPr lang="en-US" sz="3600" kern="100">
                <a:effectLst/>
                <a:ea typeface="Calibri" panose="020F0502020204030204" pitchFamily="34" charset="0"/>
                <a:cs typeface="Times New Roman" panose="02020603050405020304" pitchFamily="18" charset="0"/>
              </a:rPr>
              <a:t>Giới thiệu Flutter và ngôn ngữ Dart</a:t>
            </a:r>
            <a:endParaRPr lang="en-US"/>
          </a:p>
        </p:txBody>
      </p:sp>
      <p:sp>
        <p:nvSpPr>
          <p:cNvPr id="3" name="Content Placeholder 2">
            <a:extLst>
              <a:ext uri="{FF2B5EF4-FFF2-40B4-BE49-F238E27FC236}">
                <a16:creationId xmlns:a16="http://schemas.microsoft.com/office/drawing/2014/main" id="{3804D456-8E08-CBE9-82AD-26602FC137C6}"/>
              </a:ext>
            </a:extLst>
          </p:cNvPr>
          <p:cNvSpPr>
            <a:spLocks noGrp="1"/>
          </p:cNvSpPr>
          <p:nvPr>
            <p:ph idx="1"/>
          </p:nvPr>
        </p:nvSpPr>
        <p:spPr>
          <a:xfrm>
            <a:off x="720007" y="1452262"/>
            <a:ext cx="10751985" cy="4351338"/>
          </a:xfrm>
        </p:spPr>
        <p:txBody>
          <a:bodyPr vert="horz" lIns="91440" tIns="45720" rIns="91440" bIns="45720" rtlCol="0" anchor="t">
            <a:noAutofit/>
          </a:bodyPr>
          <a:lstStyle/>
          <a:p>
            <a:pPr algn="just"/>
            <a:r>
              <a:rPr lang="en-US" sz="2800">
                <a:effectLst/>
                <a:latin typeface="Times New Roman" panose="02020603050405020304" pitchFamily="18" charset="0"/>
                <a:ea typeface="Arial" panose="020B0604020202020204" pitchFamily="34" charset="0"/>
                <a:cs typeface="Times New Roman" panose="02020603050405020304" pitchFamily="18" charset="0"/>
              </a:rPr>
              <a:t>Flutter bao gồm hai phần quan trọng:</a:t>
            </a:r>
            <a:endParaRPr lang="en-US" sz="2800">
              <a:effectLst/>
              <a:latin typeface="Arial" panose="020B0604020202020204" pitchFamily="34" charset="0"/>
              <a:ea typeface="Arial" panose="020B0604020202020204" pitchFamily="34" charset="0"/>
              <a:cs typeface="Times New Roman" panose="02020603050405020304" pitchFamily="18" charset="0"/>
            </a:endParaRPr>
          </a:p>
          <a:p>
            <a:pPr algn="just"/>
            <a:r>
              <a:rPr lang="en-US" sz="2800">
                <a:effectLst/>
                <a:latin typeface="Times New Roman" panose="02020603050405020304" pitchFamily="18" charset="0"/>
                <a:ea typeface="Arial" panose="020B0604020202020204" pitchFamily="34" charset="0"/>
                <a:cs typeface="Times New Roman" panose="02020603050405020304" pitchFamily="18" charset="0"/>
              </a:rPr>
              <a:t>=SDK (Bộ công cụ phát triển phần mềm): Là một tập hợp các công cụ giúp bạn phát triển các ứng dụng của mình. </a:t>
            </a:r>
            <a:endParaRPr lang="en-US" sz="2800">
              <a:effectLst/>
              <a:latin typeface="Arial" panose="020B0604020202020204" pitchFamily="34" charset="0"/>
              <a:ea typeface="Arial" panose="020B0604020202020204" pitchFamily="34" charset="0"/>
              <a:cs typeface="Times New Roman" panose="02020603050405020304" pitchFamily="18" charset="0"/>
            </a:endParaRPr>
          </a:p>
          <a:p>
            <a:pPr algn="just"/>
            <a:r>
              <a:rPr lang="en-US" sz="2800">
                <a:effectLst/>
                <a:latin typeface="Times New Roman" panose="02020603050405020304" pitchFamily="18" charset="0"/>
                <a:ea typeface="Arial" panose="020B0604020202020204" pitchFamily="34" charset="0"/>
                <a:cs typeface="Times New Roman" panose="02020603050405020304" pitchFamily="18" charset="0"/>
              </a:rPr>
              <a:t>=Framework (Thư viện giao diện người dùng dựa trên các tiện ích con): Tập hợp các phần giao diện người dùng mà bạn có thể tái sử dụng (nút, đầu vào văn bản, thanh trượt, v.v.), từ đó có thể cá nhân hóa cho nhu cầu của riêng mình.</a:t>
            </a:r>
            <a:endParaRPr lang="en-US" sz="280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endParaRPr lang="en-US" sz="2000" kern="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64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CE17-3B25-2D54-F590-E273BDAB0EF3}"/>
              </a:ext>
            </a:extLst>
          </p:cNvPr>
          <p:cNvSpPr>
            <a:spLocks noGrp="1"/>
          </p:cNvSpPr>
          <p:nvPr>
            <p:ph type="title"/>
          </p:nvPr>
        </p:nvSpPr>
        <p:spPr/>
        <p:txBody>
          <a:bodyPr/>
          <a:lstStyle/>
          <a:p>
            <a:pPr algn="just"/>
            <a:r>
              <a:rPr lang="en-US" sz="3600" kern="100">
                <a:effectLst/>
                <a:ea typeface="Calibri" panose="020F0502020204030204" pitchFamily="34" charset="0"/>
                <a:cs typeface="Times New Roman" panose="02020603050405020304" pitchFamily="18" charset="0"/>
              </a:rPr>
              <a:t>Giới thiệu Flutter và ngôn ngữ Dart</a:t>
            </a:r>
            <a:endParaRPr lang="en-US"/>
          </a:p>
        </p:txBody>
      </p:sp>
      <p:sp>
        <p:nvSpPr>
          <p:cNvPr id="3" name="Content Placeholder 2">
            <a:extLst>
              <a:ext uri="{FF2B5EF4-FFF2-40B4-BE49-F238E27FC236}">
                <a16:creationId xmlns:a16="http://schemas.microsoft.com/office/drawing/2014/main" id="{3804D456-8E08-CBE9-82AD-26602FC137C6}"/>
              </a:ext>
            </a:extLst>
          </p:cNvPr>
          <p:cNvSpPr>
            <a:spLocks noGrp="1"/>
          </p:cNvSpPr>
          <p:nvPr>
            <p:ph idx="1"/>
          </p:nvPr>
        </p:nvSpPr>
        <p:spPr>
          <a:xfrm>
            <a:off x="720007" y="1452262"/>
            <a:ext cx="10751985" cy="4351338"/>
          </a:xfrm>
        </p:spPr>
        <p:txBody>
          <a:bodyPr vert="horz" lIns="91440" tIns="45720" rIns="91440" bIns="45720" rtlCol="0" anchor="t">
            <a:noAutofit/>
          </a:bodyPr>
          <a:lstStyle/>
          <a:p>
            <a:pPr>
              <a:lnSpc>
                <a:spcPct val="107000"/>
              </a:lnSpc>
              <a:spcAft>
                <a:spcPts val="800"/>
              </a:spcAft>
            </a:pPr>
            <a:r>
              <a:rPr lang="vi-VN" sz="2800">
                <a:effectLst/>
                <a:latin typeface="Times New Roman" panose="02020603050405020304" pitchFamily="18" charset="0"/>
                <a:ea typeface="Arial" panose="020B0604020202020204" pitchFamily="34" charset="0"/>
              </a:rPr>
              <a:t>Để phát triển với Flutter, </a:t>
            </a:r>
            <a:r>
              <a:rPr lang="en-US" sz="2800">
                <a:effectLst/>
                <a:latin typeface="Times New Roman" panose="02020603050405020304" pitchFamily="18" charset="0"/>
                <a:ea typeface="Arial" panose="020B0604020202020204" pitchFamily="34" charset="0"/>
              </a:rPr>
              <a:t>chúng ta</a:t>
            </a:r>
            <a:r>
              <a:rPr lang="vi-VN" sz="2800">
                <a:effectLst/>
                <a:latin typeface="Times New Roman" panose="02020603050405020304" pitchFamily="18" charset="0"/>
                <a:ea typeface="Arial" panose="020B0604020202020204" pitchFamily="34" charset="0"/>
              </a:rPr>
              <a:t> sẽ sử dụng một ngôn ngữ lập trình có tên là Dart. Ngôn ngữ này được tạo ra bởi Google vào tháng 10 năm 2011 và được cải tiến rất nhiều trong những năm qua. Dart tập trung vào phát triển giao diện người dùng và bạn có thể sử dụng nó để tạo các ứng dụng web và di động.</a:t>
            </a:r>
            <a:endParaRPr lang="en-US" sz="2800" kern="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809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CE17-3B25-2D54-F590-E273BDAB0EF3}"/>
              </a:ext>
            </a:extLst>
          </p:cNvPr>
          <p:cNvSpPr>
            <a:spLocks noGrp="1"/>
          </p:cNvSpPr>
          <p:nvPr>
            <p:ph type="title"/>
          </p:nvPr>
        </p:nvSpPr>
        <p:spPr/>
        <p:txBody>
          <a:bodyPr/>
          <a:lstStyle/>
          <a:p>
            <a:pPr>
              <a:lnSpc>
                <a:spcPct val="107000"/>
              </a:lnSpc>
              <a:spcAft>
                <a:spcPts val="800"/>
              </a:spcAft>
            </a:pPr>
            <a:r>
              <a:rPr lang="en-US" sz="3600" kern="100">
                <a:effectLst/>
                <a:ea typeface="Calibri" panose="020F0502020204030204" pitchFamily="34" charset="0"/>
                <a:cs typeface="Times New Roman" panose="02020603050405020304" pitchFamily="18" charset="0"/>
              </a:rPr>
              <a:t>Giới thiệu App:</a:t>
            </a:r>
          </a:p>
        </p:txBody>
      </p:sp>
      <p:sp>
        <p:nvSpPr>
          <p:cNvPr id="3" name="Content Placeholder 2">
            <a:extLst>
              <a:ext uri="{FF2B5EF4-FFF2-40B4-BE49-F238E27FC236}">
                <a16:creationId xmlns:a16="http://schemas.microsoft.com/office/drawing/2014/main" id="{3804D456-8E08-CBE9-82AD-26602FC137C6}"/>
              </a:ext>
            </a:extLst>
          </p:cNvPr>
          <p:cNvSpPr>
            <a:spLocks noGrp="1"/>
          </p:cNvSpPr>
          <p:nvPr>
            <p:ph idx="1"/>
          </p:nvPr>
        </p:nvSpPr>
        <p:spPr>
          <a:xfrm>
            <a:off x="752626" y="1776727"/>
            <a:ext cx="10972341" cy="4351338"/>
          </a:xfrm>
        </p:spPr>
        <p:txBody>
          <a:bodyPr vert="horz" lIns="91440" tIns="45720" rIns="91440" bIns="45720" rtlCol="0" anchor="t">
            <a:normAutofit/>
          </a:bodyPr>
          <a:lstStyle/>
          <a:p>
            <a:r>
              <a:rPr lang="en-US" sz="2800">
                <a:latin typeface="+mj-lt"/>
                <a:ea typeface="Calibri" panose="020F0502020204030204" pitchFamily="34" charset="0"/>
              </a:rPr>
              <a:t>Ứ</a:t>
            </a:r>
            <a:r>
              <a:rPr lang="en-US" sz="2800">
                <a:effectLst/>
                <a:latin typeface="+mj-lt"/>
                <a:ea typeface="Calibri" panose="020F0502020204030204" pitchFamily="34" charset="0"/>
              </a:rPr>
              <a:t>ng dụng “Quản lý công việc" là một công cụ hữu ích giúp chúng ta quản lý, ghi chú danh sách công việc đang làm. Với giao diện đơn giản và dễ sử dụng, ứng dụng này cho phép thêm, chỉnh sửa và xóa các nhiệm vụ một cách dễ dàng.</a:t>
            </a:r>
            <a:endParaRPr lang="en-US" sz="2800">
              <a:effectLst/>
              <a:latin typeface="+mj-lt"/>
              <a:ea typeface="SimSun" panose="02010600030101010101" pitchFamily="2" charset="-122"/>
            </a:endParaRPr>
          </a:p>
        </p:txBody>
      </p:sp>
    </p:spTree>
    <p:extLst>
      <p:ext uri="{BB962C8B-B14F-4D97-AF65-F5344CB8AC3E}">
        <p14:creationId xmlns:p14="http://schemas.microsoft.com/office/powerpoint/2010/main" val="3734763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CE17-3B25-2D54-F590-E273BDAB0EF3}"/>
              </a:ext>
            </a:extLst>
          </p:cNvPr>
          <p:cNvSpPr>
            <a:spLocks noGrp="1"/>
          </p:cNvSpPr>
          <p:nvPr>
            <p:ph type="title"/>
          </p:nvPr>
        </p:nvSpPr>
        <p:spPr/>
        <p:txBody>
          <a:bodyPr/>
          <a:lstStyle/>
          <a:p>
            <a:pPr>
              <a:lnSpc>
                <a:spcPct val="107000"/>
              </a:lnSpc>
              <a:spcAft>
                <a:spcPts val="800"/>
              </a:spcAft>
            </a:pPr>
            <a:r>
              <a:rPr lang="en-US" sz="3600" kern="100">
                <a:effectLst/>
                <a:ea typeface="Calibri" panose="020F0502020204030204" pitchFamily="34" charset="0"/>
                <a:cs typeface="Times New Roman" panose="02020603050405020304" pitchFamily="18" charset="0"/>
              </a:rPr>
              <a:t>Lưu đồ thuật toán:</a:t>
            </a:r>
          </a:p>
        </p:txBody>
      </p:sp>
      <p:sp>
        <p:nvSpPr>
          <p:cNvPr id="4" name="Oval 3">
            <a:extLst>
              <a:ext uri="{FF2B5EF4-FFF2-40B4-BE49-F238E27FC236}">
                <a16:creationId xmlns:a16="http://schemas.microsoft.com/office/drawing/2014/main" id="{1E3A936B-2E95-34F1-1429-AC4767D88D33}"/>
              </a:ext>
            </a:extLst>
          </p:cNvPr>
          <p:cNvSpPr/>
          <p:nvPr/>
        </p:nvSpPr>
        <p:spPr>
          <a:xfrm>
            <a:off x="1098754" y="1923434"/>
            <a:ext cx="2335161" cy="8849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Mở ứng dụng</a:t>
            </a:r>
          </a:p>
        </p:txBody>
      </p:sp>
      <p:sp>
        <p:nvSpPr>
          <p:cNvPr id="5" name="Parallelogram 4">
            <a:extLst>
              <a:ext uri="{FF2B5EF4-FFF2-40B4-BE49-F238E27FC236}">
                <a16:creationId xmlns:a16="http://schemas.microsoft.com/office/drawing/2014/main" id="{74A3FC3C-640B-0C99-CEDC-95720EA4F64D}"/>
              </a:ext>
            </a:extLst>
          </p:cNvPr>
          <p:cNvSpPr/>
          <p:nvPr/>
        </p:nvSpPr>
        <p:spPr>
          <a:xfrm>
            <a:off x="963562" y="4517923"/>
            <a:ext cx="2462980" cy="87015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Nhập, xóa công việc</a:t>
            </a:r>
          </a:p>
        </p:txBody>
      </p:sp>
      <p:sp>
        <p:nvSpPr>
          <p:cNvPr id="6" name="Oval 5">
            <a:extLst>
              <a:ext uri="{FF2B5EF4-FFF2-40B4-BE49-F238E27FC236}">
                <a16:creationId xmlns:a16="http://schemas.microsoft.com/office/drawing/2014/main" id="{768FB85B-A517-E19F-30DE-81DE385310C5}"/>
              </a:ext>
            </a:extLst>
          </p:cNvPr>
          <p:cNvSpPr/>
          <p:nvPr/>
        </p:nvSpPr>
        <p:spPr>
          <a:xfrm>
            <a:off x="9308689" y="4517923"/>
            <a:ext cx="2335161" cy="8849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Đóng ứng dụng</a:t>
            </a:r>
          </a:p>
        </p:txBody>
      </p:sp>
      <p:sp>
        <p:nvSpPr>
          <p:cNvPr id="7" name="Rectangle 6">
            <a:extLst>
              <a:ext uri="{FF2B5EF4-FFF2-40B4-BE49-F238E27FC236}">
                <a16:creationId xmlns:a16="http://schemas.microsoft.com/office/drawing/2014/main" id="{5B4A2224-8A8A-3453-C89C-F5E58159555F}"/>
              </a:ext>
            </a:extLst>
          </p:cNvPr>
          <p:cNvSpPr/>
          <p:nvPr/>
        </p:nvSpPr>
        <p:spPr>
          <a:xfrm>
            <a:off x="1091381" y="3191561"/>
            <a:ext cx="2335161" cy="8849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Tải danh sách công việc đã lưu từ bộ nhớ (nếu có)</a:t>
            </a:r>
          </a:p>
        </p:txBody>
      </p:sp>
      <p:sp>
        <p:nvSpPr>
          <p:cNvPr id="8" name="Rectangle 7">
            <a:extLst>
              <a:ext uri="{FF2B5EF4-FFF2-40B4-BE49-F238E27FC236}">
                <a16:creationId xmlns:a16="http://schemas.microsoft.com/office/drawing/2014/main" id="{5156109A-EB17-DF1C-3078-53C921DC4A35}"/>
              </a:ext>
            </a:extLst>
          </p:cNvPr>
          <p:cNvSpPr/>
          <p:nvPr/>
        </p:nvSpPr>
        <p:spPr>
          <a:xfrm>
            <a:off x="4176249" y="4503174"/>
            <a:ext cx="2335161" cy="8849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Lưu danh sách công việc vào bộ nhớ </a:t>
            </a:r>
          </a:p>
        </p:txBody>
      </p:sp>
      <p:sp>
        <p:nvSpPr>
          <p:cNvPr id="9" name="Diamond 8">
            <a:extLst>
              <a:ext uri="{FF2B5EF4-FFF2-40B4-BE49-F238E27FC236}">
                <a16:creationId xmlns:a16="http://schemas.microsoft.com/office/drawing/2014/main" id="{ADDF11C0-66F4-1F80-FA5B-33FD2C9679C9}"/>
              </a:ext>
            </a:extLst>
          </p:cNvPr>
          <p:cNvSpPr/>
          <p:nvPr/>
        </p:nvSpPr>
        <p:spPr>
          <a:xfrm>
            <a:off x="6958298" y="4431098"/>
            <a:ext cx="1903503" cy="106791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Tiếp tục?</a:t>
            </a:r>
          </a:p>
        </p:txBody>
      </p:sp>
      <p:cxnSp>
        <p:nvCxnSpPr>
          <p:cNvPr id="11" name="Straight Arrow Connector 10">
            <a:extLst>
              <a:ext uri="{FF2B5EF4-FFF2-40B4-BE49-F238E27FC236}">
                <a16:creationId xmlns:a16="http://schemas.microsoft.com/office/drawing/2014/main" id="{791FADAE-A647-69DB-16F9-86C7749EE97C}"/>
              </a:ext>
            </a:extLst>
          </p:cNvPr>
          <p:cNvCxnSpPr>
            <a:stCxn id="4" idx="4"/>
            <a:endCxn id="7" idx="0"/>
          </p:cNvCxnSpPr>
          <p:nvPr/>
        </p:nvCxnSpPr>
        <p:spPr>
          <a:xfrm flipH="1">
            <a:off x="2258962" y="2808338"/>
            <a:ext cx="7373" cy="383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304953C-E54D-AE20-CCE5-47570BB91C54}"/>
              </a:ext>
            </a:extLst>
          </p:cNvPr>
          <p:cNvCxnSpPr>
            <a:stCxn id="7" idx="2"/>
            <a:endCxn id="5" idx="1"/>
          </p:cNvCxnSpPr>
          <p:nvPr/>
        </p:nvCxnSpPr>
        <p:spPr>
          <a:xfrm>
            <a:off x="2258962" y="4076465"/>
            <a:ext cx="44859" cy="44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CE58064-7032-D508-9B4B-7C466C0ACC2B}"/>
              </a:ext>
            </a:extLst>
          </p:cNvPr>
          <p:cNvCxnSpPr>
            <a:stCxn id="9" idx="3"/>
            <a:endCxn id="6" idx="2"/>
          </p:cNvCxnSpPr>
          <p:nvPr/>
        </p:nvCxnSpPr>
        <p:spPr>
          <a:xfrm flipV="1">
            <a:off x="8861801" y="4960375"/>
            <a:ext cx="446888" cy="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7FC282-475F-DEEB-0CFE-EAC7D1432972}"/>
              </a:ext>
            </a:extLst>
          </p:cNvPr>
          <p:cNvCxnSpPr>
            <a:stCxn id="8" idx="3"/>
            <a:endCxn id="9" idx="1"/>
          </p:cNvCxnSpPr>
          <p:nvPr/>
        </p:nvCxnSpPr>
        <p:spPr>
          <a:xfrm>
            <a:off x="6511410" y="4945626"/>
            <a:ext cx="446888" cy="19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1F46DA-647D-1459-1583-EFCA143124D6}"/>
              </a:ext>
            </a:extLst>
          </p:cNvPr>
          <p:cNvCxnSpPr>
            <a:stCxn id="5" idx="2"/>
            <a:endCxn id="8" idx="1"/>
          </p:cNvCxnSpPr>
          <p:nvPr/>
        </p:nvCxnSpPr>
        <p:spPr>
          <a:xfrm flipV="1">
            <a:off x="3317773" y="4945626"/>
            <a:ext cx="858476" cy="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6C484F-7874-F715-5AAF-4A75FC9E1FE8}"/>
              </a:ext>
            </a:extLst>
          </p:cNvPr>
          <p:cNvCxnSpPr>
            <a:stCxn id="9" idx="2"/>
          </p:cNvCxnSpPr>
          <p:nvPr/>
        </p:nvCxnSpPr>
        <p:spPr>
          <a:xfrm flipH="1">
            <a:off x="7910049" y="5499008"/>
            <a:ext cx="1" cy="734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9F87D59-37DF-C2BD-B8AB-08677C376ED2}"/>
              </a:ext>
            </a:extLst>
          </p:cNvPr>
          <p:cNvCxnSpPr>
            <a:cxnSpLocks/>
          </p:cNvCxnSpPr>
          <p:nvPr/>
        </p:nvCxnSpPr>
        <p:spPr>
          <a:xfrm flipH="1">
            <a:off x="2195052" y="6233890"/>
            <a:ext cx="5733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24C94E0-9938-F54D-DBE8-FEA263F48436}"/>
              </a:ext>
            </a:extLst>
          </p:cNvPr>
          <p:cNvCxnSpPr>
            <a:cxnSpLocks/>
            <a:endCxn id="5" idx="4"/>
          </p:cNvCxnSpPr>
          <p:nvPr/>
        </p:nvCxnSpPr>
        <p:spPr>
          <a:xfrm flipV="1">
            <a:off x="2195052" y="5388078"/>
            <a:ext cx="0" cy="838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7F3B2A5-FD8E-D673-287B-C3EE5A15DD01}"/>
              </a:ext>
            </a:extLst>
          </p:cNvPr>
          <p:cNvSpPr txBox="1"/>
          <p:nvPr/>
        </p:nvSpPr>
        <p:spPr>
          <a:xfrm>
            <a:off x="8561677" y="4369817"/>
            <a:ext cx="1047136" cy="369332"/>
          </a:xfrm>
          <a:prstGeom prst="rect">
            <a:avLst/>
          </a:prstGeom>
          <a:noFill/>
        </p:spPr>
        <p:txBody>
          <a:bodyPr wrap="square" rtlCol="0">
            <a:spAutoFit/>
          </a:bodyPr>
          <a:lstStyle/>
          <a:p>
            <a:r>
              <a:rPr lang="en-US"/>
              <a:t>Không</a:t>
            </a:r>
          </a:p>
        </p:txBody>
      </p:sp>
      <p:sp>
        <p:nvSpPr>
          <p:cNvPr id="35" name="TextBox 34">
            <a:extLst>
              <a:ext uri="{FF2B5EF4-FFF2-40B4-BE49-F238E27FC236}">
                <a16:creationId xmlns:a16="http://schemas.microsoft.com/office/drawing/2014/main" id="{F5CA2530-886F-079C-8F8D-17850F84EB82}"/>
              </a:ext>
            </a:extLst>
          </p:cNvPr>
          <p:cNvSpPr txBox="1"/>
          <p:nvPr/>
        </p:nvSpPr>
        <p:spPr>
          <a:xfrm>
            <a:off x="6734854" y="5828870"/>
            <a:ext cx="1047136" cy="369332"/>
          </a:xfrm>
          <a:prstGeom prst="rect">
            <a:avLst/>
          </a:prstGeom>
          <a:noFill/>
        </p:spPr>
        <p:txBody>
          <a:bodyPr wrap="square" rtlCol="0">
            <a:spAutoFit/>
          </a:bodyPr>
          <a:lstStyle/>
          <a:p>
            <a:r>
              <a:rPr lang="en-US"/>
              <a:t>Có</a:t>
            </a:r>
          </a:p>
        </p:txBody>
      </p:sp>
    </p:spTree>
    <p:extLst>
      <p:ext uri="{BB962C8B-B14F-4D97-AF65-F5344CB8AC3E}">
        <p14:creationId xmlns:p14="http://schemas.microsoft.com/office/powerpoint/2010/main" val="202202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CE17-3B25-2D54-F590-E273BDAB0EF3}"/>
              </a:ext>
            </a:extLst>
          </p:cNvPr>
          <p:cNvSpPr>
            <a:spLocks noGrp="1"/>
          </p:cNvSpPr>
          <p:nvPr>
            <p:ph type="title"/>
          </p:nvPr>
        </p:nvSpPr>
        <p:spPr/>
        <p:txBody>
          <a:bodyPr/>
          <a:lstStyle/>
          <a:p>
            <a:pPr>
              <a:lnSpc>
                <a:spcPct val="107000"/>
              </a:lnSpc>
              <a:spcAft>
                <a:spcPts val="800"/>
              </a:spcAft>
            </a:pPr>
            <a:r>
              <a:rPr lang="en-US" sz="3600" kern="100">
                <a:effectLst/>
                <a:ea typeface="Calibri" panose="020F0502020204030204" pitchFamily="34" charset="0"/>
                <a:cs typeface="Times New Roman" panose="02020603050405020304" pitchFamily="18" charset="0"/>
              </a:rPr>
              <a:t>Giao diện ứng dụng:</a:t>
            </a:r>
          </a:p>
        </p:txBody>
      </p:sp>
      <p:pic>
        <p:nvPicPr>
          <p:cNvPr id="5" name="Content Placeholder 4">
            <a:extLst>
              <a:ext uri="{FF2B5EF4-FFF2-40B4-BE49-F238E27FC236}">
                <a16:creationId xmlns:a16="http://schemas.microsoft.com/office/drawing/2014/main" id="{89D85347-B9FE-C279-BFCD-DB810CF3DC74}"/>
              </a:ext>
            </a:extLst>
          </p:cNvPr>
          <p:cNvPicPr>
            <a:picLocks noGrp="1" noChangeAspect="1"/>
          </p:cNvPicPr>
          <p:nvPr>
            <p:ph idx="1"/>
          </p:nvPr>
        </p:nvPicPr>
        <p:blipFill>
          <a:blip r:embed="rId2"/>
          <a:stretch>
            <a:fillRect/>
          </a:stretch>
        </p:blipFill>
        <p:spPr>
          <a:xfrm>
            <a:off x="855406" y="1190797"/>
            <a:ext cx="3038168" cy="5498738"/>
          </a:xfrm>
        </p:spPr>
      </p:pic>
      <p:pic>
        <p:nvPicPr>
          <p:cNvPr id="6" name="Picture 5">
            <a:extLst>
              <a:ext uri="{FF2B5EF4-FFF2-40B4-BE49-F238E27FC236}">
                <a16:creationId xmlns:a16="http://schemas.microsoft.com/office/drawing/2014/main" id="{3C72E485-5D22-E407-538C-8BE64697B5B1}"/>
              </a:ext>
            </a:extLst>
          </p:cNvPr>
          <p:cNvPicPr>
            <a:picLocks noChangeAspect="1"/>
          </p:cNvPicPr>
          <p:nvPr/>
        </p:nvPicPr>
        <p:blipFill>
          <a:blip r:embed="rId3"/>
          <a:stretch>
            <a:fillRect/>
          </a:stretch>
        </p:blipFill>
        <p:spPr>
          <a:xfrm>
            <a:off x="4073315" y="1268199"/>
            <a:ext cx="3115556" cy="5589801"/>
          </a:xfrm>
          <a:prstGeom prst="rect">
            <a:avLst/>
          </a:prstGeom>
        </p:spPr>
      </p:pic>
      <p:pic>
        <p:nvPicPr>
          <p:cNvPr id="7" name="Picture 6">
            <a:extLst>
              <a:ext uri="{FF2B5EF4-FFF2-40B4-BE49-F238E27FC236}">
                <a16:creationId xmlns:a16="http://schemas.microsoft.com/office/drawing/2014/main" id="{86A1DEB3-CBC0-33BC-C205-CFE3EA7C36AF}"/>
              </a:ext>
            </a:extLst>
          </p:cNvPr>
          <p:cNvPicPr>
            <a:picLocks noChangeAspect="1"/>
          </p:cNvPicPr>
          <p:nvPr/>
        </p:nvPicPr>
        <p:blipFill>
          <a:blip r:embed="rId4"/>
          <a:stretch>
            <a:fillRect/>
          </a:stretch>
        </p:blipFill>
        <p:spPr>
          <a:xfrm>
            <a:off x="7368612" y="1264555"/>
            <a:ext cx="3115556" cy="5570833"/>
          </a:xfrm>
          <a:prstGeom prst="rect">
            <a:avLst/>
          </a:prstGeom>
        </p:spPr>
      </p:pic>
    </p:spTree>
    <p:extLst>
      <p:ext uri="{BB962C8B-B14F-4D97-AF65-F5344CB8AC3E}">
        <p14:creationId xmlns:p14="http://schemas.microsoft.com/office/powerpoint/2010/main" val="345255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556AF74E803D47A52C61D60E18E7ED" ma:contentTypeVersion="13" ma:contentTypeDescription="Create a new document." ma:contentTypeScope="" ma:versionID="a9f12049992e5314b2da73420903b861">
  <xsd:schema xmlns:xsd="http://www.w3.org/2001/XMLSchema" xmlns:xs="http://www.w3.org/2001/XMLSchema" xmlns:p="http://schemas.microsoft.com/office/2006/metadata/properties" xmlns:ns2="c618b37e-163f-47b9-b3fc-7ef9e7ed8837" xmlns:ns3="6b19f795-cf7a-4198-9031-f67309a241a9" targetNamespace="http://schemas.microsoft.com/office/2006/metadata/properties" ma:root="true" ma:fieldsID="562d11f1426d31cecf4311439b74aa8c" ns2:_="" ns3:_="">
    <xsd:import namespace="c618b37e-163f-47b9-b3fc-7ef9e7ed8837"/>
    <xsd:import namespace="6b19f795-cf7a-4198-9031-f67309a241a9"/>
    <xsd:element name="properties">
      <xsd:complexType>
        <xsd:sequence>
          <xsd:element name="documentManagement">
            <xsd:complexType>
              <xsd:all>
                <xsd:element ref="ns2:ReferenceId" minOccurs="0"/>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8b37e-163f-47b9-b3fc-7ef9e7ed883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lcf76f155ced4ddcb4097134ff3c332f" ma:index="10" nillable="true" ma:taxonomy="true" ma:internalName="lcf76f155ced4ddcb4097134ff3c332f" ma:taxonomyFieldName="MediaServiceImageTags" ma:displayName="Image Tags" ma:readOnly="false" ma:fieldId="{5cf76f15-5ced-4ddc-b409-7134ff3c332f}" ma:taxonomyMulti="true" ma:sspId="bee44079-f624-4777-a56c-7b7b0d20bf72" ma:termSetId="09814cd3-568e-fe90-9814-8d621ff8fb84" ma:anchorId="fba54fb3-c3e1-fe81-a776-ca4b69148c4d" ma:open="true" ma:isKeyword="false">
      <xsd:complexType>
        <xsd:sequence>
          <xsd:element ref="pc:Terms" minOccurs="0" maxOccurs="1"/>
        </xsd:sequence>
      </xsd:complex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19f795-cf7a-4198-9031-f67309a241a9"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aa664ed9-7081-4a77-9943-df296ccb8032}" ma:internalName="TaxCatchAll" ma:showField="CatchAllData" ma:web="6b19f795-cf7a-4198-9031-f67309a241a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b19f795-cf7a-4198-9031-f67309a241a9" xsi:nil="true"/>
    <lcf76f155ced4ddcb4097134ff3c332f xmlns="c618b37e-163f-47b9-b3fc-7ef9e7ed8837">
      <Terms xmlns="http://schemas.microsoft.com/office/infopath/2007/PartnerControls"/>
    </lcf76f155ced4ddcb4097134ff3c332f>
    <ReferenceId xmlns="c618b37e-163f-47b9-b3fc-7ef9e7ed883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A4C87-E2AD-4BB6-9501-B48FD98EBF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18b37e-163f-47b9-b3fc-7ef9e7ed8837"/>
    <ds:schemaRef ds:uri="6b19f795-cf7a-4198-9031-f67309a241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CB08C3-F19B-4EC9-8F62-EE84AEBEBBC6}">
  <ds:schemaRefs>
    <ds:schemaRef ds:uri="6b19f795-cf7a-4198-9031-f67309a241a9"/>
    <ds:schemaRef ds:uri="http://schemas.microsoft.com/office/2006/metadata/properties"/>
    <ds:schemaRef ds:uri="http://schemas.microsoft.com/office/infopath/2007/PartnerControls"/>
    <ds:schemaRef ds:uri="http://www.w3.org/2000/xmlns/"/>
    <ds:schemaRef ds:uri="c618b37e-163f-47b9-b3fc-7ef9e7ed8837"/>
  </ds:schemaRefs>
</ds:datastoreItem>
</file>

<file path=customXml/itemProps3.xml><?xml version="1.0" encoding="utf-8"?>
<ds:datastoreItem xmlns:ds="http://schemas.openxmlformats.org/officeDocument/2006/customXml" ds:itemID="{030D47F7-1B20-46F6-8251-FF28141AE3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415</TotalTime>
  <Words>666</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Tahoma</vt:lpstr>
      <vt:lpstr>Times New Roman</vt:lpstr>
      <vt:lpstr>Wingdings 3</vt:lpstr>
      <vt:lpstr>Wisp</vt:lpstr>
      <vt:lpstr>App quản lý công việc</vt:lpstr>
      <vt:lpstr>Nội dung:</vt:lpstr>
      <vt:lpstr>Phân công công việc:</vt:lpstr>
      <vt:lpstr>Giới thiệu Flutter và ngôn ngữ Dart</vt:lpstr>
      <vt:lpstr>Giới thiệu Flutter và ngôn ngữ Dart</vt:lpstr>
      <vt:lpstr>Giới thiệu Flutter và ngôn ngữ Dart</vt:lpstr>
      <vt:lpstr>Giới thiệu App:</vt:lpstr>
      <vt:lpstr>Lưu đồ thuật toán:</vt:lpstr>
      <vt:lpstr>Giao diện ứng dụng:</vt:lpstr>
      <vt:lpstr>Giới thiệu tính năng mới: lưu trữ dữ liệu bằng  SharedPreferences </vt:lpstr>
      <vt:lpstr>Tài liệu tham khảo</vt:lpstr>
      <vt:lpstr>CẢM ƠN CÁC BẠN VÀ THẦY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&lt;&lt;Tên chủ đề&gt;&gt;</dc:title>
  <dc:creator>ndnvien@dut.udn.vn</dc:creator>
  <cp:lastModifiedBy>Administrator</cp:lastModifiedBy>
  <cp:revision>139</cp:revision>
  <dcterms:created xsi:type="dcterms:W3CDTF">2023-10-18T00:10:58Z</dcterms:created>
  <dcterms:modified xsi:type="dcterms:W3CDTF">2023-11-28T15:47:13Z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0x01010011556AF74E803D47A52C61D60E18E7ED</vt:lpwstr>
  </property>
</Properties>
</file>