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2" r:id="rId2"/>
    <p:sldId id="295" r:id="rId3"/>
    <p:sldId id="278" r:id="rId4"/>
    <p:sldId id="279" r:id="rId5"/>
    <p:sldId id="296" r:id="rId6"/>
    <p:sldId id="297" r:id="rId7"/>
    <p:sldId id="298"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79" d="100"/>
          <a:sy n="79" d="100"/>
        </p:scale>
        <p:origin x="87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val="212146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41072-2D5D-49ED-8847-339CE4378BC3}"/>
              </a:ext>
            </a:extLst>
          </p:cNvPr>
          <p:cNvSpPr txBox="1"/>
          <p:nvPr/>
        </p:nvSpPr>
        <p:spPr>
          <a:xfrm>
            <a:off x="558350" y="1327093"/>
            <a:ext cx="7849274" cy="4390946"/>
          </a:xfrm>
          <a:prstGeom prst="rect">
            <a:avLst/>
          </a:prstGeom>
        </p:spPr>
        <p:txBody>
          <a:bodyPr wrap="square" lIns="0" tIns="0" rIns="0" bIns="0" rtlCol="0">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Task 2: User Stories for Interplanetary Internet Video Conferencing Application.</a:t>
            </a:r>
          </a:p>
          <a:p>
            <a:pPr rtl="0">
              <a:spcBef>
                <a:spcPts val="0"/>
              </a:spcBef>
              <a:spcAft>
                <a:spcPts val="0"/>
              </a:spcAft>
            </a:pP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We are all familiar with video conferencing applications that we use at school and at work. Interplanetary video conferencing faces unique challenges. We are talking about a future project, so we can make a couple of assumptions that things will be different in the future. For example, we can assume that communication speed will increase. However, we should expect a few seconds delay like we see in video feeds from remote locations now. We also need to anticipate that a meteorite shower, a frequent event in the outer space, can take out a relay station, so the application needs to take reduced throughput into account to compensate for such incidents. </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The example user stories listed here could be the initial set of user stories that will be expanded and modified throughout the project.</a:t>
            </a:r>
            <a:endParaRPr lang="en-US" b="0" dirty="0">
              <a:effectLst/>
            </a:endParaRPr>
          </a:p>
          <a:p>
            <a:pPr rtl="0">
              <a:spcBef>
                <a:spcPts val="1200"/>
              </a:spcBef>
              <a:spcAft>
                <a:spcPts val="0"/>
              </a:spcAft>
            </a:pPr>
            <a:r>
              <a:rPr lang="en-US" sz="1800" b="0" i="0" u="none" strike="noStrike" dirty="0">
                <a:solidFill>
                  <a:srgbClr val="000000"/>
                </a:solidFill>
                <a:effectLst/>
                <a:latin typeface="Calibri" panose="020F0502020204030204" pitchFamily="34" charset="0"/>
              </a:rPr>
              <a:t>.</a:t>
            </a:r>
            <a:endParaRPr lang="en-US" b="0" dirty="0">
              <a:effectLst/>
            </a:endParaRPr>
          </a:p>
          <a:p>
            <a:pPr rtl="0">
              <a:spcBef>
                <a:spcPts val="1200"/>
              </a:spcBef>
              <a:spcAft>
                <a:spcPts val="0"/>
              </a:spcAft>
            </a:pPr>
            <a:endParaRPr lang="en-US" dirty="0">
              <a:solidFill>
                <a:schemeClr val="tx2"/>
              </a:solidFill>
            </a:endParaRPr>
          </a:p>
        </p:txBody>
      </p:sp>
      <p:sp>
        <p:nvSpPr>
          <p:cNvPr id="3" name="Rectangle 2">
            <a:extLst>
              <a:ext uri="{FF2B5EF4-FFF2-40B4-BE49-F238E27FC236}">
                <a16:creationId xmlns:a16="http://schemas.microsoft.com/office/drawing/2014/main" id="{BE144330-1BF0-7A1E-2B0D-5FBF3CFF3810}"/>
              </a:ext>
            </a:extLst>
          </p:cNvPr>
          <p:cNvSpPr/>
          <p:nvPr/>
        </p:nvSpPr>
        <p:spPr>
          <a:xfrm>
            <a:off x="0" y="0"/>
            <a:ext cx="9144000" cy="94676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3065E8-921B-227D-B18C-1C327544BFD8}"/>
              </a:ext>
            </a:extLst>
          </p:cNvPr>
          <p:cNvSpPr txBox="1"/>
          <p:nvPr/>
        </p:nvSpPr>
        <p:spPr>
          <a:xfrm>
            <a:off x="793019" y="260810"/>
            <a:ext cx="2816029" cy="492443"/>
          </a:xfrm>
          <a:prstGeom prst="rect">
            <a:avLst/>
          </a:prstGeom>
        </p:spPr>
        <p:txBody>
          <a:bodyPr wrap="square" lIns="0" tIns="0" rIns="0" bIns="0" rtlCol="0">
            <a:spAutoFit/>
          </a:bodyPr>
          <a:lstStyle/>
          <a:p>
            <a:pPr algn="l"/>
            <a:r>
              <a:rPr lang="en-US" sz="3200" dirty="0">
                <a:solidFill>
                  <a:schemeClr val="tx2"/>
                </a:solidFill>
              </a:rPr>
              <a:t>Cognizant</a:t>
            </a:r>
          </a:p>
        </p:txBody>
      </p:sp>
    </p:spTree>
    <p:extLst>
      <p:ext uri="{BB962C8B-B14F-4D97-AF65-F5344CB8AC3E}">
        <p14:creationId xmlns:p14="http://schemas.microsoft.com/office/powerpoint/2010/main" val="399090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F7E416-C775-D072-5BF0-AC0489384959}"/>
              </a:ext>
            </a:extLst>
          </p:cNvPr>
          <p:cNvSpPr txBox="1"/>
          <p:nvPr/>
        </p:nvSpPr>
        <p:spPr>
          <a:xfrm>
            <a:off x="457200" y="1019596"/>
            <a:ext cx="8035391" cy="4216539"/>
          </a:xfrm>
          <a:prstGeom prst="rect">
            <a:avLst/>
          </a:prstGeom>
        </p:spPr>
        <p:txBody>
          <a:bodyPr wrap="square" lIns="0" tIns="0" rIns="0" bIns="0" rtlCol="0">
            <a:spAutoFit/>
          </a:bodyPr>
          <a:lstStyle/>
          <a:p>
            <a:pPr rtl="0">
              <a:spcBef>
                <a:spcPts val="1200"/>
              </a:spcBef>
              <a:spcAft>
                <a:spcPts val="0"/>
              </a:spcAft>
            </a:pPr>
            <a:r>
              <a:rPr lang="en-US" sz="1800" b="0" i="0" u="none" strike="noStrike" dirty="0">
                <a:solidFill>
                  <a:srgbClr val="2F5496"/>
                </a:solidFill>
                <a:effectLst/>
                <a:latin typeface="Calibri" panose="020F0502020204030204" pitchFamily="34" charset="0"/>
              </a:rPr>
              <a:t>User Story 1: </a:t>
            </a:r>
            <a:endParaRPr lang="en-US" b="1" dirty="0">
              <a:effectLst/>
            </a:endParaRPr>
          </a:p>
          <a:p>
            <a:pPr rtl="0">
              <a:spcBef>
                <a:spcPts val="0"/>
              </a:spcBef>
              <a:spcAft>
                <a:spcPts val="800"/>
              </a:spcAft>
            </a:pPr>
            <a:r>
              <a:rPr lang="en-US" sz="1800" i="0" u="none" strike="noStrike" dirty="0">
                <a:solidFill>
                  <a:srgbClr val="000000"/>
                </a:solidFill>
                <a:effectLst/>
                <a:latin typeface="Calibri" panose="020F0502020204030204" pitchFamily="34" charset="0"/>
              </a:rPr>
              <a:t>As a video conference participant, I want live video feed to turn off automatically, when the connection is not strong, so that my voice communication is clear. </a:t>
            </a:r>
            <a:endParaRPr lang="en-US" dirty="0">
              <a:effectLst/>
            </a:endParaRPr>
          </a:p>
          <a:p>
            <a:pPr rtl="0">
              <a:spcBef>
                <a:spcPts val="1200"/>
              </a:spcBef>
              <a:spcAft>
                <a:spcPts val="0"/>
              </a:spcAft>
            </a:pPr>
            <a:r>
              <a:rPr lang="en-US" sz="1800" i="0" u="none" strike="noStrike" dirty="0">
                <a:solidFill>
                  <a:srgbClr val="2F5496"/>
                </a:solidFill>
                <a:effectLst/>
                <a:latin typeface="Calibri" panose="020F0502020204030204" pitchFamily="34" charset="0"/>
              </a:rPr>
              <a:t>User Story 2: </a:t>
            </a:r>
            <a:endParaRPr lang="en-US" dirty="0">
              <a:effectLst/>
            </a:endParaRPr>
          </a:p>
          <a:p>
            <a:pPr rtl="0">
              <a:spcBef>
                <a:spcPts val="0"/>
              </a:spcBef>
              <a:spcAft>
                <a:spcPts val="800"/>
              </a:spcAft>
            </a:pPr>
            <a:r>
              <a:rPr lang="en-US" sz="1800" i="0" u="none" strike="noStrike" dirty="0">
                <a:solidFill>
                  <a:srgbClr val="000000"/>
                </a:solidFill>
                <a:effectLst/>
                <a:latin typeface="Calibri" panose="020F0502020204030204" pitchFamily="34" charset="0"/>
              </a:rPr>
              <a:t>As a video conference participant, I want to have an indicator that there is a rapid drop in transmission throughput, so that I can distinguish between a natural pause in the conversation and a pause due to throughput issues. </a:t>
            </a:r>
            <a:endParaRPr lang="en-US" dirty="0">
              <a:effectLst/>
            </a:endParaRPr>
          </a:p>
          <a:p>
            <a:pPr rtl="0">
              <a:spcBef>
                <a:spcPts val="1200"/>
              </a:spcBef>
              <a:spcAft>
                <a:spcPts val="0"/>
              </a:spcAft>
            </a:pPr>
            <a:r>
              <a:rPr lang="en-US" sz="1800" b="0" i="0" u="none" strike="noStrike" dirty="0">
                <a:solidFill>
                  <a:srgbClr val="2F5496"/>
                </a:solidFill>
                <a:effectLst/>
                <a:latin typeface="Calibri" panose="020F0502020204030204" pitchFamily="34" charset="0"/>
              </a:rPr>
              <a:t>User Story 3: </a:t>
            </a:r>
            <a:endParaRPr lang="en-US" b="1" dirty="0">
              <a:effectLst/>
            </a:endParaRPr>
          </a:p>
          <a:p>
            <a:pPr rtl="0">
              <a:spcBef>
                <a:spcPts val="0"/>
              </a:spcBef>
              <a:spcAft>
                <a:spcPts val="800"/>
              </a:spcAft>
            </a:pPr>
            <a:r>
              <a:rPr lang="en-US" sz="1800" i="0" u="none" strike="noStrike" dirty="0">
                <a:solidFill>
                  <a:srgbClr val="000000"/>
                </a:solidFill>
                <a:effectLst/>
                <a:latin typeface="Calibri" panose="020F0502020204030204" pitchFamily="34" charset="0"/>
              </a:rPr>
              <a:t>As a video conference participant, I want to receive full video feed of the conversation later, so that in cases when bandwidth was not sufficient to have a live video feed, the video will be sent to me later during the downtime. </a:t>
            </a:r>
            <a:endParaRPr lang="en-US" dirty="0">
              <a:effectLst/>
            </a:endParaRPr>
          </a:p>
          <a:p>
            <a:br>
              <a:rPr lang="en-US" dirty="0"/>
            </a:br>
            <a:endParaRPr lang="en-US" dirty="0">
              <a:solidFill>
                <a:schemeClr val="tx2"/>
              </a:solidFill>
            </a:endParaRPr>
          </a:p>
        </p:txBody>
      </p:sp>
      <p:sp>
        <p:nvSpPr>
          <p:cNvPr id="3" name="Rectangle 2">
            <a:extLst>
              <a:ext uri="{FF2B5EF4-FFF2-40B4-BE49-F238E27FC236}">
                <a16:creationId xmlns:a16="http://schemas.microsoft.com/office/drawing/2014/main" id="{D746EC94-443A-ADB5-7DAC-E747C0D58E35}"/>
              </a:ext>
            </a:extLst>
          </p:cNvPr>
          <p:cNvSpPr/>
          <p:nvPr/>
        </p:nvSpPr>
        <p:spPr>
          <a:xfrm>
            <a:off x="-1" y="0"/>
            <a:ext cx="9144000" cy="94676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3200" dirty="0">
                <a:solidFill>
                  <a:schemeClr val="tx2"/>
                </a:solidFill>
              </a:rPr>
              <a:t>   Cognizant</a:t>
            </a:r>
          </a:p>
        </p:txBody>
      </p:sp>
    </p:spTree>
    <p:extLst>
      <p:ext uri="{BB962C8B-B14F-4D97-AF65-F5344CB8AC3E}">
        <p14:creationId xmlns:p14="http://schemas.microsoft.com/office/powerpoint/2010/main" val="29271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A35222-26A2-31C4-C946-451325D699CF}"/>
              </a:ext>
            </a:extLst>
          </p:cNvPr>
          <p:cNvSpPr/>
          <p:nvPr/>
        </p:nvSpPr>
        <p:spPr>
          <a:xfrm>
            <a:off x="0" y="0"/>
            <a:ext cx="9144000" cy="94676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3600" dirty="0">
                <a:solidFill>
                  <a:schemeClr val="tx2"/>
                </a:solidFill>
              </a:rPr>
              <a:t>   Cognizant</a:t>
            </a:r>
          </a:p>
        </p:txBody>
      </p:sp>
      <p:sp>
        <p:nvSpPr>
          <p:cNvPr id="3" name="TextBox 2">
            <a:extLst>
              <a:ext uri="{FF2B5EF4-FFF2-40B4-BE49-F238E27FC236}">
                <a16:creationId xmlns:a16="http://schemas.microsoft.com/office/drawing/2014/main" id="{B6A76CEF-D1AB-2DCB-F099-729F0175E4CA}"/>
              </a:ext>
            </a:extLst>
          </p:cNvPr>
          <p:cNvSpPr txBox="1"/>
          <p:nvPr/>
        </p:nvSpPr>
        <p:spPr>
          <a:xfrm>
            <a:off x="558350" y="1254266"/>
            <a:ext cx="6926782" cy="3115434"/>
          </a:xfrm>
          <a:prstGeom prst="rect">
            <a:avLst/>
          </a:prstGeom>
        </p:spPr>
        <p:txBody>
          <a:bodyPr wrap="square" lIns="0" tIns="0" rIns="0" bIns="0" rtlCol="0">
            <a:spAutoFit/>
          </a:bodyPr>
          <a:lstStyle/>
          <a:p>
            <a:pPr rtl="0">
              <a:spcBef>
                <a:spcPts val="1200"/>
              </a:spcBef>
              <a:spcAft>
                <a:spcPts val="0"/>
              </a:spcAft>
            </a:pPr>
            <a:r>
              <a:rPr lang="en-US" sz="1800" b="0" i="0" u="none" strike="noStrike" dirty="0">
                <a:solidFill>
                  <a:srgbClr val="2F5496"/>
                </a:solidFill>
                <a:effectLst/>
                <a:latin typeface="Calibri" panose="020F0502020204030204" pitchFamily="34" charset="0"/>
              </a:rPr>
              <a:t>User Story 4: </a:t>
            </a:r>
            <a:endParaRPr lang="en-US" b="1" dirty="0">
              <a:effectLst/>
            </a:endParaRPr>
          </a:p>
          <a:p>
            <a:pPr rtl="0">
              <a:spcBef>
                <a:spcPts val="0"/>
              </a:spcBef>
              <a:spcAft>
                <a:spcPts val="800"/>
              </a:spcAft>
            </a:pPr>
            <a:r>
              <a:rPr lang="en-US" sz="1800" i="0" u="none" strike="noStrike" dirty="0">
                <a:solidFill>
                  <a:srgbClr val="000000"/>
                </a:solidFill>
                <a:effectLst/>
                <a:latin typeface="Calibri" panose="020F0502020204030204" pitchFamily="34" charset="0"/>
              </a:rPr>
              <a:t>As a video conference operator, I want to have automatic rerouting of the connection, when a relay station is out of commission, so that video conference is not interrupted. </a:t>
            </a:r>
            <a:endParaRPr lang="en-US" dirty="0">
              <a:effectLst/>
            </a:endParaRPr>
          </a:p>
          <a:p>
            <a:pPr rtl="0">
              <a:spcBef>
                <a:spcPts val="1200"/>
              </a:spcBef>
              <a:spcAft>
                <a:spcPts val="0"/>
              </a:spcAft>
            </a:pPr>
            <a:r>
              <a:rPr lang="en-US" sz="1800" b="0" i="0" u="none" strike="noStrike" dirty="0">
                <a:solidFill>
                  <a:srgbClr val="2F5496"/>
                </a:solidFill>
                <a:effectLst/>
                <a:latin typeface="Calibri" panose="020F0502020204030204" pitchFamily="34" charset="0"/>
              </a:rPr>
              <a:t>User Story 5: </a:t>
            </a:r>
            <a:endParaRPr lang="en-US" b="1" dirty="0">
              <a:effectLst/>
            </a:endParaRPr>
          </a:p>
          <a:p>
            <a:pPr rtl="0">
              <a:spcBef>
                <a:spcPts val="0"/>
              </a:spcBef>
              <a:spcAft>
                <a:spcPts val="800"/>
              </a:spcAft>
            </a:pPr>
            <a:r>
              <a:rPr lang="en-US" sz="1800" i="0" u="none" strike="noStrike" dirty="0">
                <a:solidFill>
                  <a:srgbClr val="000000"/>
                </a:solidFill>
                <a:effectLst/>
                <a:latin typeface="Calibri" panose="020F0502020204030204" pitchFamily="34" charset="0"/>
              </a:rPr>
              <a:t>As a video conference operator, I want to have the ability to store the recordings, so that video from the video conference can be forwarded to participants during the downtime. </a:t>
            </a:r>
            <a:endParaRPr lang="en-US" dirty="0">
              <a:effectLst/>
            </a:endParaRPr>
          </a:p>
          <a:p>
            <a:br>
              <a:rPr lang="en-US" dirty="0"/>
            </a:br>
            <a:endParaRPr lang="en-US" dirty="0">
              <a:solidFill>
                <a:schemeClr val="tx2"/>
              </a:solidFill>
            </a:endParaRPr>
          </a:p>
        </p:txBody>
      </p:sp>
    </p:spTree>
    <p:extLst>
      <p:ext uri="{BB962C8B-B14F-4D97-AF65-F5344CB8AC3E}">
        <p14:creationId xmlns:p14="http://schemas.microsoft.com/office/powerpoint/2010/main" val="287822789"/>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236</TotalTime>
  <Words>727</Words>
  <Application>Microsoft Office PowerPoint</Application>
  <PresentationFormat>On-screen Show (16:9)</PresentationFormat>
  <Paragraphs>50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CognizantTheme</vt:lpstr>
      <vt:lpstr>Agile </vt:lpstr>
      <vt:lpstr>Task 2:  User Stories</vt:lpstr>
      <vt:lpstr>USER STORY TEMPLATE</vt:lpstr>
      <vt:lpstr>User Story Examples</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Anukrit Sharma</cp:lastModifiedBy>
  <cp:revision>13</cp:revision>
  <dcterms:created xsi:type="dcterms:W3CDTF">2021-06-03T17:56:22Z</dcterms:created>
  <dcterms:modified xsi:type="dcterms:W3CDTF">2023-12-15T18:51:11Z</dcterms:modified>
</cp:coreProperties>
</file>