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448" r:id="rId5"/>
    <p:sldId id="2462" r:id="rId6"/>
    <p:sldId id="259" r:id="rId7"/>
    <p:sldId id="2451" r:id="rId8"/>
    <p:sldId id="2450" r:id="rId9"/>
    <p:sldId id="260" r:id="rId10"/>
    <p:sldId id="2457" r:id="rId11"/>
    <p:sldId id="2453" r:id="rId12"/>
    <p:sldId id="262" r:id="rId13"/>
    <p:sldId id="2454" r:id="rId14"/>
    <p:sldId id="2456" r:id="rId15"/>
    <p:sldId id="2463" r:id="rId16"/>
    <p:sldId id="243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99402F-86A4-428E-9560-99B5AC3ADA31}" v="1" dt="2020-08-24T22:27:47.0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106" d="100"/>
          <a:sy n="106" d="100"/>
        </p:scale>
        <p:origin x="126" y="204"/>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1/13/2024</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1360010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11</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 Id="rId5" Type="http://schemas.openxmlformats.org/officeDocument/2006/relationships/image" Target="../media/image16.sv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US" sz="3200" cap="none" dirty="0">
                <a:solidFill>
                  <a:srgbClr val="252525"/>
                </a:solidFill>
                <a:effectLst/>
                <a:highlight>
                  <a:srgbClr val="D3D3D3"/>
                </a:highlight>
                <a:latin typeface="Sylfaen" panose="010A0502050306030303" pitchFamily="18" charset="0"/>
                <a:ea typeface="Times New Roman" panose="02020603050405020304" pitchFamily="18" charset="0"/>
              </a:rPr>
              <a:t>BUS TRIPS RESERVING SYSTEM (BTRS). </a:t>
            </a:r>
            <a:endParaRPr lang="en-US" sz="3200" cap="none" dirty="0">
              <a:latin typeface="Sylfaen" panose="010A0502050306030303" pitchFamily="18" charset="0"/>
            </a:endParaRP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p:txBody>
          <a:bodyPr/>
          <a:lstStyle/>
          <a:p>
            <a:r>
              <a:rPr lang="en-US" dirty="0"/>
              <a:t>Project</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4A248D7-680E-4181-9558-ED00D7CEAD68}"/>
              </a:ext>
            </a:extLst>
          </p:cNvPr>
          <p:cNvSpPr>
            <a:spLocks noGrp="1"/>
          </p:cNvSpPr>
          <p:nvPr>
            <p:ph type="body" sz="quarter" idx="13"/>
          </p:nvPr>
        </p:nvSpPr>
        <p:spPr/>
        <p:txBody>
          <a:bodyPr>
            <a:normAutofit/>
          </a:bodyPr>
          <a:lstStyle/>
          <a:p>
            <a:pPr marL="0" indent="0">
              <a:lnSpc>
                <a:spcPct val="100000"/>
              </a:lnSpc>
              <a:spcBef>
                <a:spcPts val="0"/>
              </a:spcBef>
              <a:buNone/>
              <a:defRPr/>
            </a:pPr>
            <a:r>
              <a:rPr lang="en-US" dirty="0"/>
              <a:t>Create the controllers starting with the user controller</a:t>
            </a:r>
            <a:endParaRPr lang="en-US" spc="300" dirty="0"/>
          </a:p>
          <a:p>
            <a:endParaRPr lang="en-US" dirty="0"/>
          </a:p>
        </p:txBody>
      </p:sp>
      <p:sp>
        <p:nvSpPr>
          <p:cNvPr id="12" name="Content Placeholder 24">
            <a:extLst>
              <a:ext uri="{FF2B5EF4-FFF2-40B4-BE49-F238E27FC236}">
                <a16:creationId xmlns:a16="http://schemas.microsoft.com/office/drawing/2014/main" id="{3DD3B9ED-231E-423D-B8D7-6DE1C249CA4E}"/>
              </a:ext>
            </a:extLst>
          </p:cNvPr>
          <p:cNvSpPr txBox="1">
            <a:spLocks/>
          </p:cNvSpPr>
          <p:nvPr/>
        </p:nvSpPr>
        <p:spPr>
          <a:xfrm>
            <a:off x="4541520" y="3670301"/>
            <a:ext cx="3108960" cy="170297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Create the user Views</a:t>
            </a:r>
          </a:p>
        </p:txBody>
      </p:sp>
      <p:sp>
        <p:nvSpPr>
          <p:cNvPr id="13" name="Content Placeholder 25">
            <a:extLst>
              <a:ext uri="{FF2B5EF4-FFF2-40B4-BE49-F238E27FC236}">
                <a16:creationId xmlns:a16="http://schemas.microsoft.com/office/drawing/2014/main" id="{184497C2-C5BB-4C07-AF14-B5D10275FC68}"/>
              </a:ext>
            </a:extLst>
          </p:cNvPr>
          <p:cNvSpPr txBox="1">
            <a:spLocks/>
          </p:cNvSpPr>
          <p:nvPr/>
        </p:nvSpPr>
        <p:spPr>
          <a:xfrm>
            <a:off x="8122920" y="3670302"/>
            <a:ext cx="3108960" cy="275589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Tx/>
              <a:buNone/>
              <a:defRPr/>
            </a:pPr>
            <a:r>
              <a:rPr lang="en-US" sz="2400" spc="300" dirty="0"/>
              <a:t>EMPLOYEE OPPORTUNITIES</a:t>
            </a:r>
          </a:p>
          <a:p>
            <a:pPr>
              <a:lnSpc>
                <a:spcPct val="100000"/>
              </a:lnSpc>
              <a:buFont typeface="Wingdings" panose="05000000000000000000" pitchFamily="2" charset="2"/>
              <a:buChar char="§"/>
              <a:defRPr/>
            </a:pPr>
            <a:r>
              <a:rPr lang="en-US" sz="1400" dirty="0"/>
              <a:t>Interns begin</a:t>
            </a:r>
          </a:p>
          <a:p>
            <a:pPr>
              <a:lnSpc>
                <a:spcPct val="100000"/>
              </a:lnSpc>
              <a:buFont typeface="Wingdings" panose="05000000000000000000" pitchFamily="2" charset="2"/>
              <a:buChar char="§"/>
              <a:defRPr/>
            </a:pPr>
            <a:r>
              <a:rPr lang="en-US" sz="1400" dirty="0"/>
              <a:t>Indoor rec leagues</a:t>
            </a:r>
          </a:p>
          <a:p>
            <a:pPr>
              <a:lnSpc>
                <a:spcPct val="100000"/>
              </a:lnSpc>
              <a:buFont typeface="Wingdings" panose="05000000000000000000" pitchFamily="2" charset="2"/>
              <a:buChar char="§"/>
              <a:defRPr/>
            </a:pPr>
            <a:r>
              <a:rPr lang="en-US" sz="1400" dirty="0"/>
              <a:t>Chess tournaments</a:t>
            </a:r>
          </a:p>
          <a:p>
            <a:pPr>
              <a:lnSpc>
                <a:spcPct val="100000"/>
              </a:lnSpc>
              <a:buFont typeface="Wingdings" panose="05000000000000000000" pitchFamily="2" charset="2"/>
              <a:buChar char="§"/>
              <a:defRPr/>
            </a:pPr>
            <a:r>
              <a:rPr lang="en-US" sz="1400" dirty="0"/>
              <a:t>Big Game watching party</a:t>
            </a:r>
          </a:p>
        </p:txBody>
      </p:sp>
      <p:sp>
        <p:nvSpPr>
          <p:cNvPr id="21" name="Slide Number Placeholder 20">
            <a:extLst>
              <a:ext uri="{FF2B5EF4-FFF2-40B4-BE49-F238E27FC236}">
                <a16:creationId xmlns:a16="http://schemas.microsoft.com/office/drawing/2014/main" id="{27B9B9E1-D2EC-4B8B-BC3C-67231FDDCC79}"/>
              </a:ext>
            </a:extLst>
          </p:cNvPr>
          <p:cNvSpPr>
            <a:spLocks noGrp="1"/>
          </p:cNvSpPr>
          <p:nvPr>
            <p:ph type="sldNum" sz="quarter" idx="16"/>
          </p:nvPr>
        </p:nvSpPr>
        <p:spPr/>
        <p:txBody>
          <a:bodyPr/>
          <a:lstStyle/>
          <a:p>
            <a:fld id="{8C2E478F-E849-4A8C-AF1F-CBCC78A7CBFA}" type="slidenum">
              <a:rPr lang="en-US" smtClean="0"/>
              <a:t>10</a:t>
            </a:fld>
            <a:endParaRPr lang="en-US" dirty="0"/>
          </a:p>
        </p:txBody>
      </p:sp>
      <p:pic>
        <p:nvPicPr>
          <p:cNvPr id="7" name="Picture Placeholder 6" descr="A screenshot of a computer program&#10;&#10;Description automatically generated">
            <a:extLst>
              <a:ext uri="{FF2B5EF4-FFF2-40B4-BE49-F238E27FC236}">
                <a16:creationId xmlns:a16="http://schemas.microsoft.com/office/drawing/2014/main" id="{3AB8B508-4D1B-6245-1DAC-ABF7FDE1B461}"/>
              </a:ext>
            </a:extLst>
          </p:cNvPr>
          <p:cNvPicPr>
            <a:picLocks noGrp="1" noChangeAspect="1"/>
          </p:cNvPicPr>
          <p:nvPr>
            <p:ph type="pic" sz="quarter" idx="10"/>
          </p:nvPr>
        </p:nvPicPr>
        <p:blipFill>
          <a:blip r:embed="rId2"/>
          <a:srcRect l="1576" r="1576"/>
          <a:stretch>
            <a:fillRect/>
          </a:stretch>
        </p:blipFill>
        <p:spPr/>
      </p:pic>
      <p:pic>
        <p:nvPicPr>
          <p:cNvPr id="11" name="Picture Placeholder 10" descr="A screenshot of a computer&#10;&#10;Description automatically generated">
            <a:extLst>
              <a:ext uri="{FF2B5EF4-FFF2-40B4-BE49-F238E27FC236}">
                <a16:creationId xmlns:a16="http://schemas.microsoft.com/office/drawing/2014/main" id="{0D292529-FD49-24E6-5573-1162B95CA26B}"/>
              </a:ext>
            </a:extLst>
          </p:cNvPr>
          <p:cNvPicPr>
            <a:picLocks noGrp="1" noChangeAspect="1"/>
          </p:cNvPicPr>
          <p:nvPr>
            <p:ph type="pic" sz="quarter" idx="11"/>
          </p:nvPr>
        </p:nvPicPr>
        <p:blipFill>
          <a:blip r:embed="rId3"/>
          <a:srcRect t="11784" b="11784"/>
          <a:stretch>
            <a:fillRect/>
          </a:stretch>
        </p:blipFill>
        <p:spPr>
          <a:xfrm>
            <a:off x="4541520" y="1623219"/>
            <a:ext cx="3108325" cy="1892300"/>
          </a:xfrm>
        </p:spPr>
      </p:pic>
      <p:graphicFrame>
        <p:nvGraphicFramePr>
          <p:cNvPr id="15" name="Table 14">
            <a:extLst>
              <a:ext uri="{FF2B5EF4-FFF2-40B4-BE49-F238E27FC236}">
                <a16:creationId xmlns:a16="http://schemas.microsoft.com/office/drawing/2014/main" id="{6740F713-621F-7252-36EB-EB254E141C34}"/>
              </a:ext>
            </a:extLst>
          </p:cNvPr>
          <p:cNvGraphicFramePr>
            <a:graphicFrameLocks noGrp="1"/>
          </p:cNvGraphicFramePr>
          <p:nvPr>
            <p:extLst>
              <p:ext uri="{D42A27DB-BD31-4B8C-83A1-F6EECF244321}">
                <p14:modId xmlns:p14="http://schemas.microsoft.com/office/powerpoint/2010/main" val="1200378501"/>
              </p:ext>
            </p:extLst>
          </p:nvPr>
        </p:nvGraphicFramePr>
        <p:xfrm>
          <a:off x="8083952" y="3801357"/>
          <a:ext cx="3186259" cy="2133602"/>
        </p:xfrm>
        <a:graphic>
          <a:graphicData uri="http://schemas.openxmlformats.org/drawingml/2006/table">
            <a:tbl>
              <a:tblPr>
                <a:tableStyleId>{5C22544A-7EE6-4342-B048-85BDC9FD1C3A}</a:tableStyleId>
              </a:tblPr>
              <a:tblGrid>
                <a:gridCol w="3186259">
                  <a:extLst>
                    <a:ext uri="{9D8B030D-6E8A-4147-A177-3AD203B41FA5}">
                      <a16:colId xmlns:a16="http://schemas.microsoft.com/office/drawing/2014/main" val="2687857918"/>
                    </a:ext>
                  </a:extLst>
                </a:gridCol>
              </a:tblGrid>
              <a:tr h="2133602">
                <a:tc>
                  <a:txBody>
                    <a:bodyPr/>
                    <a:lstStyle/>
                    <a:p>
                      <a:pPr marL="0" marR="0" algn="l">
                        <a:lnSpc>
                          <a:spcPct val="107000"/>
                        </a:lnSpc>
                        <a:spcBef>
                          <a:spcPts val="0"/>
                        </a:spcBef>
                        <a:spcAft>
                          <a:spcPts val="0"/>
                        </a:spcAft>
                      </a:pPr>
                      <a:r>
                        <a:rPr lang="en-US" sz="1000" dirty="0">
                          <a:effectLst/>
                        </a:rPr>
                        <a:t>Passenger Views:</a:t>
                      </a:r>
                      <a:endParaRPr lang="en-US" sz="1100" dirty="0">
                        <a:effectLst/>
                      </a:endParaRPr>
                    </a:p>
                    <a:p>
                      <a:pPr marL="342900" marR="0" lvl="0" indent="-342900" algn="l">
                        <a:lnSpc>
                          <a:spcPct val="107000"/>
                        </a:lnSpc>
                        <a:spcBef>
                          <a:spcPts val="0"/>
                        </a:spcBef>
                        <a:spcAft>
                          <a:spcPts val="0"/>
                        </a:spcAft>
                        <a:buFont typeface="Symbol" panose="05050102010706020507" pitchFamily="18" charset="2"/>
                        <a:buChar char=""/>
                      </a:pPr>
                      <a:r>
                        <a:rPr lang="en-US" sz="1000" dirty="0">
                          <a:effectLst/>
                        </a:rPr>
                        <a:t>Implement passenger views using HTML helpers with Bootstrap for styling. Include functionality and validation to prevent duplicate usernames, phone numbers, email addresses, and handle empty inputs.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88312158"/>
                  </a:ext>
                </a:extLst>
              </a:tr>
            </a:tbl>
          </a:graphicData>
        </a:graphic>
      </p:graphicFrame>
      <p:pic>
        <p:nvPicPr>
          <p:cNvPr id="22" name="Picture Placeholder 21" descr="A screen shot of a computer screen&#10;&#10;Description automatically generated">
            <a:extLst>
              <a:ext uri="{FF2B5EF4-FFF2-40B4-BE49-F238E27FC236}">
                <a16:creationId xmlns:a16="http://schemas.microsoft.com/office/drawing/2014/main" id="{1A644B88-861E-D93F-44A5-16D3A52ADAD4}"/>
              </a:ext>
            </a:extLst>
          </p:cNvPr>
          <p:cNvPicPr>
            <a:picLocks noGrp="1" noChangeAspect="1"/>
          </p:cNvPicPr>
          <p:nvPr>
            <p:ph type="pic" sz="quarter" idx="12"/>
          </p:nvPr>
        </p:nvPicPr>
        <p:blipFill>
          <a:blip r:embed="rId4"/>
          <a:srcRect t="1805" b="1805"/>
          <a:stretch>
            <a:fillRect/>
          </a:stretch>
        </p:blipFill>
        <p:spPr/>
      </p:pic>
    </p:spTree>
    <p:extLst>
      <p:ext uri="{BB962C8B-B14F-4D97-AF65-F5344CB8AC3E}">
        <p14:creationId xmlns:p14="http://schemas.microsoft.com/office/powerpoint/2010/main" val="714960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1660945"/>
            <a:ext cx="5669280" cy="4208346"/>
          </a:xfrm>
        </p:spPr>
        <p:txBody>
          <a:bodyPr>
            <a:normAutofit/>
          </a:bodyPr>
          <a:lstStyle/>
          <a:p>
            <a:r>
              <a:rPr lang="en-US" b="1" dirty="0"/>
              <a:t>Admin and user login </a:t>
            </a:r>
          </a:p>
          <a:p>
            <a:pPr algn="l">
              <a:buFont typeface="Arial" panose="020B0604020202020204" pitchFamily="34" charset="0"/>
              <a:buChar char="•"/>
            </a:pPr>
            <a:r>
              <a:rPr lang="en-US" b="0" i="0" dirty="0">
                <a:solidFill>
                  <a:schemeClr val="tx1">
                    <a:lumMod val="95000"/>
                    <a:lumOff val="5000"/>
                  </a:schemeClr>
                </a:solidFill>
                <a:effectLst/>
                <a:latin typeface="Söhne"/>
              </a:rPr>
              <a:t>Develop controllers and views for admin login and management.</a:t>
            </a:r>
          </a:p>
          <a:p>
            <a:pPr algn="l">
              <a:buFont typeface="Arial" panose="020B0604020202020204" pitchFamily="34" charset="0"/>
              <a:buChar char="•"/>
            </a:pPr>
            <a:r>
              <a:rPr lang="en-US" b="0" i="0" dirty="0">
                <a:solidFill>
                  <a:schemeClr val="tx1">
                    <a:lumMod val="95000"/>
                    <a:lumOff val="5000"/>
                  </a:schemeClr>
                </a:solidFill>
                <a:effectLst/>
                <a:latin typeface="Söhne"/>
              </a:rPr>
              <a:t>Create admin roles and implement authorization.</a:t>
            </a:r>
          </a:p>
          <a:p>
            <a:pPr algn="l">
              <a:buFont typeface="Arial" panose="020B0604020202020204" pitchFamily="34" charset="0"/>
              <a:buChar char="•"/>
            </a:pPr>
            <a:r>
              <a:rPr lang="en-US" b="0" i="0" dirty="0">
                <a:solidFill>
                  <a:schemeClr val="tx1">
                    <a:lumMod val="95000"/>
                    <a:lumOff val="5000"/>
                  </a:schemeClr>
                </a:solidFill>
                <a:effectLst/>
                <a:latin typeface="Söhne"/>
              </a:rPr>
              <a:t>Enable administrators to add and delete trips, manage buses, and oversee the system.</a:t>
            </a:r>
          </a:p>
          <a:p>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11</a:t>
            </a:fld>
            <a:endParaRPr lang="en-US" dirty="0"/>
          </a:p>
        </p:txBody>
      </p:sp>
      <p:pic>
        <p:nvPicPr>
          <p:cNvPr id="11" name="Picture 10" descr="A computer screen shot of a program&#10;&#10;Description automatically generated">
            <a:extLst>
              <a:ext uri="{FF2B5EF4-FFF2-40B4-BE49-F238E27FC236}">
                <a16:creationId xmlns:a16="http://schemas.microsoft.com/office/drawing/2014/main" id="{ADE15ABC-2697-D9F9-864A-DD7101BB9688}"/>
              </a:ext>
            </a:extLst>
          </p:cNvPr>
          <p:cNvPicPr>
            <a:picLocks noChangeAspect="1"/>
          </p:cNvPicPr>
          <p:nvPr/>
        </p:nvPicPr>
        <p:blipFill>
          <a:blip r:embed="rId3"/>
          <a:stretch>
            <a:fillRect/>
          </a:stretch>
        </p:blipFill>
        <p:spPr>
          <a:xfrm>
            <a:off x="198783" y="183218"/>
            <a:ext cx="4391638" cy="3581900"/>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DE279497-8C70-7180-F1A7-B547625DE33F}"/>
              </a:ext>
            </a:extLst>
          </p:cNvPr>
          <p:cNvPicPr>
            <a:picLocks noChangeAspect="1"/>
          </p:cNvPicPr>
          <p:nvPr/>
        </p:nvPicPr>
        <p:blipFill>
          <a:blip r:embed="rId4"/>
          <a:stretch>
            <a:fillRect/>
          </a:stretch>
        </p:blipFill>
        <p:spPr>
          <a:xfrm>
            <a:off x="198783" y="3907356"/>
            <a:ext cx="1771897" cy="2248214"/>
          </a:xfrm>
          <a:prstGeom prst="rect">
            <a:avLst/>
          </a:prstGeom>
        </p:spPr>
      </p:pic>
    </p:spTree>
    <p:extLst>
      <p:ext uri="{BB962C8B-B14F-4D97-AF65-F5344CB8AC3E}">
        <p14:creationId xmlns:p14="http://schemas.microsoft.com/office/powerpoint/2010/main" val="3516891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A579424-7C69-3543-5FAB-55EEC8A3F594}"/>
              </a:ext>
            </a:extLst>
          </p:cNvPr>
          <p:cNvSpPr>
            <a:spLocks noGrp="1"/>
          </p:cNvSpPr>
          <p:nvPr>
            <p:ph type="sldNum" sz="quarter" idx="4"/>
          </p:nvPr>
        </p:nvSpPr>
        <p:spPr/>
        <p:txBody>
          <a:bodyPr/>
          <a:lstStyle/>
          <a:p>
            <a:fld id="{8C2E478F-E849-4A8C-AF1F-CBCC78A7CBFA}" type="slidenum">
              <a:rPr lang="en-US" smtClean="0"/>
              <a:t>12</a:t>
            </a:fld>
            <a:endParaRPr lang="en-US" dirty="0"/>
          </a:p>
        </p:txBody>
      </p:sp>
      <p:sp>
        <p:nvSpPr>
          <p:cNvPr id="5" name="Title 4">
            <a:extLst>
              <a:ext uri="{FF2B5EF4-FFF2-40B4-BE49-F238E27FC236}">
                <a16:creationId xmlns:a16="http://schemas.microsoft.com/office/drawing/2014/main" id="{C48EBDF0-635A-7AE5-5E27-42DA09C287AA}"/>
              </a:ext>
            </a:extLst>
          </p:cNvPr>
          <p:cNvSpPr>
            <a:spLocks noGrp="1"/>
          </p:cNvSpPr>
          <p:nvPr>
            <p:ph type="title"/>
          </p:nvPr>
        </p:nvSpPr>
        <p:spPr>
          <a:xfrm>
            <a:off x="6095999" y="612036"/>
            <a:ext cx="5897218" cy="1049123"/>
          </a:xfrm>
        </p:spPr>
        <p:txBody>
          <a:bodyPr/>
          <a:lstStyle/>
          <a:p>
            <a:pPr algn="l"/>
            <a:r>
              <a:rPr lang="en-US" dirty="0"/>
              <a:t>SUGGESTIONS FOR ENHANCEMENT</a:t>
            </a:r>
            <a:br>
              <a:rPr lang="en-US" dirty="0"/>
            </a:br>
            <a:r>
              <a:rPr lang="en-US" sz="1800" b="1" i="0" dirty="0">
                <a:solidFill>
                  <a:schemeClr val="tx1">
                    <a:lumMod val="95000"/>
                    <a:lumOff val="5000"/>
                  </a:schemeClr>
                </a:solidFill>
                <a:effectLst/>
                <a:latin typeface="Söhne"/>
              </a:rPr>
              <a:t>Notification System:</a:t>
            </a:r>
            <a:br>
              <a:rPr lang="en-US" sz="1800" b="0" i="0" dirty="0">
                <a:solidFill>
                  <a:schemeClr val="tx1">
                    <a:lumMod val="95000"/>
                    <a:lumOff val="5000"/>
                  </a:schemeClr>
                </a:solidFill>
                <a:effectLst/>
                <a:latin typeface="Söhne"/>
              </a:rPr>
            </a:br>
            <a:r>
              <a:rPr lang="en-US" sz="1800" b="1" i="0" dirty="0">
                <a:solidFill>
                  <a:schemeClr val="tx1">
                    <a:lumMod val="95000"/>
                    <a:lumOff val="5000"/>
                  </a:schemeClr>
                </a:solidFill>
                <a:effectLst/>
                <a:latin typeface="Söhne"/>
              </a:rPr>
              <a:t>Booking Confirmations:</a:t>
            </a:r>
            <a:r>
              <a:rPr lang="en-US" sz="1800" b="0" i="0" dirty="0">
                <a:solidFill>
                  <a:schemeClr val="tx1">
                    <a:lumMod val="95000"/>
                    <a:lumOff val="5000"/>
                  </a:schemeClr>
                </a:solidFill>
                <a:effectLst/>
                <a:latin typeface="Söhne"/>
              </a:rPr>
              <a:t> Implement an automated email or SMS notification system to confirm bookings and provide trip details to passengers.</a:t>
            </a:r>
            <a:br>
              <a:rPr lang="en-US" sz="1800" b="0" i="0" dirty="0">
                <a:solidFill>
                  <a:schemeClr val="tx1">
                    <a:lumMod val="95000"/>
                    <a:lumOff val="5000"/>
                  </a:schemeClr>
                </a:solidFill>
                <a:effectLst/>
                <a:latin typeface="Söhne"/>
              </a:rPr>
            </a:br>
            <a:r>
              <a:rPr lang="en-US" sz="1800" b="1" i="0" dirty="0">
                <a:solidFill>
                  <a:schemeClr val="tx1">
                    <a:lumMod val="95000"/>
                    <a:lumOff val="5000"/>
                  </a:schemeClr>
                </a:solidFill>
                <a:effectLst/>
                <a:latin typeface="Söhne"/>
              </a:rPr>
              <a:t>Admin Alerts:</a:t>
            </a:r>
            <a:r>
              <a:rPr lang="en-US" sz="1800" b="0" i="0" dirty="0">
                <a:solidFill>
                  <a:schemeClr val="tx1">
                    <a:lumMod val="95000"/>
                    <a:lumOff val="5000"/>
                  </a:schemeClr>
                </a:solidFill>
                <a:effectLst/>
                <a:latin typeface="Söhne"/>
              </a:rPr>
              <a:t> Set up notifications for administrators regarding new bookings, cancellations, or other critical updates.</a:t>
            </a:r>
            <a:br>
              <a:rPr lang="en-US" sz="1800" b="0" i="0" dirty="0">
                <a:solidFill>
                  <a:schemeClr val="tx1">
                    <a:lumMod val="95000"/>
                    <a:lumOff val="5000"/>
                  </a:schemeClr>
                </a:solidFill>
                <a:effectLst/>
                <a:latin typeface="Söhne"/>
              </a:rPr>
            </a:br>
            <a:endParaRPr lang="en-US" sz="1800" dirty="0">
              <a:solidFill>
                <a:schemeClr val="tx1">
                  <a:lumMod val="95000"/>
                  <a:lumOff val="5000"/>
                </a:schemeClr>
              </a:solidFill>
            </a:endParaRPr>
          </a:p>
        </p:txBody>
      </p:sp>
    </p:spTree>
    <p:extLst>
      <p:ext uri="{BB962C8B-B14F-4D97-AF65-F5344CB8AC3E}">
        <p14:creationId xmlns:p14="http://schemas.microsoft.com/office/powerpoint/2010/main" val="289825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a:normAutofit/>
          </a:bodyPr>
          <a:lstStyle/>
          <a:p>
            <a:r>
              <a:rPr lang="en-US" sz="4000" spc="300" dirty="0"/>
              <a:t>THANK YOU</a:t>
            </a:r>
          </a:p>
        </p:txBody>
      </p:sp>
      <p:pic>
        <p:nvPicPr>
          <p:cNvPr id="12" name="Online Image Placeholder 11" descr="Smart Phone">
            <a:extLst>
              <a:ext uri="{FF2B5EF4-FFF2-40B4-BE49-F238E27FC236}">
                <a16:creationId xmlns:a16="http://schemas.microsoft.com/office/drawing/2014/main" id="{4E709B75-16EA-4581-AED9-567DEF45A6B2}"/>
              </a:ext>
            </a:extLst>
          </p:cNvPr>
          <p:cNvPicPr>
            <a:picLocks noGrp="1" noChangeAspect="1"/>
          </p:cNvPicPr>
          <p:nvPr>
            <p:ph type="clipArt" sz="quarter" idx="20"/>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730873" y="3118670"/>
            <a:ext cx="730250" cy="730250"/>
          </a:xfrm>
        </p:spPr>
      </p:pic>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a:xfrm>
            <a:off x="3584771" y="3079783"/>
            <a:ext cx="5167313" cy="1099846"/>
          </a:xfrm>
        </p:spPr>
        <p:txBody>
          <a:bodyPr/>
          <a:lstStyle/>
          <a:p>
            <a:r>
              <a:rPr lang="en-US" dirty="0"/>
              <a:t>Zena Nusair</a:t>
            </a:r>
          </a:p>
          <a:p>
            <a:r>
              <a:rPr lang="en-US" dirty="0"/>
              <a:t>Anas</a:t>
            </a:r>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dirty="0"/>
              <a:t>Agenda</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p:txBody>
          <a:bodyPr/>
          <a:lstStyle/>
          <a:p>
            <a:r>
              <a:rPr lang="en-US" dirty="0"/>
              <a:t>INTRODUCTION</a:t>
            </a:r>
          </a:p>
          <a:p>
            <a:r>
              <a:rPr lang="en-US" dirty="0"/>
              <a:t>PROBLEM</a:t>
            </a:r>
          </a:p>
          <a:p>
            <a:r>
              <a:rPr lang="en-US" dirty="0"/>
              <a:t>SOLUTION</a:t>
            </a:r>
          </a:p>
          <a:p>
            <a:r>
              <a:rPr lang="en-US" dirty="0"/>
              <a:t>DEVELOPMENT PROCESS</a:t>
            </a:r>
          </a:p>
          <a:p>
            <a:r>
              <a:rPr lang="en-US" dirty="0"/>
              <a:t>SUGGESTIONS FOR ENHANCEMENT</a:t>
            </a:r>
          </a:p>
          <a:p>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p:txBody>
          <a:bodyPr/>
          <a:lstStyle/>
          <a:p>
            <a:r>
              <a:rPr lang="en-US" dirty="0"/>
              <a:t>INTRODUCTION</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6000" y="2130725"/>
            <a:ext cx="4646246" cy="2887477"/>
          </a:xfrm>
        </p:spPr>
        <p:txBody>
          <a:bodyPr>
            <a:noAutofit/>
          </a:bodyPr>
          <a:lstStyle/>
          <a:p>
            <a:pPr marL="0" indent="0">
              <a:lnSpc>
                <a:spcPct val="100000"/>
              </a:lnSpc>
              <a:buNone/>
            </a:pPr>
            <a:r>
              <a:rPr lang="en-US" b="1" i="0" dirty="0">
                <a:solidFill>
                  <a:schemeClr val="tx1">
                    <a:lumMod val="95000"/>
                    <a:lumOff val="5000"/>
                  </a:schemeClr>
                </a:solidFill>
                <a:effectLst/>
                <a:latin typeface="Söhne"/>
              </a:rPr>
              <a:t>Welcome to the future of bus travel with ABC Bus Travels! As a pioneering and customer-centric bus-traveling company, we are thrilled to introduce our groundbreaking initiative – the Bus Trips Reserving System (BTRS). With an unwavering dedication to elevating your travel experience, ABC Bus Travels aims to redefine convenience, efficiency, and technology-driven services in the realm of online bus reservations.</a:t>
            </a:r>
            <a:endParaRPr lang="en-US" b="1" dirty="0">
              <a:solidFill>
                <a:schemeClr val="tx1">
                  <a:lumMod val="95000"/>
                  <a:lumOff val="5000"/>
                </a:schemeClr>
              </a:solidFill>
            </a:endParaRP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a:t>
            </a:fld>
            <a:endParaRPr lang="en-US" dirty="0"/>
          </a:p>
        </p:txBody>
      </p:sp>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6202680" y="4393374"/>
            <a:ext cx="2834640" cy="365125"/>
          </a:xfrm>
        </p:spPr>
        <p:txBody>
          <a:bodyPr/>
          <a:lstStyle/>
          <a:p>
            <a:r>
              <a:rPr lang="en-US" dirty="0"/>
              <a:t>Let’s Dive In</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4</a:t>
            </a:fld>
            <a:endParaRPr lang="en-US" dirty="0"/>
          </a:p>
        </p:txBody>
      </p:sp>
    </p:spTree>
    <p:extLst>
      <p:ext uri="{BB962C8B-B14F-4D97-AF65-F5344CB8AC3E}">
        <p14:creationId xmlns:p14="http://schemas.microsoft.com/office/powerpoint/2010/main"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3641785" y="879894"/>
            <a:ext cx="4147868" cy="517002"/>
          </a:xfrm>
        </p:spPr>
        <p:txBody>
          <a:bodyPr>
            <a:normAutofit/>
          </a:bodyPr>
          <a:lstStyle/>
          <a:p>
            <a:r>
              <a:rPr lang="en-US" dirty="0"/>
              <a:t>problem</a:t>
            </a: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p:txBody>
          <a:bodyPr/>
          <a:lstStyle/>
          <a:p>
            <a:pPr algn="l">
              <a:buFont typeface="+mj-lt"/>
              <a:buAutoNum type="arabicPeriod"/>
            </a:pPr>
            <a:r>
              <a:rPr lang="en-US" sz="1800" b="1" i="0" dirty="0">
                <a:solidFill>
                  <a:srgbClr val="D1D5DB"/>
                </a:solidFill>
                <a:effectLst/>
                <a:latin typeface="Söhne"/>
              </a:rPr>
              <a:t>Manual Booking Processes:</a:t>
            </a:r>
            <a:r>
              <a:rPr lang="en-US" sz="1800" b="0" i="0" dirty="0">
                <a:solidFill>
                  <a:srgbClr val="D1D5DB"/>
                </a:solidFill>
                <a:effectLst/>
                <a:latin typeface="Söhne"/>
              </a:rPr>
              <a:t> The current manual booking processes contribute to delays, errors, and a lack of real-time information. Passengers often find it cumbersome to book bus trips, impacting their overall travel experience.</a:t>
            </a:r>
          </a:p>
          <a:p>
            <a:pPr algn="l">
              <a:buFont typeface="+mj-lt"/>
              <a:buAutoNum type="arabicPeriod"/>
            </a:pPr>
            <a:r>
              <a:rPr lang="en-US" sz="1800" b="1" i="0" dirty="0">
                <a:solidFill>
                  <a:srgbClr val="D1D5DB"/>
                </a:solidFill>
                <a:effectLst/>
                <a:latin typeface="Söhne"/>
              </a:rPr>
              <a:t>Inadequate Information Access:</a:t>
            </a:r>
            <a:r>
              <a:rPr lang="en-US" sz="1800" b="0" i="0" dirty="0">
                <a:solidFill>
                  <a:srgbClr val="D1D5DB"/>
                </a:solidFill>
                <a:effectLst/>
                <a:latin typeface="Söhne"/>
              </a:rPr>
              <a:t> Passengers lack a centralized platform to access comprehensive details about available bus trips. The absence of an organized listing makes it challenging for them to make informed decisions regarding their travel plans.</a:t>
            </a:r>
          </a:p>
          <a:p>
            <a:pPr algn="l">
              <a:buFont typeface="+mj-lt"/>
              <a:buAutoNum type="arabicPeriod"/>
            </a:pPr>
            <a:r>
              <a:rPr lang="en-US" sz="1800" b="1" i="0" dirty="0">
                <a:solidFill>
                  <a:srgbClr val="D1D5DB"/>
                </a:solidFill>
                <a:effectLst/>
                <a:latin typeface="Söhne"/>
              </a:rPr>
              <a:t>Limited Administrative Control:</a:t>
            </a:r>
            <a:r>
              <a:rPr lang="en-US" sz="1800" b="0" i="0" dirty="0">
                <a:solidFill>
                  <a:srgbClr val="D1D5DB"/>
                </a:solidFill>
                <a:effectLst/>
                <a:latin typeface="Söhne"/>
              </a:rPr>
              <a:t> Administrators face difficulties in managing and updating bus trip information efficiently. The lack of a privileged system prevents them from seamlessly adding or removing trips and maintaining an up-to-date database.</a:t>
            </a:r>
          </a:p>
          <a:p>
            <a:endParaRPr lang="en-US" dirty="0"/>
          </a:p>
        </p:txBody>
      </p:sp>
    </p:spTree>
    <p:extLst>
      <p:ext uri="{BB962C8B-B14F-4D97-AF65-F5344CB8AC3E}">
        <p14:creationId xmlns:p14="http://schemas.microsoft.com/office/powerpoint/2010/main" val="839779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50AEA731-C7D0-4A0E-B871-4F369D8BEAC5}"/>
              </a:ext>
            </a:extLst>
          </p:cNvPr>
          <p:cNvSpPr>
            <a:spLocks noGrp="1"/>
          </p:cNvSpPr>
          <p:nvPr>
            <p:ph type="title"/>
          </p:nvPr>
        </p:nvSpPr>
        <p:spPr>
          <a:xfrm>
            <a:off x="808638" y="386930"/>
            <a:ext cx="9236700" cy="1188950"/>
          </a:xfrm>
        </p:spPr>
        <p:txBody>
          <a:bodyPr vert="horz" lIns="91440" tIns="45720" rIns="91440" bIns="45720" rtlCol="0" anchor="b">
            <a:normAutofit/>
          </a:bodyPr>
          <a:lstStyle/>
          <a:p>
            <a:pPr algn="l">
              <a:lnSpc>
                <a:spcPct val="90000"/>
              </a:lnSpc>
              <a:spcBef>
                <a:spcPct val="0"/>
              </a:spcBef>
            </a:pPr>
            <a:r>
              <a:rPr lang="en-US" sz="5400" kern="1200">
                <a:solidFill>
                  <a:schemeClr val="tx1"/>
                </a:solidFill>
                <a:latin typeface="+mj-lt"/>
                <a:ea typeface="+mj-ea"/>
                <a:cs typeface="+mj-cs"/>
              </a:rPr>
              <a:t>SOLUTION</a:t>
            </a:r>
          </a:p>
        </p:txBody>
      </p:sp>
      <p:grpSp>
        <p:nvGrpSpPr>
          <p:cNvPr id="30" name="Group 2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38" name="Rectangle 37">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icture Placeholder 20">
            <a:extLst>
              <a:ext uri="{FF2B5EF4-FFF2-40B4-BE49-F238E27FC236}">
                <a16:creationId xmlns:a16="http://schemas.microsoft.com/office/drawing/2014/main" id="{D20DC59B-0036-341C-3D43-AADBA5A3113C}"/>
              </a:ext>
            </a:extLst>
          </p:cNvPr>
          <p:cNvSpPr>
            <a:spLocks/>
          </p:cNvSpPr>
          <p:nvPr/>
        </p:nvSpPr>
        <p:spPr>
          <a:xfrm>
            <a:off x="0" y="0"/>
            <a:ext cx="12192000" cy="6858000"/>
          </a:xfrm>
          <a:prstGeom prst="rect">
            <a:avLst/>
          </a:prstGeom>
        </p:spPr>
        <p:txBody>
          <a:bodyPr/>
          <a:lstStyle/>
          <a:p>
            <a:endParaRPr lang="en-US" dirty="0"/>
          </a:p>
        </p:txBody>
      </p:sp>
      <p:sp>
        <p:nvSpPr>
          <p:cNvPr id="13" name="Content Placeholder 12">
            <a:extLst>
              <a:ext uri="{FF2B5EF4-FFF2-40B4-BE49-F238E27FC236}">
                <a16:creationId xmlns:a16="http://schemas.microsoft.com/office/drawing/2014/main" id="{A4E49AC7-7A73-4B51-BDF6-EABA3162F4B7}"/>
              </a:ext>
            </a:extLst>
          </p:cNvPr>
          <p:cNvSpPr>
            <a:spLocks/>
          </p:cNvSpPr>
          <p:nvPr/>
        </p:nvSpPr>
        <p:spPr>
          <a:xfrm>
            <a:off x="1499778" y="2598710"/>
            <a:ext cx="4385831" cy="552967"/>
          </a:xfrm>
          <a:prstGeom prst="rect">
            <a:avLst/>
          </a:prstGeom>
        </p:spPr>
        <p:txBody>
          <a:bodyPr>
            <a:normAutofit fontScale="25000" lnSpcReduction="20000"/>
          </a:bodyPr>
          <a:lstStyle/>
          <a:p>
            <a:pPr defTabSz="969264">
              <a:lnSpc>
                <a:spcPct val="90000"/>
              </a:lnSpc>
              <a:spcAft>
                <a:spcPts val="600"/>
              </a:spcAft>
              <a:buFont typeface="+mj-lt"/>
              <a:buAutoNum type="arabicPeriod"/>
            </a:pPr>
            <a:r>
              <a:rPr lang="en-US" sz="5600" kern="1200" dirty="0">
                <a:solidFill>
                  <a:schemeClr val="tx1">
                    <a:lumMod val="95000"/>
                    <a:lumOff val="5000"/>
                  </a:schemeClr>
                </a:solidFill>
                <a:latin typeface="Söhne"/>
                <a:ea typeface="+mn-ea"/>
                <a:cs typeface="+mn-cs"/>
              </a:rPr>
              <a:t>Efficient Booking and Management:</a:t>
            </a:r>
          </a:p>
          <a:p>
            <a:pPr marL="787527" lvl="1" indent="-302895" defTabSz="969264">
              <a:lnSpc>
                <a:spcPct val="90000"/>
              </a:lnSpc>
              <a:spcAft>
                <a:spcPts val="600"/>
              </a:spcAft>
              <a:buFont typeface="+mj-lt"/>
              <a:buAutoNum type="arabicPeriod"/>
            </a:pPr>
            <a:r>
              <a:rPr lang="en-US" sz="5600" kern="1200" dirty="0">
                <a:solidFill>
                  <a:schemeClr val="tx1">
                    <a:lumMod val="95000"/>
                    <a:lumOff val="5000"/>
                  </a:schemeClr>
                </a:solidFill>
                <a:latin typeface="Söhne"/>
                <a:ea typeface="+mn-ea"/>
                <a:cs typeface="+mn-cs"/>
              </a:rPr>
              <a:t>Problem: Manual and error-prone booking and management processes.</a:t>
            </a:r>
          </a:p>
          <a:p>
            <a:pPr marL="787527" lvl="1" indent="-302895" defTabSz="969264">
              <a:lnSpc>
                <a:spcPct val="90000"/>
              </a:lnSpc>
              <a:spcAft>
                <a:spcPts val="600"/>
              </a:spcAft>
              <a:buFont typeface="+mj-lt"/>
              <a:buAutoNum type="arabicPeriod"/>
            </a:pPr>
            <a:r>
              <a:rPr lang="en-US" sz="5600" kern="1200" dirty="0">
                <a:solidFill>
                  <a:schemeClr val="tx1">
                    <a:lumMod val="95000"/>
                    <a:lumOff val="5000"/>
                  </a:schemeClr>
                </a:solidFill>
                <a:latin typeface="Söhne"/>
                <a:ea typeface="+mn-ea"/>
                <a:cs typeface="+mn-cs"/>
              </a:rPr>
              <a:t>Solution: Design a robust system that allows passengers to book multiple trips and each trip to accommodate multiple passengers. Implement a streamlined page displaying all bookings for passengers, ensuring transparency and easy management.</a:t>
            </a:r>
          </a:p>
          <a:p>
            <a:pPr defTabSz="969264">
              <a:lnSpc>
                <a:spcPct val="90000"/>
              </a:lnSpc>
              <a:spcAft>
                <a:spcPts val="600"/>
              </a:spcAft>
              <a:buFont typeface="+mj-lt"/>
              <a:buAutoNum type="arabicPeriod"/>
            </a:pPr>
            <a:r>
              <a:rPr lang="en-US" sz="5600" kern="1200" dirty="0">
                <a:solidFill>
                  <a:schemeClr val="tx1">
                    <a:lumMod val="95000"/>
                    <a:lumOff val="5000"/>
                  </a:schemeClr>
                </a:solidFill>
                <a:latin typeface="Söhne"/>
                <a:ea typeface="+mn-ea"/>
                <a:cs typeface="+mn-cs"/>
              </a:rPr>
              <a:t>Administrator Privileges:</a:t>
            </a:r>
          </a:p>
          <a:p>
            <a:pPr marL="787527" lvl="1" indent="-302895" defTabSz="969264">
              <a:lnSpc>
                <a:spcPct val="90000"/>
              </a:lnSpc>
              <a:spcAft>
                <a:spcPts val="600"/>
              </a:spcAft>
              <a:buFont typeface="+mj-lt"/>
              <a:buAutoNum type="arabicPeriod"/>
            </a:pPr>
            <a:r>
              <a:rPr lang="en-US" sz="5600" kern="1200" dirty="0">
                <a:solidFill>
                  <a:schemeClr val="tx1">
                    <a:lumMod val="95000"/>
                    <a:lumOff val="5000"/>
                  </a:schemeClr>
                </a:solidFill>
                <a:latin typeface="Söhne"/>
                <a:ea typeface="+mn-ea"/>
                <a:cs typeface="+mn-cs"/>
              </a:rPr>
              <a:t>Problem: Limited control and difficulties in managing bus trip announcements.</a:t>
            </a:r>
          </a:p>
          <a:p>
            <a:pPr marL="787527" lvl="1" indent="-302895" defTabSz="969264">
              <a:lnSpc>
                <a:spcPct val="90000"/>
              </a:lnSpc>
              <a:spcAft>
                <a:spcPts val="600"/>
              </a:spcAft>
              <a:buFont typeface="+mj-lt"/>
              <a:buAutoNum type="arabicPeriod"/>
            </a:pPr>
            <a:r>
              <a:rPr lang="en-US" sz="5600" kern="1200" dirty="0">
                <a:solidFill>
                  <a:schemeClr val="tx1">
                    <a:lumMod val="95000"/>
                    <a:lumOff val="5000"/>
                  </a:schemeClr>
                </a:solidFill>
                <a:latin typeface="Söhne"/>
                <a:ea typeface="+mn-ea"/>
                <a:cs typeface="+mn-cs"/>
              </a:rPr>
              <a:t>Solution: Grant privileged access to administrators through secure logins. Provide them with an admin account containing an ID, username, password, and full name. Enable administrators to effortlessly add and delete trips, buses, and manage overall system operations.</a:t>
            </a:r>
          </a:p>
          <a:p>
            <a:pPr marL="0" indent="0">
              <a:lnSpc>
                <a:spcPct val="90000"/>
              </a:lnSpc>
              <a:spcAft>
                <a:spcPts val="600"/>
              </a:spcAft>
              <a:buNone/>
            </a:pPr>
            <a:endParaRPr lang="en-US" sz="100" dirty="0"/>
          </a:p>
        </p:txBody>
      </p:sp>
      <p:sp>
        <p:nvSpPr>
          <p:cNvPr id="6" name="Slide Number Placeholder 5">
            <a:extLst>
              <a:ext uri="{FF2B5EF4-FFF2-40B4-BE49-F238E27FC236}">
                <a16:creationId xmlns:a16="http://schemas.microsoft.com/office/drawing/2014/main" id="{929F2A82-A1C3-4571-9ED3-A0EC079893EC}"/>
              </a:ext>
            </a:extLst>
          </p:cNvPr>
          <p:cNvSpPr>
            <a:spLocks/>
          </p:cNvSpPr>
          <p:nvPr/>
        </p:nvSpPr>
        <p:spPr>
          <a:xfrm>
            <a:off x="9716443" y="5647679"/>
            <a:ext cx="473778" cy="389175"/>
          </a:xfrm>
          <a:prstGeom prst="rect">
            <a:avLst/>
          </a:prstGeom>
        </p:spPr>
        <p:txBody>
          <a:bodyPr/>
          <a:lstStyle/>
          <a:p>
            <a:pPr defTabSz="969264">
              <a:spcAft>
                <a:spcPts val="600"/>
              </a:spcAft>
            </a:pPr>
            <a:fld id="{8C2E478F-E849-4A8C-AF1F-CBCC78A7CBFA}" type="slidenum">
              <a:rPr lang="en-US" sz="1908" kern="1200">
                <a:solidFill>
                  <a:schemeClr val="tx1"/>
                </a:solidFill>
                <a:latin typeface="+mn-lt"/>
                <a:ea typeface="+mn-ea"/>
                <a:cs typeface="+mn-cs"/>
              </a:rPr>
              <a:pPr defTabSz="969264">
                <a:spcAft>
                  <a:spcPts val="600"/>
                </a:spcAft>
              </a:pPr>
              <a:t>6</a:t>
            </a:fld>
            <a:endParaRPr lang="en-US"/>
          </a:p>
        </p:txBody>
      </p:sp>
    </p:spTree>
    <p:extLst>
      <p:ext uri="{BB962C8B-B14F-4D97-AF65-F5344CB8AC3E}">
        <p14:creationId xmlns:p14="http://schemas.microsoft.com/office/powerpoint/2010/main" val="272036170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096000" y="2262871"/>
            <a:ext cx="5251450" cy="1662148"/>
          </a:xfrm>
        </p:spPr>
        <p:txBody>
          <a:bodyPr>
            <a:normAutofit fontScale="90000"/>
          </a:bodyPr>
          <a:lstStyle/>
          <a:p>
            <a:pPr algn="ctr"/>
            <a:r>
              <a:rPr lang="en-US" dirty="0"/>
              <a:t>DEVELOPMENT PROCESS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7</a:t>
            </a:fld>
            <a:endParaRPr lang="en-US" dirty="0"/>
          </a:p>
        </p:txBody>
      </p:sp>
      <p:graphicFrame>
        <p:nvGraphicFramePr>
          <p:cNvPr id="6" name="Table 5">
            <a:extLst>
              <a:ext uri="{FF2B5EF4-FFF2-40B4-BE49-F238E27FC236}">
                <a16:creationId xmlns:a16="http://schemas.microsoft.com/office/drawing/2014/main" id="{6B6BB3FD-1D09-E88B-B89B-1781D27A9880}"/>
              </a:ext>
            </a:extLst>
          </p:cNvPr>
          <p:cNvGraphicFramePr>
            <a:graphicFrameLocks noGrp="1"/>
          </p:cNvGraphicFramePr>
          <p:nvPr>
            <p:extLst>
              <p:ext uri="{D42A27DB-BD31-4B8C-83A1-F6EECF244321}">
                <p14:modId xmlns:p14="http://schemas.microsoft.com/office/powerpoint/2010/main" val="4033617623"/>
              </p:ext>
            </p:extLst>
          </p:nvPr>
        </p:nvGraphicFramePr>
        <p:xfrm>
          <a:off x="5710687" y="4201064"/>
          <a:ext cx="5772205" cy="1639019"/>
        </p:xfrm>
        <a:graphic>
          <a:graphicData uri="http://schemas.openxmlformats.org/drawingml/2006/table">
            <a:tbl>
              <a:tblPr>
                <a:tableStyleId>{5C22544A-7EE6-4342-B048-85BDC9FD1C3A}</a:tableStyleId>
              </a:tblPr>
              <a:tblGrid>
                <a:gridCol w="5772205">
                  <a:extLst>
                    <a:ext uri="{9D8B030D-6E8A-4147-A177-3AD203B41FA5}">
                      <a16:colId xmlns:a16="http://schemas.microsoft.com/office/drawing/2014/main" val="1759791307"/>
                    </a:ext>
                  </a:extLst>
                </a:gridCol>
              </a:tblGrid>
              <a:tr h="1639019">
                <a:tc>
                  <a:txBody>
                    <a:bodyPr/>
                    <a:lstStyle/>
                    <a:p>
                      <a:pPr marL="0" marR="0" algn="l">
                        <a:lnSpc>
                          <a:spcPct val="107000"/>
                        </a:lnSpc>
                        <a:spcBef>
                          <a:spcPts val="0"/>
                        </a:spcBef>
                        <a:spcAft>
                          <a:spcPts val="0"/>
                        </a:spcAft>
                      </a:pPr>
                      <a:r>
                        <a:rPr lang="en-US" sz="1000" b="1" dirty="0">
                          <a:effectLst/>
                        </a:rPr>
                        <a:t>Project Setup:</a:t>
                      </a:r>
                      <a:endParaRPr lang="en-US" sz="1100" b="1" dirty="0">
                        <a:effectLst/>
                      </a:endParaRPr>
                    </a:p>
                    <a:p>
                      <a:pPr marL="342900" marR="0" lvl="0" indent="-342900" algn="l">
                        <a:lnSpc>
                          <a:spcPct val="107000"/>
                        </a:lnSpc>
                        <a:spcBef>
                          <a:spcPts val="0"/>
                        </a:spcBef>
                        <a:spcAft>
                          <a:spcPts val="0"/>
                        </a:spcAft>
                        <a:buFont typeface="Symbol" panose="05050102010706020507" pitchFamily="18" charset="2"/>
                        <a:buChar char=""/>
                      </a:pPr>
                      <a:r>
                        <a:rPr lang="en-US" sz="1000" dirty="0">
                          <a:effectLst/>
                        </a:rPr>
                        <a:t>Create an ASP.NET Core MVC Project with the name "BTRS."</a:t>
                      </a:r>
                      <a:endParaRPr lang="en-US" sz="1100" dirty="0">
                        <a:effectLst/>
                      </a:endParaRPr>
                    </a:p>
                    <a:p>
                      <a:pPr marL="342900" marR="0" lvl="0" indent="-342900" algn="l">
                        <a:lnSpc>
                          <a:spcPct val="107000"/>
                        </a:lnSpc>
                        <a:spcBef>
                          <a:spcPts val="0"/>
                        </a:spcBef>
                        <a:spcAft>
                          <a:spcPts val="0"/>
                        </a:spcAft>
                        <a:buFont typeface="Symbol" panose="05050102010706020507" pitchFamily="18" charset="2"/>
                        <a:buChar char=""/>
                      </a:pPr>
                      <a:r>
                        <a:rPr lang="en-US" sz="1000" dirty="0">
                          <a:effectLst/>
                        </a:rPr>
                        <a:t>Set up a SQL Server database named "BTRS."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30524442"/>
                  </a:ext>
                </a:extLst>
              </a:tr>
            </a:tbl>
          </a:graphicData>
        </a:graphic>
      </p:graphicFrame>
    </p:spTree>
    <p:extLst>
      <p:ext uri="{BB962C8B-B14F-4D97-AF65-F5344CB8AC3E}">
        <p14:creationId xmlns:p14="http://schemas.microsoft.com/office/powerpoint/2010/main" val="3164405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62668FB-51EF-473B-89E5-AB8206BF498C}"/>
              </a:ext>
            </a:extLst>
          </p:cNvPr>
          <p:cNvSpPr>
            <a:spLocks noGrp="1"/>
          </p:cNvSpPr>
          <p:nvPr>
            <p:ph type="sldNum" sz="quarter" idx="11"/>
          </p:nvPr>
        </p:nvSpPr>
        <p:spPr/>
        <p:txBody>
          <a:bodyPr/>
          <a:lstStyle/>
          <a:p>
            <a:fld id="{8C2E478F-E849-4A8C-AF1F-CBCC78A7CBFA}" type="slidenum">
              <a:rPr lang="en-US" smtClean="0"/>
              <a:t>8</a:t>
            </a:fld>
            <a:endParaRPr lang="en-US" dirty="0"/>
          </a:p>
        </p:txBody>
      </p:sp>
      <p:pic>
        <p:nvPicPr>
          <p:cNvPr id="3" name="Picture 2" descr="A diagram of a computer code&#10;&#10;Description automatically generated with medium confidence">
            <a:extLst>
              <a:ext uri="{FF2B5EF4-FFF2-40B4-BE49-F238E27FC236}">
                <a16:creationId xmlns:a16="http://schemas.microsoft.com/office/drawing/2014/main" id="{2F2BCBF9-FE8A-7EBF-3794-6B6AADCDF1CB}"/>
              </a:ext>
            </a:extLst>
          </p:cNvPr>
          <p:cNvPicPr>
            <a:picLocks noChangeAspect="1"/>
          </p:cNvPicPr>
          <p:nvPr/>
        </p:nvPicPr>
        <p:blipFill>
          <a:blip r:embed="rId2"/>
          <a:stretch>
            <a:fillRect/>
          </a:stretch>
        </p:blipFill>
        <p:spPr>
          <a:xfrm>
            <a:off x="287546" y="482900"/>
            <a:ext cx="5723941" cy="5624602"/>
          </a:xfrm>
          <a:prstGeom prst="rect">
            <a:avLst/>
          </a:prstGeom>
        </p:spPr>
      </p:pic>
      <p:graphicFrame>
        <p:nvGraphicFramePr>
          <p:cNvPr id="5" name="Table 4">
            <a:extLst>
              <a:ext uri="{FF2B5EF4-FFF2-40B4-BE49-F238E27FC236}">
                <a16:creationId xmlns:a16="http://schemas.microsoft.com/office/drawing/2014/main" id="{2576CBE6-69D8-9CE6-B242-DF941E827E5A}"/>
              </a:ext>
            </a:extLst>
          </p:cNvPr>
          <p:cNvGraphicFramePr>
            <a:graphicFrameLocks noGrp="1"/>
          </p:cNvGraphicFramePr>
          <p:nvPr>
            <p:extLst>
              <p:ext uri="{D42A27DB-BD31-4B8C-83A1-F6EECF244321}">
                <p14:modId xmlns:p14="http://schemas.microsoft.com/office/powerpoint/2010/main" val="3643351962"/>
              </p:ext>
            </p:extLst>
          </p:nvPr>
        </p:nvGraphicFramePr>
        <p:xfrm>
          <a:off x="6280727" y="2918691"/>
          <a:ext cx="5541817" cy="1175345"/>
        </p:xfrm>
        <a:graphic>
          <a:graphicData uri="http://schemas.openxmlformats.org/drawingml/2006/table">
            <a:tbl>
              <a:tblPr>
                <a:tableStyleId>{5C22544A-7EE6-4342-B048-85BDC9FD1C3A}</a:tableStyleId>
              </a:tblPr>
              <a:tblGrid>
                <a:gridCol w="5541817">
                  <a:extLst>
                    <a:ext uri="{9D8B030D-6E8A-4147-A177-3AD203B41FA5}">
                      <a16:colId xmlns:a16="http://schemas.microsoft.com/office/drawing/2014/main" val="2670432573"/>
                    </a:ext>
                  </a:extLst>
                </a:gridCol>
              </a:tblGrid>
              <a:tr h="1175345">
                <a:tc>
                  <a:txBody>
                    <a:bodyPr/>
                    <a:lstStyle/>
                    <a:p>
                      <a:pPr marL="0" marR="0" algn="l">
                        <a:lnSpc>
                          <a:spcPct val="107000"/>
                        </a:lnSpc>
                        <a:spcBef>
                          <a:spcPts val="0"/>
                        </a:spcBef>
                        <a:spcAft>
                          <a:spcPts val="0"/>
                        </a:spcAft>
                      </a:pPr>
                      <a:r>
                        <a:rPr lang="en-US" sz="1000" dirty="0">
                          <a:effectLst/>
                        </a:rPr>
                        <a:t>Passenger Pages:</a:t>
                      </a:r>
                      <a:endParaRPr lang="en-US" sz="1100" dirty="0">
                        <a:effectLst/>
                      </a:endParaRPr>
                    </a:p>
                    <a:p>
                      <a:pPr marL="342900" marR="0" lvl="0" indent="-342900" algn="l">
                        <a:lnSpc>
                          <a:spcPct val="107000"/>
                        </a:lnSpc>
                        <a:spcBef>
                          <a:spcPts val="0"/>
                        </a:spcBef>
                        <a:spcAft>
                          <a:spcPts val="0"/>
                        </a:spcAft>
                        <a:buFont typeface="Symbol" panose="05050102010706020507" pitchFamily="18" charset="2"/>
                        <a:buChar char=""/>
                      </a:pPr>
                      <a:r>
                        <a:rPr lang="en-US" sz="1000" dirty="0">
                          <a:effectLst/>
                        </a:rPr>
                        <a:t>Identify and design all the required pages for passengers, creating sketches using digital tools like MS Paint, Figma, or by hand (if needed).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994727624"/>
                  </a:ext>
                </a:extLst>
              </a:tr>
            </a:tbl>
          </a:graphicData>
        </a:graphic>
      </p:graphicFrame>
    </p:spTree>
    <p:extLst>
      <p:ext uri="{BB962C8B-B14F-4D97-AF65-F5344CB8AC3E}">
        <p14:creationId xmlns:p14="http://schemas.microsoft.com/office/powerpoint/2010/main" val="2129108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6D0F54D-A602-4D35-8BE1-6B9BE8078989}"/>
              </a:ext>
            </a:extLst>
          </p:cNvPr>
          <p:cNvSpPr>
            <a:spLocks noGrp="1"/>
          </p:cNvSpPr>
          <p:nvPr>
            <p:ph sz="half" idx="2"/>
          </p:nvPr>
        </p:nvSpPr>
        <p:spPr/>
        <p:txBody>
          <a:bodyPr>
            <a:normAutofit/>
          </a:bodyPr>
          <a:lstStyle/>
          <a:p>
            <a:pPr>
              <a:lnSpc>
                <a:spcPct val="100000"/>
              </a:lnSpc>
              <a:buFont typeface="Wingdings" panose="05000000000000000000" pitchFamily="2" charset="2"/>
              <a:buChar char="§"/>
            </a:pPr>
            <a:r>
              <a:rPr lang="en-US" sz="1400" dirty="0"/>
              <a:t> </a:t>
            </a:r>
          </a:p>
        </p:txBody>
      </p:sp>
      <p:sp>
        <p:nvSpPr>
          <p:cNvPr id="16" name="Slide Number Placeholder 15">
            <a:extLst>
              <a:ext uri="{FF2B5EF4-FFF2-40B4-BE49-F238E27FC236}">
                <a16:creationId xmlns:a16="http://schemas.microsoft.com/office/drawing/2014/main" id="{8E69FE38-B9E0-4441-8A00-92DDB88DF02C}"/>
              </a:ext>
            </a:extLst>
          </p:cNvPr>
          <p:cNvSpPr>
            <a:spLocks noGrp="1"/>
          </p:cNvSpPr>
          <p:nvPr>
            <p:ph type="sldNum" sz="quarter" idx="12"/>
          </p:nvPr>
        </p:nvSpPr>
        <p:spPr/>
        <p:txBody>
          <a:bodyPr/>
          <a:lstStyle/>
          <a:p>
            <a:fld id="{8C2E478F-E849-4A8C-AF1F-CBCC78A7CBFA}" type="slidenum">
              <a:rPr lang="en-US" smtClean="0"/>
              <a:t>9</a:t>
            </a:fld>
            <a:endParaRPr lang="en-US" dirty="0"/>
          </a:p>
        </p:txBody>
      </p:sp>
      <p:pic>
        <p:nvPicPr>
          <p:cNvPr id="19" name="Picture 18" descr="A screenshot of a computer&#10;&#10;Description automatically generated">
            <a:extLst>
              <a:ext uri="{FF2B5EF4-FFF2-40B4-BE49-F238E27FC236}">
                <a16:creationId xmlns:a16="http://schemas.microsoft.com/office/drawing/2014/main" id="{C86C2EFF-48AC-5A71-D223-8343621BB9E7}"/>
              </a:ext>
            </a:extLst>
          </p:cNvPr>
          <p:cNvPicPr>
            <a:picLocks noChangeAspect="1"/>
          </p:cNvPicPr>
          <p:nvPr/>
        </p:nvPicPr>
        <p:blipFill>
          <a:blip r:embed="rId2"/>
          <a:stretch>
            <a:fillRect/>
          </a:stretch>
        </p:blipFill>
        <p:spPr>
          <a:xfrm>
            <a:off x="0" y="0"/>
            <a:ext cx="3247808" cy="2727036"/>
          </a:xfrm>
          <a:prstGeom prst="rect">
            <a:avLst/>
          </a:prstGeom>
        </p:spPr>
      </p:pic>
      <p:graphicFrame>
        <p:nvGraphicFramePr>
          <p:cNvPr id="20" name="Table 19">
            <a:extLst>
              <a:ext uri="{FF2B5EF4-FFF2-40B4-BE49-F238E27FC236}">
                <a16:creationId xmlns:a16="http://schemas.microsoft.com/office/drawing/2014/main" id="{A3206EA7-487A-AF4A-1DE8-FEC64E50384E}"/>
              </a:ext>
            </a:extLst>
          </p:cNvPr>
          <p:cNvGraphicFramePr>
            <a:graphicFrameLocks noGrp="1"/>
          </p:cNvGraphicFramePr>
          <p:nvPr>
            <p:extLst>
              <p:ext uri="{D42A27DB-BD31-4B8C-83A1-F6EECF244321}">
                <p14:modId xmlns:p14="http://schemas.microsoft.com/office/powerpoint/2010/main" val="2780871300"/>
              </p:ext>
            </p:extLst>
          </p:nvPr>
        </p:nvGraphicFramePr>
        <p:xfrm>
          <a:off x="0" y="2727036"/>
          <a:ext cx="3247808" cy="2551796"/>
        </p:xfrm>
        <a:graphic>
          <a:graphicData uri="http://schemas.openxmlformats.org/drawingml/2006/table">
            <a:tbl>
              <a:tblPr>
                <a:tableStyleId>{5C22544A-7EE6-4342-B048-85BDC9FD1C3A}</a:tableStyleId>
              </a:tblPr>
              <a:tblGrid>
                <a:gridCol w="3247808">
                  <a:extLst>
                    <a:ext uri="{9D8B030D-6E8A-4147-A177-3AD203B41FA5}">
                      <a16:colId xmlns:a16="http://schemas.microsoft.com/office/drawing/2014/main" val="2817810079"/>
                    </a:ext>
                  </a:extLst>
                </a:gridCol>
              </a:tblGrid>
              <a:tr h="2551796">
                <a:tc>
                  <a:txBody>
                    <a:bodyPr/>
                    <a:lstStyle/>
                    <a:p>
                      <a:pPr marL="0" marR="0" algn="l">
                        <a:lnSpc>
                          <a:spcPct val="107000"/>
                        </a:lnSpc>
                        <a:spcBef>
                          <a:spcPts val="0"/>
                        </a:spcBef>
                        <a:spcAft>
                          <a:spcPts val="0"/>
                        </a:spcAft>
                      </a:pPr>
                      <a:r>
                        <a:rPr lang="en-US" sz="1000" dirty="0">
                          <a:effectLst/>
                        </a:rPr>
                        <a:t>Model Classes:</a:t>
                      </a:r>
                      <a:endParaRPr lang="en-US" sz="1100" dirty="0">
                        <a:effectLst/>
                      </a:endParaRPr>
                    </a:p>
                    <a:p>
                      <a:pPr marL="342900" marR="0" lvl="0" indent="-342900" algn="l">
                        <a:lnSpc>
                          <a:spcPct val="107000"/>
                        </a:lnSpc>
                        <a:spcBef>
                          <a:spcPts val="0"/>
                        </a:spcBef>
                        <a:spcAft>
                          <a:spcPts val="0"/>
                        </a:spcAft>
                        <a:buFont typeface="Symbol" panose="05050102010706020507" pitchFamily="18" charset="2"/>
                        <a:buChar char=""/>
                      </a:pPr>
                      <a:r>
                        <a:rPr lang="en-US" sz="1000" dirty="0">
                          <a:effectLst/>
                        </a:rPr>
                        <a:t>Develop model classes in the "model" folder, including attributes and constraints using annotation classes.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319445052"/>
                  </a:ext>
                </a:extLst>
              </a:tr>
            </a:tbl>
          </a:graphicData>
        </a:graphic>
      </p:graphicFrame>
      <p:graphicFrame>
        <p:nvGraphicFramePr>
          <p:cNvPr id="23" name="Table 22">
            <a:extLst>
              <a:ext uri="{FF2B5EF4-FFF2-40B4-BE49-F238E27FC236}">
                <a16:creationId xmlns:a16="http://schemas.microsoft.com/office/drawing/2014/main" id="{3F7B8FA4-56DF-DD4E-7496-6FEBDFBC062C}"/>
              </a:ext>
            </a:extLst>
          </p:cNvPr>
          <p:cNvGraphicFramePr>
            <a:graphicFrameLocks noGrp="1"/>
          </p:cNvGraphicFramePr>
          <p:nvPr>
            <p:extLst>
              <p:ext uri="{D42A27DB-BD31-4B8C-83A1-F6EECF244321}">
                <p14:modId xmlns:p14="http://schemas.microsoft.com/office/powerpoint/2010/main" val="3404262225"/>
              </p:ext>
            </p:extLst>
          </p:nvPr>
        </p:nvGraphicFramePr>
        <p:xfrm>
          <a:off x="3247808" y="52470"/>
          <a:ext cx="7071028" cy="2811253"/>
        </p:xfrm>
        <a:graphic>
          <a:graphicData uri="http://schemas.openxmlformats.org/drawingml/2006/table">
            <a:tbl>
              <a:tblPr>
                <a:tableStyleId>{5C22544A-7EE6-4342-B048-85BDC9FD1C3A}</a:tableStyleId>
              </a:tblPr>
              <a:tblGrid>
                <a:gridCol w="7071028">
                  <a:extLst>
                    <a:ext uri="{9D8B030D-6E8A-4147-A177-3AD203B41FA5}">
                      <a16:colId xmlns:a16="http://schemas.microsoft.com/office/drawing/2014/main" val="2565913791"/>
                    </a:ext>
                  </a:extLst>
                </a:gridCol>
              </a:tblGrid>
              <a:tr h="2811253">
                <a:tc>
                  <a:txBody>
                    <a:bodyPr/>
                    <a:lstStyle/>
                    <a:p>
                      <a:pPr marL="0" marR="0" algn="l">
                        <a:spcBef>
                          <a:spcPts val="0"/>
                        </a:spcBef>
                        <a:spcAft>
                          <a:spcPts val="0"/>
                        </a:spcAft>
                      </a:pPr>
                      <a:r>
                        <a:rPr lang="en-US" sz="1000" dirty="0">
                          <a:effectLst/>
                        </a:rPr>
                        <a:t>Database Integration: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14300" marR="114300" marT="0" marB="0"/>
                </a:tc>
                <a:extLst>
                  <a:ext uri="{0D108BD9-81ED-4DB2-BD59-A6C34878D82A}">
                    <a16:rowId xmlns:a16="http://schemas.microsoft.com/office/drawing/2014/main" val="2702568196"/>
                  </a:ext>
                </a:extLst>
              </a:tr>
            </a:tbl>
          </a:graphicData>
        </a:graphic>
      </p:graphicFrame>
      <p:sp>
        <p:nvSpPr>
          <p:cNvPr id="24" name="Rectangle 1">
            <a:extLst>
              <a:ext uri="{FF2B5EF4-FFF2-40B4-BE49-F238E27FC236}">
                <a16:creationId xmlns:a16="http://schemas.microsoft.com/office/drawing/2014/main" id="{38921308-6794-3516-B466-2350A06AAB17}"/>
              </a:ext>
            </a:extLst>
          </p:cNvPr>
          <p:cNvSpPr>
            <a:spLocks noChangeArrowheads="1"/>
          </p:cNvSpPr>
          <p:nvPr/>
        </p:nvSpPr>
        <p:spPr bwMode="auto">
          <a:xfrm>
            <a:off x="3334328" y="287467"/>
            <a:ext cx="30480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52525"/>
                </a:solidFill>
                <a:effectLst/>
                <a:latin typeface="Times New Roman" panose="02020603050405020304" pitchFamily="18" charset="0"/>
                <a:ea typeface="Calibri" panose="020F0502020204030204" pitchFamily="34" charset="0"/>
                <a:cs typeface="Times New Roman" panose="02020603050405020304" pitchFamily="18" charset="0"/>
              </a:rPr>
              <a:t>Connect the web application with the "BTRS" database using Entity Framework Core and create the necessary tables based on the model classes. This involves configuring EF Core to map your model classes to database tables and handling migrations for database schema changes.</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6" name="Picture 25" descr="A black screen with orange and white text&#10;&#10;Description automatically generated">
            <a:extLst>
              <a:ext uri="{FF2B5EF4-FFF2-40B4-BE49-F238E27FC236}">
                <a16:creationId xmlns:a16="http://schemas.microsoft.com/office/drawing/2014/main" id="{4471C8AA-9AFB-906F-1002-313C02ACD3E1}"/>
              </a:ext>
            </a:extLst>
          </p:cNvPr>
          <p:cNvPicPr>
            <a:picLocks noChangeAspect="1"/>
          </p:cNvPicPr>
          <p:nvPr/>
        </p:nvPicPr>
        <p:blipFill>
          <a:blip r:embed="rId3"/>
          <a:stretch>
            <a:fillRect/>
          </a:stretch>
        </p:blipFill>
        <p:spPr>
          <a:xfrm>
            <a:off x="5165664" y="4937688"/>
            <a:ext cx="7026336" cy="1895740"/>
          </a:xfrm>
          <a:prstGeom prst="rect">
            <a:avLst/>
          </a:prstGeom>
        </p:spPr>
      </p:pic>
      <p:pic>
        <p:nvPicPr>
          <p:cNvPr id="28" name="Picture 27" descr="A screen shot of a computer screen&#10;&#10;Description automatically generated">
            <a:extLst>
              <a:ext uri="{FF2B5EF4-FFF2-40B4-BE49-F238E27FC236}">
                <a16:creationId xmlns:a16="http://schemas.microsoft.com/office/drawing/2014/main" id="{888E279B-49BB-07CD-9518-2BC090466CF0}"/>
              </a:ext>
            </a:extLst>
          </p:cNvPr>
          <p:cNvPicPr>
            <a:picLocks noChangeAspect="1"/>
          </p:cNvPicPr>
          <p:nvPr/>
        </p:nvPicPr>
        <p:blipFill>
          <a:blip r:embed="rId4"/>
          <a:stretch>
            <a:fillRect/>
          </a:stretch>
        </p:blipFill>
        <p:spPr>
          <a:xfrm>
            <a:off x="6832658" y="0"/>
            <a:ext cx="5359342" cy="5461323"/>
          </a:xfrm>
          <a:prstGeom prst="rect">
            <a:avLst/>
          </a:prstGeom>
        </p:spPr>
      </p:pic>
    </p:spTree>
    <p:extLst>
      <p:ext uri="{BB962C8B-B14F-4D97-AF65-F5344CB8AC3E}">
        <p14:creationId xmlns:p14="http://schemas.microsoft.com/office/powerpoint/2010/main" val="1619265676"/>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 id="{969BE826-8665-45F1-A77E-2C1BF61E0D92}" vid="{76896FC0-3EF9-4C10-B34C-BB4B0D9C6D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D5DB56-3A71-4638-9571-EE877FD66E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002A8ED-1331-4C1D-8649-743D7BE164D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99E4EAC9-33DC-4CF0-BA31-C98F61CE478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{EC41BC39-95A2-4449-B2B6-A062A4259484}tf55661986_win32</Template>
  <TotalTime>62</TotalTime>
  <Words>611</Words>
  <Application>Microsoft Office PowerPoint</Application>
  <PresentationFormat>Widescreen</PresentationFormat>
  <Paragraphs>63</Paragraphs>
  <Slides>13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Biome Light</vt:lpstr>
      <vt:lpstr>Calibri</vt:lpstr>
      <vt:lpstr>Calibri Light</vt:lpstr>
      <vt:lpstr>Söhne</vt:lpstr>
      <vt:lpstr>Sylfaen</vt:lpstr>
      <vt:lpstr>Symbol</vt:lpstr>
      <vt:lpstr>Times New Roman</vt:lpstr>
      <vt:lpstr>Wingdings</vt:lpstr>
      <vt:lpstr>Office Theme</vt:lpstr>
      <vt:lpstr>BUS TRIPS RESERVING SYSTEM (BTRS). </vt:lpstr>
      <vt:lpstr>Agenda</vt:lpstr>
      <vt:lpstr>INTRODUCTION</vt:lpstr>
      <vt:lpstr>PowerPoint Presentation</vt:lpstr>
      <vt:lpstr>problem</vt:lpstr>
      <vt:lpstr>SOLUTION</vt:lpstr>
      <vt:lpstr>DEVELOPMENT PROCESS</vt:lpstr>
      <vt:lpstr>PowerPoint Presentation</vt:lpstr>
      <vt:lpstr>PowerPoint Presentation</vt:lpstr>
      <vt:lpstr>PowerPoint Presentation</vt:lpstr>
      <vt:lpstr>PowerPoint Presentation</vt:lpstr>
      <vt:lpstr>SUGGESTIONS FOR ENHANCEMENT Notification System: Booking Confirmations: Implement an automated email or SMS notification system to confirm bookings and provide trip details to passengers. Admin Alerts: Set up notifications for administrators regarding new bookings, cancellations, or other critical updates.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TRIPS RESERVING SYSTEM (BTRS). </dc:title>
  <dc:creator>Zena Nusair</dc:creator>
  <cp:lastModifiedBy>Zena Nusair</cp:lastModifiedBy>
  <cp:revision>1</cp:revision>
  <dcterms:created xsi:type="dcterms:W3CDTF">2024-01-13T17:59:03Z</dcterms:created>
  <dcterms:modified xsi:type="dcterms:W3CDTF">2024-01-13T19:01:14Z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