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B2F9DC-B8BE-7DF5-7B0E-A5E136363672}" name="Ines Simonet" initials="IS" userId="S::ines_simonet@etu.u-bourgogne.fr::7d0aa05d-7946-4081-825c-b9c53bd5996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A131A-83D3-56F0-AF31-EAB80515882C}" v="12" dt="2024-09-29T17:05:24.919"/>
    <p1510:client id="{B79B3006-EE95-218D-7ABB-B14CD1A8AF03}" v="194" dt="2024-09-29T16:51:58.764"/>
    <p1510:client id="{BC70C6B9-A404-399C-490B-EB8D7026B91E}" v="58" dt="2024-09-28T19:41:22.293"/>
    <p1510:client id="{C3BC043E-BE02-AB68-51B8-A8EE10BC7318}" v="5" dt="2024-09-28T21:03:53.909"/>
    <p1510:client id="{F4E66839-A52D-92FD-95EE-509744ED0816}" v="11" dt="2024-09-29T16:57:06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379C4-6A94-401D-98EC-A35B5812E00F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93A4-E01C-4BA7-9B59-C94D6014C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2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C93A4-E01C-4BA7-9B59-C94D6014C92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97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9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21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3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1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00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52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26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44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19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41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7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1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6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57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25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2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9773" y="640661"/>
            <a:ext cx="9204960" cy="268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>
                <a:latin typeface="Arial Rounded MT Bold"/>
              </a:rPr>
              <a:t>Cyber-espionnage des officiers allemands, par des espions Russes.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35E3A4-7BB9-1D9B-AE34-F470B575B92A}"/>
              </a:ext>
            </a:extLst>
          </p:cNvPr>
          <p:cNvSpPr txBox="1"/>
          <p:nvPr/>
        </p:nvSpPr>
        <p:spPr>
          <a:xfrm>
            <a:off x="7923244" y="6442456"/>
            <a:ext cx="41498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Ines Simonet </a:t>
            </a:r>
            <a:r>
              <a:rPr lang="fr-FR" err="1"/>
              <a:t>Racky</a:t>
            </a:r>
            <a:r>
              <a:rPr lang="fr-FR"/>
              <a:t> </a:t>
            </a:r>
            <a:r>
              <a:rPr lang="fr-FR" err="1"/>
              <a:t>Sarr</a:t>
            </a:r>
            <a:r>
              <a:rPr lang="fr-FR"/>
              <a:t>   Awa Ndiaye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6876B0-3D70-2FF9-56F7-BB08B2402FAB}"/>
              </a:ext>
            </a:extLst>
          </p:cNvPr>
          <p:cNvSpPr txBox="1"/>
          <p:nvPr/>
        </p:nvSpPr>
        <p:spPr>
          <a:xfrm>
            <a:off x="3142773" y="3585532"/>
            <a:ext cx="590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Guerre en Ukraine : aide missile Taurus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121237-9B00-DECB-D297-624FE6F2CD26}"/>
              </a:ext>
            </a:extLst>
          </p:cNvPr>
          <p:cNvSpPr txBox="1"/>
          <p:nvPr/>
        </p:nvSpPr>
        <p:spPr>
          <a:xfrm>
            <a:off x="5451371" y="4289399"/>
            <a:ext cx="1018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SAE 1.01 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0"/>
    </mc:Choice>
    <mc:Fallback xmlns="">
      <p:transition spd="slow" advTm="65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10593-A466-EDEC-5DE3-8916B8AA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83" y="0"/>
            <a:ext cx="10018713" cy="1752599"/>
          </a:xfrm>
        </p:spPr>
        <p:txBody>
          <a:bodyPr/>
          <a:lstStyle/>
          <a:p>
            <a:r>
              <a:rPr lang="fr-FR"/>
              <a:t>Sommaire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D612E2-87B9-3770-0642-D70CB900A4EB}"/>
              </a:ext>
            </a:extLst>
          </p:cNvPr>
          <p:cNvSpPr txBox="1"/>
          <p:nvPr/>
        </p:nvSpPr>
        <p:spPr>
          <a:xfrm>
            <a:off x="2231136" y="2438399"/>
            <a:ext cx="957681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Première partie : contexte de l’attaque.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Deuxième partie : Failles exploitées par les espions russes.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Troisième partie : Bonne pratique : pour éviter ce type d’attaque.  </a:t>
            </a:r>
          </a:p>
        </p:txBody>
      </p:sp>
    </p:spTree>
    <p:extLst>
      <p:ext uri="{BB962C8B-B14F-4D97-AF65-F5344CB8AC3E}">
        <p14:creationId xmlns:p14="http://schemas.microsoft.com/office/powerpoint/2010/main" val="255843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1978B2-443C-30E0-F4F1-6917D20A29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244" r="2424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1B68A5-DC80-29D4-73B2-D2846AFF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62" y="407764"/>
            <a:ext cx="5167379" cy="1371601"/>
          </a:xfrm>
        </p:spPr>
        <p:txBody>
          <a:bodyPr>
            <a:normAutofit/>
          </a:bodyPr>
          <a:lstStyle/>
          <a:p>
            <a:pPr algn="l"/>
            <a:r>
              <a:rPr lang="fr-FR"/>
              <a:t>Contexte de l'attaque :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FAE9E-2F84-9603-6369-C828CB3D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46" y="2057400"/>
            <a:ext cx="6013614" cy="383676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/>
            <a:r>
              <a:rPr lang="fr-FR" dirty="0"/>
              <a:t>C’est déroulé le 1 mars 2024 : APT28</a:t>
            </a:r>
            <a:endParaRPr lang="en-US" dirty="0"/>
          </a:p>
          <a:p>
            <a:pPr algn="just">
              <a:buClr>
                <a:srgbClr val="1287C3"/>
              </a:buClr>
            </a:pPr>
            <a:r>
              <a:rPr lang="fr-FR" dirty="0"/>
              <a:t>L’Ukraine demande depuis plusieurs mois ces missiles Taurus.</a:t>
            </a:r>
            <a:endParaRPr lang="en-US" dirty="0"/>
          </a:p>
          <a:p>
            <a:pPr algn="just">
              <a:buClr>
                <a:srgbClr val="1287C3"/>
              </a:buClr>
            </a:pPr>
            <a:r>
              <a:rPr lang="fr-FR" dirty="0"/>
              <a:t>L’Allemagne déjà victime de cyber-espionnage.</a:t>
            </a:r>
            <a:endParaRPr lang="en-US" dirty="0"/>
          </a:p>
          <a:p>
            <a:pPr algn="just">
              <a:buClr>
                <a:srgbClr val="1287C3"/>
              </a:buClr>
            </a:pPr>
            <a:r>
              <a:rPr lang="fr-FR" dirty="0"/>
              <a:t>Réunion en visioconférence : WebEx : 30 min.</a:t>
            </a:r>
            <a:endParaRPr lang="en-US" dirty="0"/>
          </a:p>
          <a:p>
            <a:pPr algn="just">
              <a:buClr>
                <a:srgbClr val="1287C3"/>
              </a:buClr>
            </a:pPr>
            <a:r>
              <a:rPr lang="fr-FR" dirty="0"/>
              <a:t>Concerne des commandants allemands de l’armée de l’air. </a:t>
            </a:r>
            <a:endParaRPr lang="fr-FR" dirty="0">
              <a:ea typeface="+mn-lt"/>
              <a:cs typeface="+mn-lt"/>
            </a:endParaRPr>
          </a:p>
          <a:p>
            <a:pPr algn="just">
              <a:buClr>
                <a:srgbClr val="1287C3"/>
              </a:buClr>
            </a:pPr>
            <a:r>
              <a:rPr lang="fr-FR" dirty="0">
                <a:ea typeface="+mn-lt"/>
                <a:cs typeface="+mn-lt"/>
              </a:rPr>
              <a:t>Divulguer </a:t>
            </a:r>
            <a:r>
              <a:rPr lang="fr-FR" sz="2400" dirty="0">
                <a:ea typeface="+mn-lt"/>
                <a:cs typeface="+mn-lt"/>
              </a:rPr>
              <a:t>sur les réseaux sociaux par des comptes proches du Kremlin. </a:t>
            </a:r>
            <a:endParaRPr lang="fr-FR" dirty="0"/>
          </a:p>
        </p:txBody>
      </p:sp>
      <p:pic>
        <p:nvPicPr>
          <p:cNvPr id="4" name="WhatsApp-Ptt-2024-09-29-at-08.44.35">
            <a:hlinkClick r:id="" action="ppaction://media"/>
            <a:extLst>
              <a:ext uri="{FF2B5EF4-FFF2-40B4-BE49-F238E27FC236}">
                <a16:creationId xmlns:a16="http://schemas.microsoft.com/office/drawing/2014/main" id="{CCB3D47A-6A8E-E92F-FE05-24D8A45B7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70530" y="187862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e image contenant ordinateur, personne, Appareils électroniques, habits&#10;&#10;Description générée automatiquement">
            <a:extLst>
              <a:ext uri="{FF2B5EF4-FFF2-40B4-BE49-F238E27FC236}">
                <a16:creationId xmlns:a16="http://schemas.microsoft.com/office/drawing/2014/main" id="{E0CAEB1B-FD38-9543-4FE6-C74B4594AB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520" r="2352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42" name="Group 2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157A45-CC0C-8154-0658-EB2BBA3E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20040"/>
            <a:ext cx="5260680" cy="1752599"/>
          </a:xfrm>
        </p:spPr>
        <p:txBody>
          <a:bodyPr>
            <a:normAutofit/>
          </a:bodyPr>
          <a:lstStyle/>
          <a:p>
            <a:r>
              <a:rPr lang="fr-FR" sz="4000"/>
              <a:t>Failles exploitées par les espions russes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D10F5-4EBB-64B0-A3E8-29CB2E14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12" y="2176643"/>
            <a:ext cx="5672011" cy="398113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fr-FR" sz="2200" dirty="0">
                <a:ea typeface="+mn-lt"/>
                <a:cs typeface="+mn-lt"/>
              </a:rPr>
              <a:t>Failles humaines et fautes professionnelles. 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200" dirty="0">
                <a:ea typeface="+mn-lt"/>
                <a:cs typeface="+mn-lt"/>
              </a:rPr>
              <a:t>Sensibilisation des commandants devant avoir conscience de la protection des données, surtout les données sensibles.</a:t>
            </a:r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200" dirty="0">
                <a:ea typeface="+mn-lt"/>
                <a:cs typeface="+mn-lt"/>
              </a:rPr>
              <a:t>Sur WebEx : les informations ont été interceptées : cryptées de bout en bout, mais un téléphone peut enlever cette option. </a:t>
            </a:r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200" dirty="0">
                <a:ea typeface="+mn-lt"/>
                <a:cs typeface="Arial"/>
              </a:rPr>
              <a:t>Le réseau interne allemand (BND) aurait dû être utilisé plus protégé (crypté). </a:t>
            </a:r>
            <a:endParaRPr lang="fr-FR" sz="2200"/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200" dirty="0">
                <a:ea typeface="+mn-lt"/>
                <a:cs typeface="Arial"/>
              </a:rPr>
              <a:t>Connecté à un réseau Wi-Fi d’un hôtel : peu sécurisé.</a:t>
            </a:r>
          </a:p>
        </p:txBody>
      </p:sp>
      <p:pic>
        <p:nvPicPr>
          <p:cNvPr id="4" name="failles">
            <a:hlinkClick r:id="" action="ppaction://media"/>
            <a:extLst>
              <a:ext uri="{FF2B5EF4-FFF2-40B4-BE49-F238E27FC236}">
                <a16:creationId xmlns:a16="http://schemas.microsoft.com/office/drawing/2014/main" id="{E8D67350-4E8D-EB57-8E6B-B199532785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08265" y="1196046"/>
            <a:ext cx="78740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e image contenant texte, personne, Ordinateur personnel, intérieur&#10;&#10;Description générée automatiquement">
            <a:extLst>
              <a:ext uri="{FF2B5EF4-FFF2-40B4-BE49-F238E27FC236}">
                <a16:creationId xmlns:a16="http://schemas.microsoft.com/office/drawing/2014/main" id="{DE843EFB-0D61-4178-B5C1-4686426DF0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212" r="24211" b="-1"/>
          <a:stretch/>
        </p:blipFill>
        <p:spPr>
          <a:xfrm>
            <a:off x="685739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F66F3E-3750-0798-FDE3-84710231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6" y="213469"/>
            <a:ext cx="5592703" cy="17525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dirty="0">
                <a:latin typeface="+mn-lt"/>
              </a:rPr>
              <a:t>Bonnes pratiques pour éviter ce type d’attaque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6B6AB-DBC5-EC02-5856-B5E40AEC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13" y="2115143"/>
            <a:ext cx="5868747" cy="399897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fr-FR" sz="2000" dirty="0">
                <a:cs typeface="Arial"/>
              </a:rPr>
              <a:t>Protéger la salle de réunion en se déroulant une ligne : double authentification, mot de passe fort, gestion des accès. </a:t>
            </a:r>
            <a:endParaRPr lang="fr-FR" sz="2000" dirty="0"/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000" dirty="0">
                <a:cs typeface="Arial"/>
              </a:rPr>
              <a:t>Sensibilisation des commandants  devant avoir conscience de la protection des données, surtout les données sensibles.</a:t>
            </a:r>
            <a:endParaRPr lang="fr-FR" sz="2000" dirty="0"/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000" dirty="0">
                <a:cs typeface="Arial"/>
              </a:rPr>
              <a:t>Renforcer la sécurité structurelle de l’armée (pas la première attaque de cyber-espionnage).</a:t>
            </a:r>
            <a:endParaRPr lang="en-US" sz="2000" dirty="0">
              <a:cs typeface="Arial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 panose="020B0604020202020204" pitchFamily="34" charset="0"/>
              <a:buChar char="•"/>
            </a:pPr>
            <a:r>
              <a:rPr lang="fr-FR" sz="2000" dirty="0">
                <a:cs typeface="Arial"/>
              </a:rPr>
              <a:t>Utiliser le réseau interne de l’armée (BND). Canaux cryptés. </a:t>
            </a:r>
            <a:endParaRPr lang="fr-FR" dirty="0"/>
          </a:p>
        </p:txBody>
      </p:sp>
      <p:pic>
        <p:nvPicPr>
          <p:cNvPr id="4" name="WhatsApp-Ptt-2024-09-29-at-18.58.07">
            <a:hlinkClick r:id="" action="ppaction://media"/>
            <a:extLst>
              <a:ext uri="{FF2B5EF4-FFF2-40B4-BE49-F238E27FC236}">
                <a16:creationId xmlns:a16="http://schemas.microsoft.com/office/drawing/2014/main" id="{E3689BE3-C3BD-C662-3002-B56FCB2800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0871" y="367093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5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Parallax</vt:lpstr>
      <vt:lpstr>Cyber-espionnage des officiers allemands, par des espions Russes.</vt:lpstr>
      <vt:lpstr>Sommaire : </vt:lpstr>
      <vt:lpstr>Contexte de l'attaque :  </vt:lpstr>
      <vt:lpstr>Failles exploitées par les espions russes : </vt:lpstr>
      <vt:lpstr>Bonnes pratiques pour éviter ce type d’attaque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Ines</dc:creator>
  <cp:revision>59</cp:revision>
  <dcterms:created xsi:type="dcterms:W3CDTF">2024-09-20T06:40:51Z</dcterms:created>
  <dcterms:modified xsi:type="dcterms:W3CDTF">2024-10-10T14:51:58Z</dcterms:modified>
</cp:coreProperties>
</file>