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7" r:id="rId5"/>
    <p:sldId id="265" r:id="rId6"/>
    <p:sldId id="269" r:id="rId7"/>
    <p:sldId id="266" r:id="rId8"/>
    <p:sldId id="260" r:id="rId9"/>
    <p:sldId id="259" r:id="rId10"/>
    <p:sldId id="261" r:id="rId11"/>
    <p:sldId id="262"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89"/>
  </p:normalViewPr>
  <p:slideViewPr>
    <p:cSldViewPr snapToGrid="0" snapToObjects="1">
      <p:cViewPr varScale="1">
        <p:scale>
          <a:sx n="90" d="100"/>
          <a:sy n="90" d="100"/>
        </p:scale>
        <p:origin x="232" y="7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C189C-FEF4-B54D-B728-11E072D5CF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57599C-7A33-2C4D-9C6D-B1B2070867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D407EF-DC01-CC4C-A8BE-512964E6C0A9}"/>
              </a:ext>
            </a:extLst>
          </p:cNvPr>
          <p:cNvSpPr>
            <a:spLocks noGrp="1"/>
          </p:cNvSpPr>
          <p:nvPr>
            <p:ph type="dt" sz="half" idx="10"/>
          </p:nvPr>
        </p:nvSpPr>
        <p:spPr/>
        <p:txBody>
          <a:bodyPr/>
          <a:lstStyle/>
          <a:p>
            <a:fld id="{0D08F3C1-DF1B-A94D-9648-7FB9B5C32EAA}" type="datetimeFigureOut">
              <a:rPr lang="en-US" smtClean="0"/>
              <a:t>12/1/20</a:t>
            </a:fld>
            <a:endParaRPr lang="en-US"/>
          </a:p>
        </p:txBody>
      </p:sp>
      <p:sp>
        <p:nvSpPr>
          <p:cNvPr id="5" name="Footer Placeholder 4">
            <a:extLst>
              <a:ext uri="{FF2B5EF4-FFF2-40B4-BE49-F238E27FC236}">
                <a16:creationId xmlns:a16="http://schemas.microsoft.com/office/drawing/2014/main" id="{7FAA4223-26DE-F24E-8F46-7A2C59A547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4A9D64-523D-0C4E-92BC-C6080FFE95BD}"/>
              </a:ext>
            </a:extLst>
          </p:cNvPr>
          <p:cNvSpPr>
            <a:spLocks noGrp="1"/>
          </p:cNvSpPr>
          <p:nvPr>
            <p:ph type="sldNum" sz="quarter" idx="12"/>
          </p:nvPr>
        </p:nvSpPr>
        <p:spPr/>
        <p:txBody>
          <a:bodyPr/>
          <a:lstStyle/>
          <a:p>
            <a:fld id="{41CDE870-465E-6242-B299-4573DA47E240}" type="slidenum">
              <a:rPr lang="en-US" smtClean="0"/>
              <a:t>‹#›</a:t>
            </a:fld>
            <a:endParaRPr lang="en-US"/>
          </a:p>
        </p:txBody>
      </p:sp>
    </p:spTree>
    <p:extLst>
      <p:ext uri="{BB962C8B-B14F-4D97-AF65-F5344CB8AC3E}">
        <p14:creationId xmlns:p14="http://schemas.microsoft.com/office/powerpoint/2010/main" val="3276710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BE755-5FCA-5A43-B38F-9F238B40BD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054719-70CC-9948-8470-B124D9AEC9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C53DFB-32D1-3346-BB57-38EB275786DE}"/>
              </a:ext>
            </a:extLst>
          </p:cNvPr>
          <p:cNvSpPr>
            <a:spLocks noGrp="1"/>
          </p:cNvSpPr>
          <p:nvPr>
            <p:ph type="dt" sz="half" idx="10"/>
          </p:nvPr>
        </p:nvSpPr>
        <p:spPr/>
        <p:txBody>
          <a:bodyPr/>
          <a:lstStyle/>
          <a:p>
            <a:fld id="{0D08F3C1-DF1B-A94D-9648-7FB9B5C32EAA}" type="datetimeFigureOut">
              <a:rPr lang="en-US" smtClean="0"/>
              <a:t>12/1/20</a:t>
            </a:fld>
            <a:endParaRPr lang="en-US"/>
          </a:p>
        </p:txBody>
      </p:sp>
      <p:sp>
        <p:nvSpPr>
          <p:cNvPr id="5" name="Footer Placeholder 4">
            <a:extLst>
              <a:ext uri="{FF2B5EF4-FFF2-40B4-BE49-F238E27FC236}">
                <a16:creationId xmlns:a16="http://schemas.microsoft.com/office/drawing/2014/main" id="{56873089-699C-964B-AB51-D10B747B6B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7D7541-154A-8C40-9793-7EF499C9AC16}"/>
              </a:ext>
            </a:extLst>
          </p:cNvPr>
          <p:cNvSpPr>
            <a:spLocks noGrp="1"/>
          </p:cNvSpPr>
          <p:nvPr>
            <p:ph type="sldNum" sz="quarter" idx="12"/>
          </p:nvPr>
        </p:nvSpPr>
        <p:spPr/>
        <p:txBody>
          <a:bodyPr/>
          <a:lstStyle/>
          <a:p>
            <a:fld id="{41CDE870-465E-6242-B299-4573DA47E240}" type="slidenum">
              <a:rPr lang="en-US" smtClean="0"/>
              <a:t>‹#›</a:t>
            </a:fld>
            <a:endParaRPr lang="en-US"/>
          </a:p>
        </p:txBody>
      </p:sp>
    </p:spTree>
    <p:extLst>
      <p:ext uri="{BB962C8B-B14F-4D97-AF65-F5344CB8AC3E}">
        <p14:creationId xmlns:p14="http://schemas.microsoft.com/office/powerpoint/2010/main" val="2130060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04F390-2511-3740-9BC6-663D5E6F92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DD7746-4E88-604A-A364-894F9B7469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B540C-B87E-B240-B423-673B3E12CCFB}"/>
              </a:ext>
            </a:extLst>
          </p:cNvPr>
          <p:cNvSpPr>
            <a:spLocks noGrp="1"/>
          </p:cNvSpPr>
          <p:nvPr>
            <p:ph type="dt" sz="half" idx="10"/>
          </p:nvPr>
        </p:nvSpPr>
        <p:spPr/>
        <p:txBody>
          <a:bodyPr/>
          <a:lstStyle/>
          <a:p>
            <a:fld id="{0D08F3C1-DF1B-A94D-9648-7FB9B5C32EAA}" type="datetimeFigureOut">
              <a:rPr lang="en-US" smtClean="0"/>
              <a:t>12/1/20</a:t>
            </a:fld>
            <a:endParaRPr lang="en-US"/>
          </a:p>
        </p:txBody>
      </p:sp>
      <p:sp>
        <p:nvSpPr>
          <p:cNvPr id="5" name="Footer Placeholder 4">
            <a:extLst>
              <a:ext uri="{FF2B5EF4-FFF2-40B4-BE49-F238E27FC236}">
                <a16:creationId xmlns:a16="http://schemas.microsoft.com/office/drawing/2014/main" id="{FCEFF1EF-9A49-B34D-B615-333D688934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3A66FD-8058-1C40-A090-34759A0F24BE}"/>
              </a:ext>
            </a:extLst>
          </p:cNvPr>
          <p:cNvSpPr>
            <a:spLocks noGrp="1"/>
          </p:cNvSpPr>
          <p:nvPr>
            <p:ph type="sldNum" sz="quarter" idx="12"/>
          </p:nvPr>
        </p:nvSpPr>
        <p:spPr/>
        <p:txBody>
          <a:bodyPr/>
          <a:lstStyle/>
          <a:p>
            <a:fld id="{41CDE870-465E-6242-B299-4573DA47E240}" type="slidenum">
              <a:rPr lang="en-US" smtClean="0"/>
              <a:t>‹#›</a:t>
            </a:fld>
            <a:endParaRPr lang="en-US"/>
          </a:p>
        </p:txBody>
      </p:sp>
    </p:spTree>
    <p:extLst>
      <p:ext uri="{BB962C8B-B14F-4D97-AF65-F5344CB8AC3E}">
        <p14:creationId xmlns:p14="http://schemas.microsoft.com/office/powerpoint/2010/main" val="3938918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5700-E0F1-1B4A-AA0F-8E15DE19C0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0B72F3-B186-A941-9670-ECF00AE482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C0566-72B0-4B49-84B6-9A4F7875D416}"/>
              </a:ext>
            </a:extLst>
          </p:cNvPr>
          <p:cNvSpPr>
            <a:spLocks noGrp="1"/>
          </p:cNvSpPr>
          <p:nvPr>
            <p:ph type="dt" sz="half" idx="10"/>
          </p:nvPr>
        </p:nvSpPr>
        <p:spPr/>
        <p:txBody>
          <a:bodyPr/>
          <a:lstStyle/>
          <a:p>
            <a:fld id="{0D08F3C1-DF1B-A94D-9648-7FB9B5C32EAA}" type="datetimeFigureOut">
              <a:rPr lang="en-US" smtClean="0"/>
              <a:t>12/1/20</a:t>
            </a:fld>
            <a:endParaRPr lang="en-US"/>
          </a:p>
        </p:txBody>
      </p:sp>
      <p:sp>
        <p:nvSpPr>
          <p:cNvPr id="5" name="Footer Placeholder 4">
            <a:extLst>
              <a:ext uri="{FF2B5EF4-FFF2-40B4-BE49-F238E27FC236}">
                <a16:creationId xmlns:a16="http://schemas.microsoft.com/office/drawing/2014/main" id="{8718B745-676A-3E4B-9162-13FD9E3BA7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6D3A27-6AEA-DC45-A6CD-3AF0F01DCC8F}"/>
              </a:ext>
            </a:extLst>
          </p:cNvPr>
          <p:cNvSpPr>
            <a:spLocks noGrp="1"/>
          </p:cNvSpPr>
          <p:nvPr>
            <p:ph type="sldNum" sz="quarter" idx="12"/>
          </p:nvPr>
        </p:nvSpPr>
        <p:spPr/>
        <p:txBody>
          <a:bodyPr/>
          <a:lstStyle/>
          <a:p>
            <a:fld id="{41CDE870-465E-6242-B299-4573DA47E240}" type="slidenum">
              <a:rPr lang="en-US" smtClean="0"/>
              <a:t>‹#›</a:t>
            </a:fld>
            <a:endParaRPr lang="en-US"/>
          </a:p>
        </p:txBody>
      </p:sp>
    </p:spTree>
    <p:extLst>
      <p:ext uri="{BB962C8B-B14F-4D97-AF65-F5344CB8AC3E}">
        <p14:creationId xmlns:p14="http://schemas.microsoft.com/office/powerpoint/2010/main" val="285469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13A34-79C8-694C-81BB-92AF026719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7E2EE0-B903-4E4F-93A3-05F6D40A5F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B39173-2EA9-9E4A-A108-0EADD3808492}"/>
              </a:ext>
            </a:extLst>
          </p:cNvPr>
          <p:cNvSpPr>
            <a:spLocks noGrp="1"/>
          </p:cNvSpPr>
          <p:nvPr>
            <p:ph type="dt" sz="half" idx="10"/>
          </p:nvPr>
        </p:nvSpPr>
        <p:spPr/>
        <p:txBody>
          <a:bodyPr/>
          <a:lstStyle/>
          <a:p>
            <a:fld id="{0D08F3C1-DF1B-A94D-9648-7FB9B5C32EAA}" type="datetimeFigureOut">
              <a:rPr lang="en-US" smtClean="0"/>
              <a:t>12/1/20</a:t>
            </a:fld>
            <a:endParaRPr lang="en-US"/>
          </a:p>
        </p:txBody>
      </p:sp>
      <p:sp>
        <p:nvSpPr>
          <p:cNvPr id="5" name="Footer Placeholder 4">
            <a:extLst>
              <a:ext uri="{FF2B5EF4-FFF2-40B4-BE49-F238E27FC236}">
                <a16:creationId xmlns:a16="http://schemas.microsoft.com/office/drawing/2014/main" id="{A554D0F3-38B8-CB49-AF3B-9812F7D0AC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F904F-B13F-D547-8958-C6DD8F33C343}"/>
              </a:ext>
            </a:extLst>
          </p:cNvPr>
          <p:cNvSpPr>
            <a:spLocks noGrp="1"/>
          </p:cNvSpPr>
          <p:nvPr>
            <p:ph type="sldNum" sz="quarter" idx="12"/>
          </p:nvPr>
        </p:nvSpPr>
        <p:spPr/>
        <p:txBody>
          <a:bodyPr/>
          <a:lstStyle/>
          <a:p>
            <a:fld id="{41CDE870-465E-6242-B299-4573DA47E240}" type="slidenum">
              <a:rPr lang="en-US" smtClean="0"/>
              <a:t>‹#›</a:t>
            </a:fld>
            <a:endParaRPr lang="en-US"/>
          </a:p>
        </p:txBody>
      </p:sp>
    </p:spTree>
    <p:extLst>
      <p:ext uri="{BB962C8B-B14F-4D97-AF65-F5344CB8AC3E}">
        <p14:creationId xmlns:p14="http://schemas.microsoft.com/office/powerpoint/2010/main" val="1328584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C0BE9-0FA1-D04B-82E1-40F25AE071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27FDC7-B0FC-4B4B-9156-2201CF781A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485F3C-119F-3B42-BDB1-7BFF37DC0D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6E9ED4-8CB2-274E-AF4C-91A43C4C99C6}"/>
              </a:ext>
            </a:extLst>
          </p:cNvPr>
          <p:cNvSpPr>
            <a:spLocks noGrp="1"/>
          </p:cNvSpPr>
          <p:nvPr>
            <p:ph type="dt" sz="half" idx="10"/>
          </p:nvPr>
        </p:nvSpPr>
        <p:spPr/>
        <p:txBody>
          <a:bodyPr/>
          <a:lstStyle/>
          <a:p>
            <a:fld id="{0D08F3C1-DF1B-A94D-9648-7FB9B5C32EAA}" type="datetimeFigureOut">
              <a:rPr lang="en-US" smtClean="0"/>
              <a:t>12/1/20</a:t>
            </a:fld>
            <a:endParaRPr lang="en-US"/>
          </a:p>
        </p:txBody>
      </p:sp>
      <p:sp>
        <p:nvSpPr>
          <p:cNvPr id="6" name="Footer Placeholder 5">
            <a:extLst>
              <a:ext uri="{FF2B5EF4-FFF2-40B4-BE49-F238E27FC236}">
                <a16:creationId xmlns:a16="http://schemas.microsoft.com/office/drawing/2014/main" id="{30B3877E-E264-6B40-A73B-68F6067EBC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4F3BDB-5B06-724E-97BD-13F7D5D59769}"/>
              </a:ext>
            </a:extLst>
          </p:cNvPr>
          <p:cNvSpPr>
            <a:spLocks noGrp="1"/>
          </p:cNvSpPr>
          <p:nvPr>
            <p:ph type="sldNum" sz="quarter" idx="12"/>
          </p:nvPr>
        </p:nvSpPr>
        <p:spPr/>
        <p:txBody>
          <a:bodyPr/>
          <a:lstStyle/>
          <a:p>
            <a:fld id="{41CDE870-465E-6242-B299-4573DA47E240}" type="slidenum">
              <a:rPr lang="en-US" smtClean="0"/>
              <a:t>‹#›</a:t>
            </a:fld>
            <a:endParaRPr lang="en-US"/>
          </a:p>
        </p:txBody>
      </p:sp>
    </p:spTree>
    <p:extLst>
      <p:ext uri="{BB962C8B-B14F-4D97-AF65-F5344CB8AC3E}">
        <p14:creationId xmlns:p14="http://schemas.microsoft.com/office/powerpoint/2010/main" val="3437449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EED1B-D06F-0348-849C-F8200E4CAD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34F501-29E9-B64D-B8CC-431C3CB819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73DB55-CCD2-534A-87CB-A143DE34A3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5CA49F-5157-AF48-BD21-CA0FD3AAAC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3B12C2-C0E4-864A-A3A4-45854743C7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586975-8111-CB40-A70F-186DC44ADD76}"/>
              </a:ext>
            </a:extLst>
          </p:cNvPr>
          <p:cNvSpPr>
            <a:spLocks noGrp="1"/>
          </p:cNvSpPr>
          <p:nvPr>
            <p:ph type="dt" sz="half" idx="10"/>
          </p:nvPr>
        </p:nvSpPr>
        <p:spPr/>
        <p:txBody>
          <a:bodyPr/>
          <a:lstStyle/>
          <a:p>
            <a:fld id="{0D08F3C1-DF1B-A94D-9648-7FB9B5C32EAA}" type="datetimeFigureOut">
              <a:rPr lang="en-US" smtClean="0"/>
              <a:t>12/1/20</a:t>
            </a:fld>
            <a:endParaRPr lang="en-US"/>
          </a:p>
        </p:txBody>
      </p:sp>
      <p:sp>
        <p:nvSpPr>
          <p:cNvPr id="8" name="Footer Placeholder 7">
            <a:extLst>
              <a:ext uri="{FF2B5EF4-FFF2-40B4-BE49-F238E27FC236}">
                <a16:creationId xmlns:a16="http://schemas.microsoft.com/office/drawing/2014/main" id="{B4BACFD4-83BE-254F-9AC4-F50E02A2B2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484FDC-8B7E-5C46-BD7A-3D498A6DCDD9}"/>
              </a:ext>
            </a:extLst>
          </p:cNvPr>
          <p:cNvSpPr>
            <a:spLocks noGrp="1"/>
          </p:cNvSpPr>
          <p:nvPr>
            <p:ph type="sldNum" sz="quarter" idx="12"/>
          </p:nvPr>
        </p:nvSpPr>
        <p:spPr/>
        <p:txBody>
          <a:bodyPr/>
          <a:lstStyle/>
          <a:p>
            <a:fld id="{41CDE870-465E-6242-B299-4573DA47E240}" type="slidenum">
              <a:rPr lang="en-US" smtClean="0"/>
              <a:t>‹#›</a:t>
            </a:fld>
            <a:endParaRPr lang="en-US"/>
          </a:p>
        </p:txBody>
      </p:sp>
    </p:spTree>
    <p:extLst>
      <p:ext uri="{BB962C8B-B14F-4D97-AF65-F5344CB8AC3E}">
        <p14:creationId xmlns:p14="http://schemas.microsoft.com/office/powerpoint/2010/main" val="1445226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CD875-8684-8540-BD12-61C463AEB3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009EB2-7D71-D441-AF4A-23A2D481BE16}"/>
              </a:ext>
            </a:extLst>
          </p:cNvPr>
          <p:cNvSpPr>
            <a:spLocks noGrp="1"/>
          </p:cNvSpPr>
          <p:nvPr>
            <p:ph type="dt" sz="half" idx="10"/>
          </p:nvPr>
        </p:nvSpPr>
        <p:spPr/>
        <p:txBody>
          <a:bodyPr/>
          <a:lstStyle/>
          <a:p>
            <a:fld id="{0D08F3C1-DF1B-A94D-9648-7FB9B5C32EAA}" type="datetimeFigureOut">
              <a:rPr lang="en-US" smtClean="0"/>
              <a:t>12/1/20</a:t>
            </a:fld>
            <a:endParaRPr lang="en-US"/>
          </a:p>
        </p:txBody>
      </p:sp>
      <p:sp>
        <p:nvSpPr>
          <p:cNvPr id="4" name="Footer Placeholder 3">
            <a:extLst>
              <a:ext uri="{FF2B5EF4-FFF2-40B4-BE49-F238E27FC236}">
                <a16:creationId xmlns:a16="http://schemas.microsoft.com/office/drawing/2014/main" id="{FD5372B2-1E1A-884F-8CD9-B46DEA7ADC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2AD773-A13C-E448-AC61-6D3B3F3F5327}"/>
              </a:ext>
            </a:extLst>
          </p:cNvPr>
          <p:cNvSpPr>
            <a:spLocks noGrp="1"/>
          </p:cNvSpPr>
          <p:nvPr>
            <p:ph type="sldNum" sz="quarter" idx="12"/>
          </p:nvPr>
        </p:nvSpPr>
        <p:spPr/>
        <p:txBody>
          <a:bodyPr/>
          <a:lstStyle/>
          <a:p>
            <a:fld id="{41CDE870-465E-6242-B299-4573DA47E240}" type="slidenum">
              <a:rPr lang="en-US" smtClean="0"/>
              <a:t>‹#›</a:t>
            </a:fld>
            <a:endParaRPr lang="en-US"/>
          </a:p>
        </p:txBody>
      </p:sp>
    </p:spTree>
    <p:extLst>
      <p:ext uri="{BB962C8B-B14F-4D97-AF65-F5344CB8AC3E}">
        <p14:creationId xmlns:p14="http://schemas.microsoft.com/office/powerpoint/2010/main" val="2004100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042B99-8C4A-DA46-B50F-E0C7E95F11C0}"/>
              </a:ext>
            </a:extLst>
          </p:cNvPr>
          <p:cNvSpPr>
            <a:spLocks noGrp="1"/>
          </p:cNvSpPr>
          <p:nvPr>
            <p:ph type="dt" sz="half" idx="10"/>
          </p:nvPr>
        </p:nvSpPr>
        <p:spPr/>
        <p:txBody>
          <a:bodyPr/>
          <a:lstStyle/>
          <a:p>
            <a:fld id="{0D08F3C1-DF1B-A94D-9648-7FB9B5C32EAA}" type="datetimeFigureOut">
              <a:rPr lang="en-US" smtClean="0"/>
              <a:t>12/1/20</a:t>
            </a:fld>
            <a:endParaRPr lang="en-US"/>
          </a:p>
        </p:txBody>
      </p:sp>
      <p:sp>
        <p:nvSpPr>
          <p:cNvPr id="3" name="Footer Placeholder 2">
            <a:extLst>
              <a:ext uri="{FF2B5EF4-FFF2-40B4-BE49-F238E27FC236}">
                <a16:creationId xmlns:a16="http://schemas.microsoft.com/office/drawing/2014/main" id="{8D0BA98B-3E65-CE47-AD36-158C5FA9C5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A5D0AC-6A87-DF44-B2CD-CFDAEE96C9E1}"/>
              </a:ext>
            </a:extLst>
          </p:cNvPr>
          <p:cNvSpPr>
            <a:spLocks noGrp="1"/>
          </p:cNvSpPr>
          <p:nvPr>
            <p:ph type="sldNum" sz="quarter" idx="12"/>
          </p:nvPr>
        </p:nvSpPr>
        <p:spPr/>
        <p:txBody>
          <a:bodyPr/>
          <a:lstStyle/>
          <a:p>
            <a:fld id="{41CDE870-465E-6242-B299-4573DA47E240}" type="slidenum">
              <a:rPr lang="en-US" smtClean="0"/>
              <a:t>‹#›</a:t>
            </a:fld>
            <a:endParaRPr lang="en-US"/>
          </a:p>
        </p:txBody>
      </p:sp>
    </p:spTree>
    <p:extLst>
      <p:ext uri="{BB962C8B-B14F-4D97-AF65-F5344CB8AC3E}">
        <p14:creationId xmlns:p14="http://schemas.microsoft.com/office/powerpoint/2010/main" val="3495140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A2AA6-9819-6D4C-8CBF-A5B3381082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E4CE72-A379-B34E-A602-675AEAAE02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3B7E45-B762-4040-81CF-BF026152CA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EEE86B-2379-9F46-A9B4-5D422F50BE4B}"/>
              </a:ext>
            </a:extLst>
          </p:cNvPr>
          <p:cNvSpPr>
            <a:spLocks noGrp="1"/>
          </p:cNvSpPr>
          <p:nvPr>
            <p:ph type="dt" sz="half" idx="10"/>
          </p:nvPr>
        </p:nvSpPr>
        <p:spPr/>
        <p:txBody>
          <a:bodyPr/>
          <a:lstStyle/>
          <a:p>
            <a:fld id="{0D08F3C1-DF1B-A94D-9648-7FB9B5C32EAA}" type="datetimeFigureOut">
              <a:rPr lang="en-US" smtClean="0"/>
              <a:t>12/1/20</a:t>
            </a:fld>
            <a:endParaRPr lang="en-US"/>
          </a:p>
        </p:txBody>
      </p:sp>
      <p:sp>
        <p:nvSpPr>
          <p:cNvPr id="6" name="Footer Placeholder 5">
            <a:extLst>
              <a:ext uri="{FF2B5EF4-FFF2-40B4-BE49-F238E27FC236}">
                <a16:creationId xmlns:a16="http://schemas.microsoft.com/office/drawing/2014/main" id="{097C72DE-C7C6-704F-BAEB-13317FBE36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8965B9-F680-5148-9C16-8EC4F765715B}"/>
              </a:ext>
            </a:extLst>
          </p:cNvPr>
          <p:cNvSpPr>
            <a:spLocks noGrp="1"/>
          </p:cNvSpPr>
          <p:nvPr>
            <p:ph type="sldNum" sz="quarter" idx="12"/>
          </p:nvPr>
        </p:nvSpPr>
        <p:spPr/>
        <p:txBody>
          <a:bodyPr/>
          <a:lstStyle/>
          <a:p>
            <a:fld id="{41CDE870-465E-6242-B299-4573DA47E240}" type="slidenum">
              <a:rPr lang="en-US" smtClean="0"/>
              <a:t>‹#›</a:t>
            </a:fld>
            <a:endParaRPr lang="en-US"/>
          </a:p>
        </p:txBody>
      </p:sp>
    </p:spTree>
    <p:extLst>
      <p:ext uri="{BB962C8B-B14F-4D97-AF65-F5344CB8AC3E}">
        <p14:creationId xmlns:p14="http://schemas.microsoft.com/office/powerpoint/2010/main" val="3002377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7B665-2EF1-3E4D-8182-0E6B0E5427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9498BA-EF34-4043-9423-D4900B820A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BBB56A-B1B3-324F-91D5-4ABD432214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31561A-5C34-7B48-9DDE-798E43FFCDF2}"/>
              </a:ext>
            </a:extLst>
          </p:cNvPr>
          <p:cNvSpPr>
            <a:spLocks noGrp="1"/>
          </p:cNvSpPr>
          <p:nvPr>
            <p:ph type="dt" sz="half" idx="10"/>
          </p:nvPr>
        </p:nvSpPr>
        <p:spPr/>
        <p:txBody>
          <a:bodyPr/>
          <a:lstStyle/>
          <a:p>
            <a:fld id="{0D08F3C1-DF1B-A94D-9648-7FB9B5C32EAA}" type="datetimeFigureOut">
              <a:rPr lang="en-US" smtClean="0"/>
              <a:t>12/1/20</a:t>
            </a:fld>
            <a:endParaRPr lang="en-US"/>
          </a:p>
        </p:txBody>
      </p:sp>
      <p:sp>
        <p:nvSpPr>
          <p:cNvPr id="6" name="Footer Placeholder 5">
            <a:extLst>
              <a:ext uri="{FF2B5EF4-FFF2-40B4-BE49-F238E27FC236}">
                <a16:creationId xmlns:a16="http://schemas.microsoft.com/office/drawing/2014/main" id="{DC31E19B-0515-8B4D-AE53-4531090D08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FC1ED8-33B4-1145-AF6F-12D642208BEC}"/>
              </a:ext>
            </a:extLst>
          </p:cNvPr>
          <p:cNvSpPr>
            <a:spLocks noGrp="1"/>
          </p:cNvSpPr>
          <p:nvPr>
            <p:ph type="sldNum" sz="quarter" idx="12"/>
          </p:nvPr>
        </p:nvSpPr>
        <p:spPr/>
        <p:txBody>
          <a:bodyPr/>
          <a:lstStyle/>
          <a:p>
            <a:fld id="{41CDE870-465E-6242-B299-4573DA47E240}" type="slidenum">
              <a:rPr lang="en-US" smtClean="0"/>
              <a:t>‹#›</a:t>
            </a:fld>
            <a:endParaRPr lang="en-US"/>
          </a:p>
        </p:txBody>
      </p:sp>
    </p:spTree>
    <p:extLst>
      <p:ext uri="{BB962C8B-B14F-4D97-AF65-F5344CB8AC3E}">
        <p14:creationId xmlns:p14="http://schemas.microsoft.com/office/powerpoint/2010/main" val="1716029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691071-BD61-194D-9989-9F9B2C9950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8B11C9-E9AE-CD4E-A6F7-E967C9885A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C6601A-3E3C-3C4A-8BE6-D0F9B8EC4A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08F3C1-DF1B-A94D-9648-7FB9B5C32EAA}" type="datetimeFigureOut">
              <a:rPr lang="en-US" smtClean="0"/>
              <a:t>12/1/20</a:t>
            </a:fld>
            <a:endParaRPr lang="en-US"/>
          </a:p>
        </p:txBody>
      </p:sp>
      <p:sp>
        <p:nvSpPr>
          <p:cNvPr id="5" name="Footer Placeholder 4">
            <a:extLst>
              <a:ext uri="{FF2B5EF4-FFF2-40B4-BE49-F238E27FC236}">
                <a16:creationId xmlns:a16="http://schemas.microsoft.com/office/drawing/2014/main" id="{98B0FC3A-9568-8949-A71D-9154B76CE8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EE425E-5780-A44D-B490-EE2F7E278B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CDE870-465E-6242-B299-4573DA47E240}" type="slidenum">
              <a:rPr lang="en-US" smtClean="0"/>
              <a:t>‹#›</a:t>
            </a:fld>
            <a:endParaRPr lang="en-US"/>
          </a:p>
        </p:txBody>
      </p:sp>
    </p:spTree>
    <p:extLst>
      <p:ext uri="{BB962C8B-B14F-4D97-AF65-F5344CB8AC3E}">
        <p14:creationId xmlns:p14="http://schemas.microsoft.com/office/powerpoint/2010/main" val="1687963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349E5-7367-B245-A0E3-72704257FE6C}"/>
              </a:ext>
            </a:extLst>
          </p:cNvPr>
          <p:cNvSpPr>
            <a:spLocks noGrp="1"/>
          </p:cNvSpPr>
          <p:nvPr>
            <p:ph type="ctrTitle"/>
          </p:nvPr>
        </p:nvSpPr>
        <p:spPr/>
        <p:txBody>
          <a:bodyPr>
            <a:normAutofit fontScale="90000"/>
          </a:bodyPr>
          <a:lstStyle/>
          <a:p>
            <a:r>
              <a:rPr lang="en-US" dirty="0"/>
              <a:t>What Makes a Candidate goes Negative on Facebook: Case of US 2020 Presidential Election </a:t>
            </a:r>
          </a:p>
        </p:txBody>
      </p:sp>
      <p:sp>
        <p:nvSpPr>
          <p:cNvPr id="3" name="Subtitle 2">
            <a:extLst>
              <a:ext uri="{FF2B5EF4-FFF2-40B4-BE49-F238E27FC236}">
                <a16:creationId xmlns:a16="http://schemas.microsoft.com/office/drawing/2014/main" id="{F2A28E17-324E-4448-AF45-098EA5BD4042}"/>
              </a:ext>
            </a:extLst>
          </p:cNvPr>
          <p:cNvSpPr>
            <a:spLocks noGrp="1"/>
          </p:cNvSpPr>
          <p:nvPr>
            <p:ph type="subTitle" idx="1"/>
          </p:nvPr>
        </p:nvSpPr>
        <p:spPr/>
        <p:txBody>
          <a:bodyPr/>
          <a:lstStyle/>
          <a:p>
            <a:r>
              <a:rPr lang="en-US" dirty="0"/>
              <a:t>Alan </a:t>
            </a:r>
            <a:r>
              <a:rPr lang="en-US" dirty="0" err="1"/>
              <a:t>Nurcahyo</a:t>
            </a:r>
            <a:endParaRPr lang="en-US" dirty="0"/>
          </a:p>
        </p:txBody>
      </p:sp>
    </p:spTree>
    <p:extLst>
      <p:ext uri="{BB962C8B-B14F-4D97-AF65-F5344CB8AC3E}">
        <p14:creationId xmlns:p14="http://schemas.microsoft.com/office/powerpoint/2010/main" val="365836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76389-2428-CE41-ADBE-496A2EB3C0C9}"/>
              </a:ext>
            </a:extLst>
          </p:cNvPr>
          <p:cNvSpPr>
            <a:spLocks noGrp="1"/>
          </p:cNvSpPr>
          <p:nvPr>
            <p:ph type="title"/>
          </p:nvPr>
        </p:nvSpPr>
        <p:spPr/>
        <p:txBody>
          <a:bodyPr/>
          <a:lstStyle/>
          <a:p>
            <a:r>
              <a:rPr lang="en-US" dirty="0"/>
              <a:t>Why Dynamic approach?</a:t>
            </a:r>
          </a:p>
        </p:txBody>
      </p:sp>
      <p:sp>
        <p:nvSpPr>
          <p:cNvPr id="3" name="Content Placeholder 2">
            <a:extLst>
              <a:ext uri="{FF2B5EF4-FFF2-40B4-BE49-F238E27FC236}">
                <a16:creationId xmlns:a16="http://schemas.microsoft.com/office/drawing/2014/main" id="{A55A5378-0BE3-2E42-A4D6-7EB5BF90580E}"/>
              </a:ext>
            </a:extLst>
          </p:cNvPr>
          <p:cNvSpPr>
            <a:spLocks noGrp="1"/>
          </p:cNvSpPr>
          <p:nvPr>
            <p:ph idx="1"/>
          </p:nvPr>
        </p:nvSpPr>
        <p:spPr/>
        <p:txBody>
          <a:bodyPr>
            <a:normAutofit fontScale="92500" lnSpcReduction="20000"/>
          </a:bodyPr>
          <a:lstStyle/>
          <a:p>
            <a:pPr marL="0" indent="0" algn="ctr">
              <a:buNone/>
            </a:pPr>
            <a:r>
              <a:rPr lang="en-US" dirty="0"/>
              <a:t>Reg &lt;– </a:t>
            </a:r>
            <a:r>
              <a:rPr lang="en-US" dirty="0" err="1"/>
              <a:t>lm</a:t>
            </a:r>
            <a:r>
              <a:rPr lang="en-US" dirty="0"/>
              <a:t>(negative ~ </a:t>
            </a:r>
            <a:r>
              <a:rPr lang="en-US" dirty="0" err="1"/>
              <a:t>polls_position</a:t>
            </a:r>
            <a:r>
              <a:rPr lang="en-US" dirty="0"/>
              <a:t>, data) </a:t>
            </a:r>
          </a:p>
          <a:p>
            <a:pPr marL="0" indent="0" algn="ctr">
              <a:buNone/>
            </a:pPr>
            <a:endParaRPr lang="en-US" dirty="0"/>
          </a:p>
          <a:p>
            <a:pPr marL="0" indent="0" algn="ctr">
              <a:buNone/>
            </a:pPr>
            <a:r>
              <a:rPr lang="en-US" dirty="0"/>
              <a:t>Reg &lt;– </a:t>
            </a:r>
            <a:r>
              <a:rPr lang="en-US" dirty="0" err="1"/>
              <a:t>lm</a:t>
            </a:r>
            <a:r>
              <a:rPr lang="en-US" dirty="0"/>
              <a:t>(negative ~ </a:t>
            </a:r>
            <a:r>
              <a:rPr lang="en-US" dirty="0" err="1"/>
              <a:t>polls_position</a:t>
            </a:r>
            <a:r>
              <a:rPr lang="en-US" dirty="0"/>
              <a:t> + factor(week), data) </a:t>
            </a:r>
          </a:p>
          <a:p>
            <a:pPr marL="0" indent="0">
              <a:buNone/>
            </a:pPr>
            <a:endParaRPr lang="en-US" dirty="0"/>
          </a:p>
          <a:p>
            <a:pPr marL="0" indent="0">
              <a:buNone/>
            </a:pPr>
            <a:r>
              <a:rPr lang="en-US" dirty="0"/>
              <a:t>Use IPTW to weight outcome based on polls position; with party and state as confounding, then use:</a:t>
            </a:r>
          </a:p>
          <a:p>
            <a:pPr marL="0" indent="0">
              <a:buNone/>
            </a:pPr>
            <a:endParaRPr lang="en-US" dirty="0"/>
          </a:p>
          <a:p>
            <a:pPr marL="0" indent="0" algn="ctr">
              <a:buNone/>
            </a:pPr>
            <a:r>
              <a:rPr lang="en-US" dirty="0"/>
              <a:t>Reg &lt;- </a:t>
            </a:r>
            <a:r>
              <a:rPr lang="en-US" dirty="0" err="1"/>
              <a:t>svyglm</a:t>
            </a:r>
            <a:r>
              <a:rPr lang="en-US" dirty="0"/>
              <a:t>(</a:t>
            </a:r>
            <a:r>
              <a:rPr lang="en-US" dirty="0" err="1"/>
              <a:t>wt</a:t>
            </a:r>
            <a:r>
              <a:rPr lang="en-US" dirty="0"/>
              <a:t> ~ </a:t>
            </a:r>
            <a:r>
              <a:rPr lang="en-US" dirty="0" err="1"/>
              <a:t>nTx</a:t>
            </a:r>
            <a:r>
              <a:rPr lang="en-US" dirty="0"/>
              <a:t>, data)</a:t>
            </a:r>
          </a:p>
          <a:p>
            <a:pPr marL="0" indent="0">
              <a:buNone/>
            </a:pPr>
            <a:endParaRPr lang="en-US" dirty="0"/>
          </a:p>
          <a:p>
            <a:pPr marL="0" indent="0">
              <a:buNone/>
            </a:pPr>
            <a:r>
              <a:rPr lang="en-US" dirty="0"/>
              <a:t>Where: </a:t>
            </a:r>
            <a:r>
              <a:rPr lang="en-US" dirty="0" err="1"/>
              <a:t>wt</a:t>
            </a:r>
            <a:r>
              <a:rPr lang="en-US" dirty="0"/>
              <a:t> is stabilized/</a:t>
            </a:r>
            <a:r>
              <a:rPr lang="en-US" dirty="0" err="1"/>
              <a:t>unstabilized</a:t>
            </a:r>
            <a:r>
              <a:rPr lang="en-US" dirty="0"/>
              <a:t> weighted outcome and </a:t>
            </a:r>
            <a:r>
              <a:rPr lang="en-US" dirty="0" err="1"/>
              <a:t>nTx</a:t>
            </a:r>
            <a:r>
              <a:rPr lang="en-US" dirty="0"/>
              <a:t> is cumulative number of leading/losing position</a:t>
            </a:r>
          </a:p>
          <a:p>
            <a:pPr marL="0" indent="0">
              <a:buNone/>
            </a:pPr>
            <a:endParaRPr lang="en-US" dirty="0"/>
          </a:p>
        </p:txBody>
      </p:sp>
    </p:spTree>
    <p:extLst>
      <p:ext uri="{BB962C8B-B14F-4D97-AF65-F5344CB8AC3E}">
        <p14:creationId xmlns:p14="http://schemas.microsoft.com/office/powerpoint/2010/main" val="2997782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0A764-1BF2-E441-9B30-3B6FBDE3ADB4}"/>
              </a:ext>
            </a:extLst>
          </p:cNvPr>
          <p:cNvSpPr>
            <a:spLocks noGrp="1"/>
          </p:cNvSpPr>
          <p:nvPr>
            <p:ph type="title"/>
          </p:nvPr>
        </p:nvSpPr>
        <p:spPr/>
        <p:txBody>
          <a:bodyPr/>
          <a:lstStyle/>
          <a:p>
            <a:r>
              <a:rPr lang="en-US" dirty="0"/>
              <a:t>Confirmatory (with test)*</a:t>
            </a:r>
          </a:p>
        </p:txBody>
      </p:sp>
      <p:sp>
        <p:nvSpPr>
          <p:cNvPr id="3" name="Content Placeholder 2">
            <a:extLst>
              <a:ext uri="{FF2B5EF4-FFF2-40B4-BE49-F238E27FC236}">
                <a16:creationId xmlns:a16="http://schemas.microsoft.com/office/drawing/2014/main" id="{A7BF64DA-0B0D-0A41-8E5A-919A4E39F13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76B8EDE-CC8F-0540-87D7-B91974BD85AC}"/>
              </a:ext>
            </a:extLst>
          </p:cNvPr>
          <p:cNvPicPr>
            <a:picLocks noChangeAspect="1"/>
          </p:cNvPicPr>
          <p:nvPr/>
        </p:nvPicPr>
        <p:blipFill>
          <a:blip r:embed="rId2"/>
          <a:stretch>
            <a:fillRect/>
          </a:stretch>
        </p:blipFill>
        <p:spPr>
          <a:xfrm>
            <a:off x="984405" y="1752561"/>
            <a:ext cx="4308707" cy="4497465"/>
          </a:xfrm>
          <a:prstGeom prst="rect">
            <a:avLst/>
          </a:prstGeom>
        </p:spPr>
      </p:pic>
      <p:pic>
        <p:nvPicPr>
          <p:cNvPr id="11" name="Picture 10">
            <a:extLst>
              <a:ext uri="{FF2B5EF4-FFF2-40B4-BE49-F238E27FC236}">
                <a16:creationId xmlns:a16="http://schemas.microsoft.com/office/drawing/2014/main" id="{17CC13FD-E140-1943-B96A-5888BD932D9F}"/>
              </a:ext>
            </a:extLst>
          </p:cNvPr>
          <p:cNvPicPr>
            <a:picLocks noChangeAspect="1"/>
          </p:cNvPicPr>
          <p:nvPr/>
        </p:nvPicPr>
        <p:blipFill>
          <a:blip r:embed="rId3"/>
          <a:stretch>
            <a:fillRect/>
          </a:stretch>
        </p:blipFill>
        <p:spPr>
          <a:xfrm>
            <a:off x="5776855" y="1868489"/>
            <a:ext cx="4967345" cy="4197350"/>
          </a:xfrm>
          <a:prstGeom prst="rect">
            <a:avLst/>
          </a:prstGeom>
        </p:spPr>
      </p:pic>
      <p:sp>
        <p:nvSpPr>
          <p:cNvPr id="6" name="TextBox 5">
            <a:extLst>
              <a:ext uri="{FF2B5EF4-FFF2-40B4-BE49-F238E27FC236}">
                <a16:creationId xmlns:a16="http://schemas.microsoft.com/office/drawing/2014/main" id="{CBE03555-F405-DC4D-9AE1-5FA4D7BF6369}"/>
              </a:ext>
            </a:extLst>
          </p:cNvPr>
          <p:cNvSpPr txBox="1"/>
          <p:nvPr/>
        </p:nvSpPr>
        <p:spPr>
          <a:xfrm>
            <a:off x="1137424" y="6297496"/>
            <a:ext cx="2276777" cy="369332"/>
          </a:xfrm>
          <a:prstGeom prst="rect">
            <a:avLst/>
          </a:prstGeom>
          <a:noFill/>
        </p:spPr>
        <p:txBody>
          <a:bodyPr wrap="none" rtlCol="0">
            <a:spAutoFit/>
          </a:bodyPr>
          <a:lstStyle/>
          <a:p>
            <a:r>
              <a:rPr lang="en-US" dirty="0"/>
              <a:t>*R square: 0.2218725 </a:t>
            </a:r>
          </a:p>
        </p:txBody>
      </p:sp>
    </p:spTree>
    <p:extLst>
      <p:ext uri="{BB962C8B-B14F-4D97-AF65-F5344CB8AC3E}">
        <p14:creationId xmlns:p14="http://schemas.microsoft.com/office/powerpoint/2010/main" val="1489906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EDBE5-D9E0-CC4F-A770-D6C41702598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150A228-D780-BF4F-9184-193846A57DD0}"/>
              </a:ext>
            </a:extLst>
          </p:cNvPr>
          <p:cNvSpPr>
            <a:spLocks noGrp="1"/>
          </p:cNvSpPr>
          <p:nvPr>
            <p:ph idx="1"/>
          </p:nvPr>
        </p:nvSpPr>
        <p:spPr/>
        <p:txBody>
          <a:bodyPr>
            <a:normAutofit lnSpcReduction="10000"/>
          </a:bodyPr>
          <a:lstStyle/>
          <a:p>
            <a:r>
              <a:rPr lang="en-US" dirty="0"/>
              <a:t>Exploratory analysis using training set shows that there might be a relationship between polls position and negative advertising at the national level. at the start of the campaigning, democrat are inherently more negative than republican. However, as campaign goes on polls position favor a democrat, thus push republican to go more negative. </a:t>
            </a:r>
          </a:p>
          <a:p>
            <a:r>
              <a:rPr lang="en-US" dirty="0"/>
              <a:t>Confirmatory analysis finds that being in a trailing position, the candidate will go more negative.</a:t>
            </a:r>
          </a:p>
          <a:p>
            <a:endParaRPr lang="en-US" dirty="0"/>
          </a:p>
          <a:p>
            <a:pPr marL="0" indent="0">
              <a:buNone/>
            </a:pPr>
            <a:r>
              <a:rPr lang="en-US" dirty="0"/>
              <a:t>Code, datasets, and paper: https://</a:t>
            </a:r>
            <a:r>
              <a:rPr lang="en-US" dirty="0" err="1"/>
              <a:t>github.com</a:t>
            </a:r>
            <a:r>
              <a:rPr lang="en-US" dirty="0"/>
              <a:t>/an4234a/</a:t>
            </a:r>
            <a:r>
              <a:rPr lang="en-US" dirty="0" err="1"/>
              <a:t>appl.pol.data.science.paper</a:t>
            </a:r>
            <a:endParaRPr lang="en-US" dirty="0"/>
          </a:p>
          <a:p>
            <a:endParaRPr lang="en-US" dirty="0"/>
          </a:p>
        </p:txBody>
      </p:sp>
    </p:spTree>
    <p:extLst>
      <p:ext uri="{BB962C8B-B14F-4D97-AF65-F5344CB8AC3E}">
        <p14:creationId xmlns:p14="http://schemas.microsoft.com/office/powerpoint/2010/main" val="2783980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784A1-DC90-9342-AA5F-7720B248D117}"/>
              </a:ext>
            </a:extLst>
          </p:cNvPr>
          <p:cNvSpPr>
            <a:spLocks noGrp="1"/>
          </p:cNvSpPr>
          <p:nvPr>
            <p:ph type="title"/>
          </p:nvPr>
        </p:nvSpPr>
        <p:spPr/>
        <p:txBody>
          <a:bodyPr>
            <a:normAutofit/>
          </a:bodyPr>
          <a:lstStyle/>
          <a:p>
            <a:r>
              <a:rPr lang="en-US" dirty="0"/>
              <a:t>Research Question</a:t>
            </a:r>
          </a:p>
        </p:txBody>
      </p:sp>
      <p:sp>
        <p:nvSpPr>
          <p:cNvPr id="3" name="Content Placeholder 2">
            <a:extLst>
              <a:ext uri="{FF2B5EF4-FFF2-40B4-BE49-F238E27FC236}">
                <a16:creationId xmlns:a16="http://schemas.microsoft.com/office/drawing/2014/main" id="{32609BBA-589C-E448-BDBE-F364EAEB4948}"/>
              </a:ext>
            </a:extLst>
          </p:cNvPr>
          <p:cNvSpPr>
            <a:spLocks noGrp="1"/>
          </p:cNvSpPr>
          <p:nvPr>
            <p:ph idx="1"/>
          </p:nvPr>
        </p:nvSpPr>
        <p:spPr/>
        <p:txBody>
          <a:bodyPr/>
          <a:lstStyle/>
          <a:p>
            <a:pPr marL="0" indent="0">
              <a:buNone/>
            </a:pPr>
            <a:r>
              <a:rPr lang="en-US" dirty="0"/>
              <a:t>How polling position affects the proportion of negative advertising in </a:t>
            </a:r>
            <a:r>
              <a:rPr lang="en-US"/>
              <a:t>a online </a:t>
            </a:r>
            <a:r>
              <a:rPr lang="en-US" dirty="0"/>
              <a:t>political campaign?</a:t>
            </a:r>
          </a:p>
          <a:p>
            <a:pPr marL="0" indent="0">
              <a:buNone/>
            </a:pPr>
            <a:endParaRPr lang="en-US" dirty="0"/>
          </a:p>
        </p:txBody>
      </p:sp>
    </p:spTree>
    <p:extLst>
      <p:ext uri="{BB962C8B-B14F-4D97-AF65-F5344CB8AC3E}">
        <p14:creationId xmlns:p14="http://schemas.microsoft.com/office/powerpoint/2010/main" val="3113243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796FD-9D85-9145-886E-DCBC31F43D6E}"/>
              </a:ext>
            </a:extLst>
          </p:cNvPr>
          <p:cNvSpPr>
            <a:spLocks noGrp="1"/>
          </p:cNvSpPr>
          <p:nvPr>
            <p:ph type="title"/>
          </p:nvPr>
        </p:nvSpPr>
        <p:spPr/>
        <p:txBody>
          <a:bodyPr/>
          <a:lstStyle/>
          <a:p>
            <a:r>
              <a:rPr lang="en-US" dirty="0"/>
              <a:t>Research on what motivate a negative </a:t>
            </a:r>
            <a:r>
              <a:rPr lang="en-US" dirty="0" err="1"/>
              <a:t>adsvertising</a:t>
            </a:r>
            <a:endParaRPr lang="en-US" dirty="0"/>
          </a:p>
        </p:txBody>
      </p:sp>
      <p:sp>
        <p:nvSpPr>
          <p:cNvPr id="3" name="Content Placeholder 2">
            <a:extLst>
              <a:ext uri="{FF2B5EF4-FFF2-40B4-BE49-F238E27FC236}">
                <a16:creationId xmlns:a16="http://schemas.microsoft.com/office/drawing/2014/main" id="{BEB6A9EA-5918-D64D-9021-D56F67A6C54E}"/>
              </a:ext>
            </a:extLst>
          </p:cNvPr>
          <p:cNvSpPr>
            <a:spLocks noGrp="1"/>
          </p:cNvSpPr>
          <p:nvPr>
            <p:ph idx="1"/>
          </p:nvPr>
        </p:nvSpPr>
        <p:spPr/>
        <p:txBody>
          <a:bodyPr/>
          <a:lstStyle/>
          <a:p>
            <a:r>
              <a:rPr lang="en-US" dirty="0" err="1"/>
              <a:t>Skaperdas</a:t>
            </a:r>
            <a:r>
              <a:rPr lang="en-US" dirty="0"/>
              <a:t> &amp; </a:t>
            </a:r>
            <a:r>
              <a:rPr lang="en-US" dirty="0" err="1"/>
              <a:t>Grof</a:t>
            </a:r>
            <a:r>
              <a:rPr lang="en-US" dirty="0"/>
              <a:t>- man’s theory(1995) : The frontrunner will use more positive advertising in a two-candidate race, while the opponent will use more negative advertising. </a:t>
            </a:r>
          </a:p>
          <a:p>
            <a:r>
              <a:rPr lang="en-US" dirty="0"/>
              <a:t>Harrington </a:t>
            </a:r>
            <a:r>
              <a:rPr lang="en-US" dirty="0" err="1"/>
              <a:t>er.al</a:t>
            </a:r>
            <a:r>
              <a:rPr lang="en-US" dirty="0"/>
              <a:t> (1996) : candidate who has less attractive personal attributes runs a relatively more negative campaign. </a:t>
            </a:r>
          </a:p>
          <a:p>
            <a:r>
              <a:rPr lang="en-US" dirty="0"/>
              <a:t>Peterson and </a:t>
            </a:r>
            <a:r>
              <a:rPr lang="en-US" dirty="0" err="1"/>
              <a:t>Djupe</a:t>
            </a:r>
            <a:r>
              <a:rPr lang="en-US" dirty="0"/>
              <a:t>(2005) : Timing, number of candidate, incumbent status.</a:t>
            </a:r>
          </a:p>
          <a:p>
            <a:r>
              <a:rPr lang="en-US" dirty="0" err="1"/>
              <a:t>Backwell</a:t>
            </a:r>
            <a:r>
              <a:rPr lang="en-US" dirty="0"/>
              <a:t>(2013) : Negative advertising is an effective strategy for nonincumbents. </a:t>
            </a:r>
          </a:p>
          <a:p>
            <a:endParaRPr lang="en-US" dirty="0"/>
          </a:p>
          <a:p>
            <a:endParaRPr lang="en-US" dirty="0"/>
          </a:p>
          <a:p>
            <a:endParaRPr lang="en-US" dirty="0"/>
          </a:p>
        </p:txBody>
      </p:sp>
    </p:spTree>
    <p:extLst>
      <p:ext uri="{BB962C8B-B14F-4D97-AF65-F5344CB8AC3E}">
        <p14:creationId xmlns:p14="http://schemas.microsoft.com/office/powerpoint/2010/main" val="3966555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90131-289B-064E-9CA7-168C8DCF612A}"/>
              </a:ext>
            </a:extLst>
          </p:cNvPr>
          <p:cNvSpPr>
            <a:spLocks noGrp="1"/>
          </p:cNvSpPr>
          <p:nvPr>
            <p:ph type="title"/>
          </p:nvPr>
        </p:nvSpPr>
        <p:spPr/>
        <p:txBody>
          <a:bodyPr/>
          <a:lstStyle/>
          <a:p>
            <a:r>
              <a:rPr lang="en-US" dirty="0"/>
              <a:t>Advertisement from Facebook Ads Library API &lt;</a:t>
            </a:r>
            <a:r>
              <a:rPr lang="en-US" dirty="0" err="1"/>
              <a:t>httr</a:t>
            </a:r>
            <a:r>
              <a:rPr lang="en-US" dirty="0"/>
              <a:t>,</a:t>
            </a:r>
          </a:p>
        </p:txBody>
      </p:sp>
      <p:sp>
        <p:nvSpPr>
          <p:cNvPr id="3" name="Content Placeholder 2">
            <a:extLst>
              <a:ext uri="{FF2B5EF4-FFF2-40B4-BE49-F238E27FC236}">
                <a16:creationId xmlns:a16="http://schemas.microsoft.com/office/drawing/2014/main" id="{6D243FE4-FD7E-6547-B38B-F36DDAC0DD29}"/>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74B5812-0BC0-9448-B87A-403B4E0D27F4}"/>
              </a:ext>
            </a:extLst>
          </p:cNvPr>
          <p:cNvPicPr>
            <a:picLocks noChangeAspect="1"/>
          </p:cNvPicPr>
          <p:nvPr/>
        </p:nvPicPr>
        <p:blipFill>
          <a:blip r:embed="rId2"/>
          <a:stretch>
            <a:fillRect/>
          </a:stretch>
        </p:blipFill>
        <p:spPr>
          <a:xfrm>
            <a:off x="6411054" y="1825624"/>
            <a:ext cx="4678311" cy="4935538"/>
          </a:xfrm>
          <a:prstGeom prst="rect">
            <a:avLst/>
          </a:prstGeom>
        </p:spPr>
      </p:pic>
      <p:pic>
        <p:nvPicPr>
          <p:cNvPr id="5" name="Picture 4">
            <a:extLst>
              <a:ext uri="{FF2B5EF4-FFF2-40B4-BE49-F238E27FC236}">
                <a16:creationId xmlns:a16="http://schemas.microsoft.com/office/drawing/2014/main" id="{338C896D-CDE1-394A-BD6E-42C0449B1EF0}"/>
              </a:ext>
            </a:extLst>
          </p:cNvPr>
          <p:cNvPicPr>
            <a:picLocks noChangeAspect="1"/>
          </p:cNvPicPr>
          <p:nvPr/>
        </p:nvPicPr>
        <p:blipFill>
          <a:blip r:embed="rId3"/>
          <a:stretch>
            <a:fillRect/>
          </a:stretch>
        </p:blipFill>
        <p:spPr>
          <a:xfrm>
            <a:off x="981075" y="1825625"/>
            <a:ext cx="4678311" cy="4935537"/>
          </a:xfrm>
          <a:prstGeom prst="rect">
            <a:avLst/>
          </a:prstGeom>
        </p:spPr>
      </p:pic>
    </p:spTree>
    <p:extLst>
      <p:ext uri="{BB962C8B-B14F-4D97-AF65-F5344CB8AC3E}">
        <p14:creationId xmlns:p14="http://schemas.microsoft.com/office/powerpoint/2010/main" val="1598609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42485-4B7B-654D-8AF7-7CA924E41B5F}"/>
              </a:ext>
            </a:extLst>
          </p:cNvPr>
          <p:cNvSpPr>
            <a:spLocks noGrp="1"/>
          </p:cNvSpPr>
          <p:nvPr>
            <p:ph type="title"/>
          </p:nvPr>
        </p:nvSpPr>
        <p:spPr>
          <a:xfrm>
            <a:off x="838200" y="365125"/>
            <a:ext cx="10515600" cy="749997"/>
          </a:xfrm>
        </p:spPr>
        <p:txBody>
          <a:bodyPr/>
          <a:lstStyle/>
          <a:p>
            <a:r>
              <a:rPr lang="en-US" dirty="0"/>
              <a:t>Datasets</a:t>
            </a:r>
          </a:p>
        </p:txBody>
      </p:sp>
      <p:sp>
        <p:nvSpPr>
          <p:cNvPr id="3" name="Content Placeholder 2">
            <a:extLst>
              <a:ext uri="{FF2B5EF4-FFF2-40B4-BE49-F238E27FC236}">
                <a16:creationId xmlns:a16="http://schemas.microsoft.com/office/drawing/2014/main" id="{D283D361-4E19-8D41-9BD8-3D6F56A32662}"/>
              </a:ext>
            </a:extLst>
          </p:cNvPr>
          <p:cNvSpPr>
            <a:spLocks noGrp="1"/>
          </p:cNvSpPr>
          <p:nvPr>
            <p:ph idx="1"/>
          </p:nvPr>
        </p:nvSpPr>
        <p:spPr>
          <a:xfrm>
            <a:off x="334536" y="1234920"/>
            <a:ext cx="11395502" cy="839207"/>
          </a:xfrm>
        </p:spPr>
        <p:txBody>
          <a:bodyPr>
            <a:normAutofit lnSpcReduction="10000"/>
          </a:bodyPr>
          <a:lstStyle/>
          <a:p>
            <a:r>
              <a:rPr lang="en-US" dirty="0"/>
              <a:t>Advertisement from Facebook Ads Library API &lt;</a:t>
            </a:r>
            <a:r>
              <a:rPr lang="en-US" dirty="0" err="1"/>
              <a:t>httr</a:t>
            </a:r>
            <a:r>
              <a:rPr lang="en-US" dirty="0"/>
              <a:t>, </a:t>
            </a:r>
            <a:r>
              <a:rPr lang="en-US" dirty="0" err="1"/>
              <a:t>tidyverse</a:t>
            </a:r>
            <a:r>
              <a:rPr lang="en-US" dirty="0"/>
              <a:t>, </a:t>
            </a:r>
            <a:r>
              <a:rPr lang="en-US" dirty="0" err="1"/>
              <a:t>lubridate</a:t>
            </a:r>
            <a:r>
              <a:rPr lang="en-US" dirty="0"/>
              <a:t>&gt; 172,726 </a:t>
            </a:r>
            <a:r>
              <a:rPr lang="en-US" dirty="0" err="1"/>
              <a:t>obs</a:t>
            </a:r>
            <a:r>
              <a:rPr lang="en-US" dirty="0"/>
              <a:t> unnested.</a:t>
            </a:r>
          </a:p>
          <a:p>
            <a:pPr marL="0" indent="0">
              <a:buNone/>
            </a:pPr>
            <a:endParaRPr lang="en-US" dirty="0"/>
          </a:p>
          <a:p>
            <a:pPr marL="0" indent="0">
              <a:buNone/>
            </a:pPr>
            <a:endParaRPr lang="en-US" dirty="0"/>
          </a:p>
        </p:txBody>
      </p:sp>
      <p:sp>
        <p:nvSpPr>
          <p:cNvPr id="4" name="Content Placeholder 2">
            <a:extLst>
              <a:ext uri="{FF2B5EF4-FFF2-40B4-BE49-F238E27FC236}">
                <a16:creationId xmlns:a16="http://schemas.microsoft.com/office/drawing/2014/main" id="{B1C8F329-E3BA-4C46-851E-7BB7D621C242}"/>
              </a:ext>
            </a:extLst>
          </p:cNvPr>
          <p:cNvSpPr txBox="1">
            <a:spLocks/>
          </p:cNvSpPr>
          <p:nvPr/>
        </p:nvSpPr>
        <p:spPr>
          <a:xfrm>
            <a:off x="89209" y="4103649"/>
            <a:ext cx="12298053" cy="13604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Presidential poll data from </a:t>
            </a:r>
            <a:r>
              <a:rPr lang="en-US" dirty="0" err="1"/>
              <a:t>projects.fivethirtyeight.com</a:t>
            </a:r>
            <a:r>
              <a:rPr lang="en-US" dirty="0"/>
              <a:t>&lt; </a:t>
            </a:r>
            <a:r>
              <a:rPr lang="en-US" dirty="0" err="1"/>
              <a:t>tidyverse</a:t>
            </a:r>
            <a:r>
              <a:rPr lang="en-US" dirty="0"/>
              <a:t>, </a:t>
            </a:r>
            <a:r>
              <a:rPr lang="en-US" dirty="0" err="1"/>
              <a:t>lubridate</a:t>
            </a:r>
            <a:r>
              <a:rPr lang="en-US" dirty="0"/>
              <a:t>&gt;</a:t>
            </a:r>
          </a:p>
        </p:txBody>
      </p:sp>
      <p:pic>
        <p:nvPicPr>
          <p:cNvPr id="5" name="Picture 4">
            <a:extLst>
              <a:ext uri="{FF2B5EF4-FFF2-40B4-BE49-F238E27FC236}">
                <a16:creationId xmlns:a16="http://schemas.microsoft.com/office/drawing/2014/main" id="{62899B50-4949-A14F-8C9F-CD1D43AA5D68}"/>
              </a:ext>
            </a:extLst>
          </p:cNvPr>
          <p:cNvPicPr>
            <a:picLocks noChangeAspect="1"/>
          </p:cNvPicPr>
          <p:nvPr/>
        </p:nvPicPr>
        <p:blipFill>
          <a:blip r:embed="rId2"/>
          <a:stretch>
            <a:fillRect/>
          </a:stretch>
        </p:blipFill>
        <p:spPr>
          <a:xfrm>
            <a:off x="597828" y="1984469"/>
            <a:ext cx="7543491" cy="1869833"/>
          </a:xfrm>
          <a:prstGeom prst="rect">
            <a:avLst/>
          </a:prstGeom>
        </p:spPr>
      </p:pic>
      <p:pic>
        <p:nvPicPr>
          <p:cNvPr id="6" name="Picture 5">
            <a:extLst>
              <a:ext uri="{FF2B5EF4-FFF2-40B4-BE49-F238E27FC236}">
                <a16:creationId xmlns:a16="http://schemas.microsoft.com/office/drawing/2014/main" id="{DE46053F-8575-A44B-B17A-5A0F824C6D38}"/>
              </a:ext>
            </a:extLst>
          </p:cNvPr>
          <p:cNvPicPr>
            <a:picLocks noChangeAspect="1"/>
          </p:cNvPicPr>
          <p:nvPr/>
        </p:nvPicPr>
        <p:blipFill>
          <a:blip r:embed="rId3"/>
          <a:stretch>
            <a:fillRect/>
          </a:stretch>
        </p:blipFill>
        <p:spPr>
          <a:xfrm>
            <a:off x="597828" y="4602342"/>
            <a:ext cx="8235950" cy="2041475"/>
          </a:xfrm>
          <a:prstGeom prst="rect">
            <a:avLst/>
          </a:prstGeom>
        </p:spPr>
      </p:pic>
    </p:spTree>
    <p:extLst>
      <p:ext uri="{BB962C8B-B14F-4D97-AF65-F5344CB8AC3E}">
        <p14:creationId xmlns:p14="http://schemas.microsoft.com/office/powerpoint/2010/main" val="4153902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01CA-734C-304F-81B3-3A7721334D89}"/>
              </a:ext>
            </a:extLst>
          </p:cNvPr>
          <p:cNvSpPr>
            <a:spLocks noGrp="1"/>
          </p:cNvSpPr>
          <p:nvPr>
            <p:ph type="title"/>
          </p:nvPr>
        </p:nvSpPr>
        <p:spPr/>
        <p:txBody>
          <a:bodyPr/>
          <a:lstStyle/>
          <a:p>
            <a:r>
              <a:rPr lang="en-US" dirty="0"/>
              <a:t>Defining negativity</a:t>
            </a:r>
          </a:p>
        </p:txBody>
      </p:sp>
      <p:sp>
        <p:nvSpPr>
          <p:cNvPr id="3" name="Content Placeholder 2">
            <a:extLst>
              <a:ext uri="{FF2B5EF4-FFF2-40B4-BE49-F238E27FC236}">
                <a16:creationId xmlns:a16="http://schemas.microsoft.com/office/drawing/2014/main" id="{2041F1E0-4BD2-4C47-8E3D-1DABF22238BA}"/>
              </a:ext>
            </a:extLst>
          </p:cNvPr>
          <p:cNvSpPr>
            <a:spLocks noGrp="1"/>
          </p:cNvSpPr>
          <p:nvPr>
            <p:ph idx="1"/>
          </p:nvPr>
        </p:nvSpPr>
        <p:spPr/>
        <p:txBody>
          <a:bodyPr>
            <a:normAutofit/>
          </a:bodyPr>
          <a:lstStyle/>
          <a:p>
            <a:pPr marL="0" indent="0">
              <a:buNone/>
            </a:pPr>
            <a:r>
              <a:rPr lang="en-US" dirty="0"/>
              <a:t>Negative ads is ads that mention an opponent</a:t>
            </a:r>
          </a:p>
        </p:txBody>
      </p:sp>
      <p:pic>
        <p:nvPicPr>
          <p:cNvPr id="4" name="Picture 3">
            <a:extLst>
              <a:ext uri="{FF2B5EF4-FFF2-40B4-BE49-F238E27FC236}">
                <a16:creationId xmlns:a16="http://schemas.microsoft.com/office/drawing/2014/main" id="{80CC753C-8608-CC45-BB6C-A3B89C1B03FA}"/>
              </a:ext>
            </a:extLst>
          </p:cNvPr>
          <p:cNvPicPr>
            <a:picLocks noChangeAspect="1"/>
          </p:cNvPicPr>
          <p:nvPr/>
        </p:nvPicPr>
        <p:blipFill>
          <a:blip r:embed="rId2"/>
          <a:stretch>
            <a:fillRect/>
          </a:stretch>
        </p:blipFill>
        <p:spPr>
          <a:xfrm>
            <a:off x="1277358" y="2355850"/>
            <a:ext cx="8223830" cy="4077166"/>
          </a:xfrm>
          <a:prstGeom prst="rect">
            <a:avLst/>
          </a:prstGeom>
        </p:spPr>
      </p:pic>
    </p:spTree>
    <p:extLst>
      <p:ext uri="{BB962C8B-B14F-4D97-AF65-F5344CB8AC3E}">
        <p14:creationId xmlns:p14="http://schemas.microsoft.com/office/powerpoint/2010/main" val="2866081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01CA-734C-304F-81B3-3A7721334D89}"/>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2041F1E0-4BD2-4C47-8E3D-1DABF22238BA}"/>
              </a:ext>
            </a:extLst>
          </p:cNvPr>
          <p:cNvSpPr>
            <a:spLocks noGrp="1"/>
          </p:cNvSpPr>
          <p:nvPr>
            <p:ph idx="1"/>
          </p:nvPr>
        </p:nvSpPr>
        <p:spPr/>
        <p:txBody>
          <a:bodyPr>
            <a:normAutofit/>
          </a:bodyPr>
          <a:lstStyle/>
          <a:p>
            <a:r>
              <a:rPr lang="en-US" dirty="0" err="1"/>
              <a:t>unnest_wider</a:t>
            </a:r>
            <a:r>
              <a:rPr lang="en-US" dirty="0"/>
              <a:t>()</a:t>
            </a:r>
          </a:p>
          <a:p>
            <a:r>
              <a:rPr lang="en-US" dirty="0" err="1"/>
              <a:t>Lubridate</a:t>
            </a:r>
            <a:r>
              <a:rPr lang="en-US" dirty="0"/>
              <a:t> function: month, days, </a:t>
            </a:r>
            <a:r>
              <a:rPr lang="en-US" dirty="0" err="1"/>
              <a:t>parse_date</a:t>
            </a:r>
            <a:r>
              <a:rPr lang="en-US" dirty="0"/>
              <a:t>() etc.</a:t>
            </a:r>
          </a:p>
          <a:p>
            <a:r>
              <a:rPr lang="en-US" dirty="0"/>
              <a:t>Join: </a:t>
            </a:r>
            <a:r>
              <a:rPr lang="en-US" dirty="0" err="1"/>
              <a:t>left_join</a:t>
            </a:r>
            <a:r>
              <a:rPr lang="en-US" dirty="0"/>
              <a:t>(), </a:t>
            </a:r>
            <a:r>
              <a:rPr lang="en-US" dirty="0" err="1"/>
              <a:t>semi_join</a:t>
            </a:r>
            <a:r>
              <a:rPr lang="en-US" dirty="0"/>
              <a:t>() </a:t>
            </a:r>
          </a:p>
          <a:p>
            <a:r>
              <a:rPr lang="en-US" dirty="0"/>
              <a:t>Stringer function: </a:t>
            </a:r>
            <a:r>
              <a:rPr lang="en-US" dirty="0" err="1"/>
              <a:t>str_detect</a:t>
            </a:r>
            <a:r>
              <a:rPr lang="en-US" dirty="0"/>
              <a:t>(), </a:t>
            </a:r>
            <a:r>
              <a:rPr lang="en-US" dirty="0" err="1"/>
              <a:t>str_remove</a:t>
            </a:r>
            <a:r>
              <a:rPr lang="en-US" dirty="0"/>
              <a:t>()</a:t>
            </a:r>
          </a:p>
          <a:p>
            <a:r>
              <a:rPr lang="en-US" dirty="0"/>
              <a:t>For loop .. Like a lot</a:t>
            </a:r>
          </a:p>
          <a:p>
            <a:pPr marL="0" indent="0">
              <a:buNone/>
            </a:pPr>
            <a:endParaRPr lang="en-US" dirty="0"/>
          </a:p>
          <a:p>
            <a:r>
              <a:rPr lang="en-US" dirty="0"/>
              <a:t>Make train and test</a:t>
            </a:r>
          </a:p>
        </p:txBody>
      </p:sp>
    </p:spTree>
    <p:extLst>
      <p:ext uri="{BB962C8B-B14F-4D97-AF65-F5344CB8AC3E}">
        <p14:creationId xmlns:p14="http://schemas.microsoft.com/office/powerpoint/2010/main" val="2543046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49F043-363E-0A4B-BFC6-1A6CDBB6283A}"/>
              </a:ext>
            </a:extLst>
          </p:cNvPr>
          <p:cNvSpPr>
            <a:spLocks noGrp="1"/>
          </p:cNvSpPr>
          <p:nvPr>
            <p:ph type="title"/>
          </p:nvPr>
        </p:nvSpPr>
        <p:spPr>
          <a:xfrm>
            <a:off x="603938" y="640081"/>
            <a:ext cx="2296425" cy="5257799"/>
          </a:xfrm>
        </p:spPr>
        <p:txBody>
          <a:bodyPr vert="horz" lIns="91440" tIns="45720" rIns="91440" bIns="45720" rtlCol="0" anchor="ctr">
            <a:normAutofit/>
          </a:bodyPr>
          <a:lstStyle/>
          <a:p>
            <a:r>
              <a:rPr lang="en-US" sz="3600" dirty="0">
                <a:solidFill>
                  <a:srgbClr val="2C2C2C"/>
                </a:solidFill>
              </a:rPr>
              <a:t>Exploratory Analysis (with train set)</a:t>
            </a:r>
          </a:p>
        </p:txBody>
      </p:sp>
      <p:sp>
        <p:nvSpPr>
          <p:cNvPr id="11"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FDB30757-B5BD-CD4D-B5E4-494632564678}"/>
              </a:ext>
            </a:extLst>
          </p:cNvPr>
          <p:cNvPicPr>
            <a:picLocks noGrp="1" noChangeAspect="1"/>
          </p:cNvPicPr>
          <p:nvPr>
            <p:ph idx="1"/>
          </p:nvPr>
        </p:nvPicPr>
        <p:blipFill rotWithShape="1">
          <a:blip r:embed="rId2"/>
          <a:srcRect b="2363"/>
          <a:stretch/>
        </p:blipFill>
        <p:spPr>
          <a:xfrm>
            <a:off x="3843956" y="649225"/>
            <a:ext cx="7744106" cy="5437250"/>
          </a:xfrm>
          <a:prstGeom prst="rect">
            <a:avLst/>
          </a:prstGeom>
          <a:effectLst/>
        </p:spPr>
      </p:pic>
      <p:sp>
        <p:nvSpPr>
          <p:cNvPr id="5" name="TextBox 4">
            <a:extLst>
              <a:ext uri="{FF2B5EF4-FFF2-40B4-BE49-F238E27FC236}">
                <a16:creationId xmlns:a16="http://schemas.microsoft.com/office/drawing/2014/main" id="{0065F939-E7A7-704B-AEB7-CE5E6506D070}"/>
              </a:ext>
            </a:extLst>
          </p:cNvPr>
          <p:cNvSpPr txBox="1"/>
          <p:nvPr/>
        </p:nvSpPr>
        <p:spPr>
          <a:xfrm>
            <a:off x="8195828" y="3791415"/>
            <a:ext cx="2704455" cy="1477328"/>
          </a:xfrm>
          <a:prstGeom prst="rect">
            <a:avLst/>
          </a:prstGeom>
          <a:noFill/>
        </p:spPr>
        <p:txBody>
          <a:bodyPr wrap="square" rtlCol="0">
            <a:spAutoFit/>
          </a:bodyPr>
          <a:lstStyle/>
          <a:p>
            <a:r>
              <a:rPr lang="en-US" dirty="0"/>
              <a:t>* Negative ads is ads that mention an opponent</a:t>
            </a:r>
          </a:p>
          <a:p>
            <a:r>
              <a:rPr lang="en-US" dirty="0"/>
              <a:t>** data is aggregated in national level</a:t>
            </a:r>
          </a:p>
          <a:p>
            <a:endParaRPr lang="en-US" dirty="0"/>
          </a:p>
        </p:txBody>
      </p:sp>
    </p:spTree>
    <p:extLst>
      <p:ext uri="{BB962C8B-B14F-4D97-AF65-F5344CB8AC3E}">
        <p14:creationId xmlns:p14="http://schemas.microsoft.com/office/powerpoint/2010/main" val="1518526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56708-E403-3440-B6B9-EB4D7F523B40}"/>
              </a:ext>
            </a:extLst>
          </p:cNvPr>
          <p:cNvSpPr>
            <a:spLocks noGrp="1"/>
          </p:cNvSpPr>
          <p:nvPr>
            <p:ph type="title"/>
          </p:nvPr>
        </p:nvSpPr>
        <p:spPr/>
        <p:txBody>
          <a:bodyPr/>
          <a:lstStyle/>
          <a:p>
            <a:r>
              <a:rPr lang="en-US" dirty="0"/>
              <a:t>Dynamic approach on campaign strategy</a:t>
            </a:r>
          </a:p>
        </p:txBody>
      </p:sp>
      <p:pic>
        <p:nvPicPr>
          <p:cNvPr id="4" name="Picture 3">
            <a:extLst>
              <a:ext uri="{FF2B5EF4-FFF2-40B4-BE49-F238E27FC236}">
                <a16:creationId xmlns:a16="http://schemas.microsoft.com/office/drawing/2014/main" id="{478435FC-70E0-9846-9CAA-0713E8FD7E7A}"/>
              </a:ext>
            </a:extLst>
          </p:cNvPr>
          <p:cNvPicPr>
            <a:picLocks noChangeAspect="1"/>
          </p:cNvPicPr>
          <p:nvPr/>
        </p:nvPicPr>
        <p:blipFill>
          <a:blip r:embed="rId2"/>
          <a:stretch>
            <a:fillRect/>
          </a:stretch>
        </p:blipFill>
        <p:spPr>
          <a:xfrm>
            <a:off x="1414463" y="1367100"/>
            <a:ext cx="9063037" cy="3173150"/>
          </a:xfrm>
          <a:prstGeom prst="rect">
            <a:avLst/>
          </a:prstGeom>
        </p:spPr>
      </p:pic>
      <p:sp>
        <p:nvSpPr>
          <p:cNvPr id="5" name="TextBox 4">
            <a:extLst>
              <a:ext uri="{FF2B5EF4-FFF2-40B4-BE49-F238E27FC236}">
                <a16:creationId xmlns:a16="http://schemas.microsoft.com/office/drawing/2014/main" id="{03524781-BA9E-D645-B4F5-8A9E42E69BC6}"/>
              </a:ext>
            </a:extLst>
          </p:cNvPr>
          <p:cNvSpPr txBox="1"/>
          <p:nvPr/>
        </p:nvSpPr>
        <p:spPr>
          <a:xfrm>
            <a:off x="1414463" y="5243513"/>
            <a:ext cx="7058279" cy="954107"/>
          </a:xfrm>
          <a:prstGeom prst="rect">
            <a:avLst/>
          </a:prstGeom>
          <a:noFill/>
        </p:spPr>
        <p:txBody>
          <a:bodyPr wrap="none" rtlCol="0">
            <a:spAutoFit/>
          </a:bodyPr>
          <a:lstStyle/>
          <a:p>
            <a:r>
              <a:rPr lang="en-US" sz="2800" dirty="0"/>
              <a:t>** X is proportion of negative ads in week n</a:t>
            </a:r>
          </a:p>
          <a:p>
            <a:r>
              <a:rPr lang="en-US" sz="2800" dirty="0"/>
              <a:t>*** A is polls position by the end of the week n</a:t>
            </a:r>
          </a:p>
        </p:txBody>
      </p:sp>
    </p:spTree>
    <p:extLst>
      <p:ext uri="{BB962C8B-B14F-4D97-AF65-F5344CB8AC3E}">
        <p14:creationId xmlns:p14="http://schemas.microsoft.com/office/powerpoint/2010/main" val="235708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TotalTime>
  <Words>464</Words>
  <Application>Microsoft Macintosh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What Makes a Candidate goes Negative on Facebook: Case of US 2020 Presidential Election </vt:lpstr>
      <vt:lpstr>Research Question</vt:lpstr>
      <vt:lpstr>Research on what motivate a negative adsvertising</vt:lpstr>
      <vt:lpstr>Advertisement from Facebook Ads Library API &lt;httr,</vt:lpstr>
      <vt:lpstr>Datasets</vt:lpstr>
      <vt:lpstr>Defining negativity</vt:lpstr>
      <vt:lpstr>Preprocessing</vt:lpstr>
      <vt:lpstr>Exploratory Analysis (with train set)</vt:lpstr>
      <vt:lpstr>Dynamic approach on campaign strategy</vt:lpstr>
      <vt:lpstr>Why Dynamic approach?</vt:lpstr>
      <vt:lpstr>Confirmatory (with test)*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Makes a Candidate goes Negative on Facebook: Case of US 2020 Presidential Election </dc:title>
  <dc:creator>Alan Nurcahyo</dc:creator>
  <cp:lastModifiedBy>Alan Nurcahyo</cp:lastModifiedBy>
  <cp:revision>14</cp:revision>
  <dcterms:created xsi:type="dcterms:W3CDTF">2020-11-30T22:30:36Z</dcterms:created>
  <dcterms:modified xsi:type="dcterms:W3CDTF">2020-12-02T02:41:15Z</dcterms:modified>
</cp:coreProperties>
</file>