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6" r:id="rId4"/>
    <p:sldId id="258" r:id="rId5"/>
    <p:sldId id="259" r:id="rId6"/>
    <p:sldId id="261" r:id="rId7"/>
    <p:sldId id="282" r:id="rId8"/>
    <p:sldId id="267" r:id="rId9"/>
    <p:sldId id="269" r:id="rId10"/>
    <p:sldId id="271" r:id="rId11"/>
    <p:sldId id="270" r:id="rId12"/>
    <p:sldId id="274" r:id="rId13"/>
    <p:sldId id="275" r:id="rId14"/>
    <p:sldId id="279" r:id="rId15"/>
    <p:sldId id="268" r:id="rId16"/>
    <p:sldId id="280" r:id="rId17"/>
    <p:sldId id="281" r:id="rId18"/>
    <p:sldId id="277" r:id="rId19"/>
    <p:sldId id="276" r:id="rId20"/>
    <p:sldId id="278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5" r:id="rId29"/>
  </p:sldIdLst>
  <p:sldSz cx="12192000" cy="6858000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wUvkNWV96+vcUguLYG4DEEyf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00859-5A3C-4587-80F4-127AE28080C5}">
  <a:tblStyle styleId="{20500859-5A3C-4587-80F4-127AE2808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61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370e5b0cf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5370e5b0c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70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76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08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02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26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6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9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1"/>
          <p:cNvSpPr>
            <a:spLocks noGrp="1"/>
          </p:cNvSpPr>
          <p:nvPr>
            <p:ph type="chart" idx="2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>
            <a:spLocks noGrp="1"/>
          </p:cNvSpPr>
          <p:nvPr>
            <p:ph type="tbl" idx="3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24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3B8C8-A6DF-15EE-BD9B-EEEAD586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17" y="1459149"/>
            <a:ext cx="5891600" cy="4464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B1569-41B6-81AB-4D02-57FD20832FE0}"/>
              </a:ext>
            </a:extLst>
          </p:cNvPr>
          <p:cNvSpPr txBox="1"/>
          <p:nvPr/>
        </p:nvSpPr>
        <p:spPr>
          <a:xfrm>
            <a:off x="1488333" y="2957209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Cart Analysis Class Diagram</a:t>
            </a:r>
          </a:p>
          <a:p>
            <a:endParaRPr lang="en-US" sz="3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0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64A4B-48CB-427B-50A9-23DF8ED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72" y="1400783"/>
            <a:ext cx="6049941" cy="4494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E8E964-3661-5A5A-028C-B537745D5F0E}"/>
              </a:ext>
            </a:extLst>
          </p:cNvPr>
          <p:cNvSpPr txBox="1"/>
          <p:nvPr/>
        </p:nvSpPr>
        <p:spPr>
          <a:xfrm>
            <a:off x="1283987" y="2921168"/>
            <a:ext cx="3207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Product Analysis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68568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8E964-3661-5A5A-028C-B537745D5F0E}"/>
              </a:ext>
            </a:extLst>
          </p:cNvPr>
          <p:cNvSpPr txBox="1"/>
          <p:nvPr/>
        </p:nvSpPr>
        <p:spPr>
          <a:xfrm>
            <a:off x="1283987" y="2921168"/>
            <a:ext cx="3207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User Analysis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0BEC0-2CAE-2FC6-0BDA-AD6D7C65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77" y="1371600"/>
            <a:ext cx="6092236" cy="45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8E964-3661-5A5A-028C-B537745D5F0E}"/>
              </a:ext>
            </a:extLst>
          </p:cNvPr>
          <p:cNvSpPr txBox="1"/>
          <p:nvPr/>
        </p:nvSpPr>
        <p:spPr>
          <a:xfrm>
            <a:off x="1283987" y="2921168"/>
            <a:ext cx="3207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Order Analysis 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0547F-FB5C-05D0-40F0-7D1E6A37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21" y="1417593"/>
            <a:ext cx="6049149" cy="46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3" y="2478289"/>
            <a:ext cx="3802246" cy="1901421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DETAILED DESIGN</a:t>
            </a:r>
            <a:endParaRPr lang="en-US" sz="5000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0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Detailed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F904F-400C-8D2D-2F37-F7039CAB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30" y="1492526"/>
            <a:ext cx="9046940" cy="46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Detailed Design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2B504-0508-64AB-24C7-F691C640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8" y="1182284"/>
            <a:ext cx="7971183" cy="49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5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Detailed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326B0-9F86-133A-5D9E-9FD23332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8" y="1703824"/>
            <a:ext cx="9400303" cy="3904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5C20A-9668-BAB3-85AF-AADC1AA1137D}"/>
              </a:ext>
            </a:extLst>
          </p:cNvPr>
          <p:cNvSpPr txBox="1"/>
          <p:nvPr/>
        </p:nvSpPr>
        <p:spPr>
          <a:xfrm>
            <a:off x="1182757" y="1391478"/>
            <a:ext cx="3583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Screen transition for Admin:</a:t>
            </a:r>
          </a:p>
        </p:txBody>
      </p:sp>
    </p:spTree>
    <p:extLst>
      <p:ext uri="{BB962C8B-B14F-4D97-AF65-F5344CB8AC3E}">
        <p14:creationId xmlns:p14="http://schemas.microsoft.com/office/powerpoint/2010/main" val="111340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3" y="2478289"/>
            <a:ext cx="3802246" cy="1901421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DATA MODELING</a:t>
            </a:r>
            <a:endParaRPr lang="en-US" sz="5000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Data Modeling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0F6AF-9C78-4AB4-139B-5E76C06E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92" y="1381329"/>
            <a:ext cx="9421616" cy="47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2688638" y="2682749"/>
            <a:ext cx="6814724" cy="1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/>
                <a:cs typeface="Lato"/>
                <a:sym typeface="Lato"/>
              </a:rPr>
              <a:t>ITSS Software Development</a:t>
            </a:r>
          </a:p>
          <a:p>
            <a:pPr algn="ctr">
              <a:lnSpc>
                <a:spcPct val="90000"/>
              </a:lnSpc>
              <a:buClr>
                <a:srgbClr val="C00000"/>
              </a:buClr>
              <a:buSzPts val="5400"/>
            </a:pPr>
            <a:r>
              <a:rPr lang="en-US" sz="4000" b="1" dirty="0">
                <a:solidFill>
                  <a:srgbClr val="C00000"/>
                </a:solidFill>
                <a:latin typeface="Lato" panose="020F0502020204030203" pitchFamily="34" charset="0"/>
                <a:ea typeface="Lato"/>
                <a:cs typeface="Lato"/>
                <a:sym typeface="Lato"/>
              </a:rPr>
              <a:t>Internet Media Store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endParaRPr lang="en-US" sz="4000" b="1" dirty="0">
              <a:solidFill>
                <a:srgbClr val="C00000"/>
              </a:solidFill>
              <a:latin typeface="Lato" panose="020F0502020204030203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Lato" panose="020F0502020204030203" pitchFamily="34" charset="0"/>
              </a:rPr>
              <a:t>2</a:t>
            </a:fld>
            <a:endParaRPr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Data Modeling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AC3E1-1D89-20DC-E253-A7AC2F14A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b="1417"/>
          <a:stretch/>
        </p:blipFill>
        <p:spPr>
          <a:xfrm>
            <a:off x="1532861" y="1152267"/>
            <a:ext cx="9126277" cy="50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8063" y="2518331"/>
            <a:ext cx="5779289" cy="2054801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DESIGN CONSIDERATIONS</a:t>
            </a:r>
            <a:endParaRPr lang="en-US" sz="5000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0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Design Considerations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48414-A33C-AD96-EC3A-777D6A23B16D}"/>
              </a:ext>
            </a:extLst>
          </p:cNvPr>
          <p:cNvSpPr txBox="1"/>
          <p:nvPr/>
        </p:nvSpPr>
        <p:spPr>
          <a:xfrm>
            <a:off x="2737526" y="2486676"/>
            <a:ext cx="67169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</a:rPr>
              <a:t>User-Friendly UI Design</a:t>
            </a:r>
            <a:endParaRPr lang="en-US" sz="2000" dirty="0"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</a:rPr>
              <a:t>Ease of Use</a:t>
            </a:r>
            <a:r>
              <a:rPr lang="en-US" sz="2000" dirty="0">
                <a:latin typeface="Lato" panose="020F0502020204030203" pitchFamily="34" charset="0"/>
              </a:rPr>
              <a:t>: Intuitive UI for easy task completion with clear prompts.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</a:rPr>
              <a:t>Error Handling</a:t>
            </a:r>
            <a:r>
              <a:rPr lang="en-US" sz="2000" dirty="0">
                <a:latin typeface="Lato" panose="020F0502020204030203" pitchFamily="34" charset="0"/>
              </a:rPr>
              <a:t>: Immediate, clear notifications with corrective actions.</a:t>
            </a:r>
          </a:p>
          <a:p>
            <a:r>
              <a:rPr lang="en-US" sz="2000" b="1" dirty="0">
                <a:latin typeface="Lato" panose="020F0502020204030203" pitchFamily="34" charset="0"/>
              </a:rPr>
              <a:t>Backend Design</a:t>
            </a:r>
            <a:endParaRPr lang="en-US" sz="2000" dirty="0">
              <a:latin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</a:rPr>
              <a:t>Request Handling</a:t>
            </a:r>
            <a:r>
              <a:rPr lang="en-US" sz="2000" dirty="0">
                <a:latin typeface="Lato" panose="020F0502020204030203" pitchFamily="34" charset="0"/>
              </a:rPr>
              <a:t>: Robust design to detect and handle bad requests early, ensuring system stability.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2D291-FD2D-B40A-1EAA-F2F821152883}"/>
              </a:ext>
            </a:extLst>
          </p:cNvPr>
          <p:cNvSpPr txBox="1"/>
          <p:nvPr/>
        </p:nvSpPr>
        <p:spPr>
          <a:xfrm>
            <a:off x="2047672" y="1717235"/>
            <a:ext cx="4299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Lato" panose="020F0502020204030203" pitchFamily="34" charset="0"/>
              </a:rPr>
              <a:t>Goals and Guidelines</a:t>
            </a:r>
            <a:endParaRPr lang="en-US" sz="3000" dirty="0">
              <a:latin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Design Considerations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48414-A33C-AD96-EC3A-777D6A23B16D}"/>
              </a:ext>
            </a:extLst>
          </p:cNvPr>
          <p:cNvSpPr txBox="1"/>
          <p:nvPr/>
        </p:nvSpPr>
        <p:spPr>
          <a:xfrm>
            <a:off x="1667834" y="1780386"/>
            <a:ext cx="979413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eto"/>
              </a:rPr>
              <a:t>Backend: Spring Boot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Java framework for creating stand-alone, production-grade applications with minimal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Promotes microservices architecture for easy scaling and modular development.</a:t>
            </a:r>
          </a:p>
          <a:p>
            <a:r>
              <a:rPr lang="en-US" sz="2000" b="1" dirty="0">
                <a:latin typeface="Leto"/>
              </a:rPr>
              <a:t>Frontend: React.js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JavaScript library for dynamic and responsive UIs.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Component-based architecture for maintainable and scalable codebase.</a:t>
            </a:r>
          </a:p>
          <a:p>
            <a:r>
              <a:rPr lang="en-US" sz="2000" b="1" dirty="0">
                <a:latin typeface="Leto"/>
              </a:rPr>
              <a:t>Database: MongoDB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NoSQL database for flexibility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Schema-less design for easy data storage and retrieval, ideal for unstructured data.</a:t>
            </a:r>
          </a:p>
          <a:p>
            <a:r>
              <a:rPr lang="en-US" sz="2000" b="1" dirty="0">
                <a:latin typeface="Leto"/>
              </a:rPr>
              <a:t>Integration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Leto"/>
              </a:rPr>
              <a:t>Using Spring Boot, React.js, and MongoDB to build a robust, scalable, and user-friendly Media Store online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2D291-FD2D-B40A-1EAA-F2F821152883}"/>
              </a:ext>
            </a:extLst>
          </p:cNvPr>
          <p:cNvSpPr txBox="1"/>
          <p:nvPr/>
        </p:nvSpPr>
        <p:spPr>
          <a:xfrm>
            <a:off x="1259731" y="1320894"/>
            <a:ext cx="7028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eto"/>
              </a:rPr>
              <a:t>Architectural Strategies</a:t>
            </a:r>
          </a:p>
        </p:txBody>
      </p:sp>
    </p:spTree>
    <p:extLst>
      <p:ext uri="{BB962C8B-B14F-4D97-AF65-F5344CB8AC3E}">
        <p14:creationId xmlns:p14="http://schemas.microsoft.com/office/powerpoint/2010/main" val="235227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Design Considerations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48414-A33C-AD96-EC3A-777D6A23B16D}"/>
              </a:ext>
            </a:extLst>
          </p:cNvPr>
          <p:cNvSpPr txBox="1"/>
          <p:nvPr/>
        </p:nvSpPr>
        <p:spPr>
          <a:xfrm>
            <a:off x="1453825" y="1741475"/>
            <a:ext cx="97941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eto"/>
              </a:rPr>
              <a:t>Coupling</a:t>
            </a:r>
            <a:endParaRPr lang="en-US" sz="2000" dirty="0">
              <a:latin typeface="Leto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Spring Boot</a:t>
            </a:r>
            <a:r>
              <a:rPr lang="en-US" sz="2000" dirty="0">
                <a:latin typeface="Leto"/>
              </a:rPr>
              <a:t>: Promotes loose coupling with distinct modules (controllers, services, repositories).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Advantages</a:t>
            </a:r>
            <a:r>
              <a:rPr lang="en-US" sz="2000" dirty="0">
                <a:latin typeface="Leto"/>
              </a:rPr>
              <a:t>: Error isolation and easy extensibility.</a:t>
            </a:r>
          </a:p>
          <a:p>
            <a:r>
              <a:rPr lang="en-US" sz="2000" b="1" dirty="0">
                <a:latin typeface="Leto"/>
              </a:rPr>
              <a:t>Request Flow in Spring Boot</a:t>
            </a:r>
            <a:endParaRPr lang="en-US" sz="2000" dirty="0">
              <a:latin typeface="Le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Controller Layer</a:t>
            </a:r>
            <a:r>
              <a:rPr lang="en-US" sz="2000" dirty="0">
                <a:latin typeface="Leto"/>
              </a:rPr>
              <a:t>: Validates input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Service Layer</a:t>
            </a:r>
            <a:r>
              <a:rPr lang="en-US" sz="2000" dirty="0">
                <a:latin typeface="Leto"/>
              </a:rPr>
              <a:t>: Handles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Repository Layer</a:t>
            </a:r>
            <a:r>
              <a:rPr lang="en-US" sz="2000" dirty="0">
                <a:latin typeface="Leto"/>
              </a:rPr>
              <a:t>: Manages data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Exception Handling</a:t>
            </a:r>
            <a:r>
              <a:rPr lang="en-US" sz="2000" dirty="0">
                <a:latin typeface="Leto"/>
              </a:rPr>
              <a:t>: Directed using annotations.</a:t>
            </a:r>
          </a:p>
          <a:p>
            <a:r>
              <a:rPr lang="en-US" sz="2000" b="1" dirty="0">
                <a:latin typeface="Leto"/>
              </a:rPr>
              <a:t>Cohesion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Communication Cohesion</a:t>
            </a:r>
            <a:r>
              <a:rPr lang="en-US" sz="2000" dirty="0">
                <a:latin typeface="Leto"/>
              </a:rPr>
              <a:t>: Service layer functions perform a series of actions for specific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Sequential Cohesion</a:t>
            </a:r>
            <a:r>
              <a:rPr lang="en-US" sz="2000" dirty="0">
                <a:latin typeface="Leto"/>
              </a:rPr>
              <a:t>: Functions build on the results of previous ones, maintaining a logical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2D291-FD2D-B40A-1EAA-F2F821152883}"/>
              </a:ext>
            </a:extLst>
          </p:cNvPr>
          <p:cNvSpPr txBox="1"/>
          <p:nvPr/>
        </p:nvSpPr>
        <p:spPr>
          <a:xfrm>
            <a:off x="1084633" y="1272256"/>
            <a:ext cx="7028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eto"/>
              </a:rPr>
              <a:t>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40356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Design Considerations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48414-A33C-AD96-EC3A-777D6A23B16D}"/>
              </a:ext>
            </a:extLst>
          </p:cNvPr>
          <p:cNvSpPr txBox="1"/>
          <p:nvPr/>
        </p:nvSpPr>
        <p:spPr>
          <a:xfrm>
            <a:off x="1755382" y="2305680"/>
            <a:ext cx="97941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eto"/>
              </a:rPr>
              <a:t>SOLID Principles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SRP</a:t>
            </a:r>
            <a:r>
              <a:rPr lang="en-US" sz="2000" dirty="0">
                <a:latin typeface="Leto"/>
              </a:rPr>
              <a:t>: Divides project into packages with specific roles for easier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OCP</a:t>
            </a:r>
            <a:r>
              <a:rPr lang="en-US" sz="2000" dirty="0">
                <a:latin typeface="Leto"/>
              </a:rPr>
              <a:t>: Classes are extendable without modifying existing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LSP</a:t>
            </a:r>
            <a:r>
              <a:rPr lang="en-US" sz="2000" dirty="0">
                <a:latin typeface="Leto"/>
              </a:rPr>
              <a:t>: Child classes replace parent classes without affecting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ISP</a:t>
            </a:r>
            <a:r>
              <a:rPr lang="en-US" sz="2000" dirty="0">
                <a:latin typeface="Leto"/>
              </a:rPr>
              <a:t>: Interfaces include only necessary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DIP</a:t>
            </a:r>
            <a:r>
              <a:rPr lang="en-US" sz="2000" dirty="0">
                <a:latin typeface="Leto"/>
              </a:rPr>
              <a:t>: Dependencies are abstracted, with high-level modules depending on interfaces.</a:t>
            </a:r>
          </a:p>
          <a:p>
            <a:r>
              <a:rPr lang="en-US" sz="2000" b="1" dirty="0">
                <a:latin typeface="Leto"/>
              </a:rPr>
              <a:t>New Issues and Considerations</a:t>
            </a:r>
            <a:endParaRPr lang="en-US" sz="2000" dirty="0">
              <a:latin typeface="Le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Media Types</a:t>
            </a:r>
            <a:r>
              <a:rPr lang="en-US" sz="2000" dirty="0">
                <a:latin typeface="Leto"/>
              </a:rPr>
              <a:t>: Adjustments for new media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Leto"/>
              </a:rPr>
              <a:t>Delivery Calculations</a:t>
            </a:r>
            <a:r>
              <a:rPr lang="en-US" sz="2000" dirty="0">
                <a:latin typeface="Leto"/>
              </a:rPr>
              <a:t>: Easy redefinition of delivery methods and pricing.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2D291-FD2D-B40A-1EAA-F2F821152883}"/>
              </a:ext>
            </a:extLst>
          </p:cNvPr>
          <p:cNvSpPr txBox="1"/>
          <p:nvPr/>
        </p:nvSpPr>
        <p:spPr>
          <a:xfrm>
            <a:off x="1191637" y="1515448"/>
            <a:ext cx="7028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eto"/>
              </a:rPr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92474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Design Considerations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2D291-FD2D-B40A-1EAA-F2F821152883}"/>
              </a:ext>
            </a:extLst>
          </p:cNvPr>
          <p:cNvSpPr txBox="1"/>
          <p:nvPr/>
        </p:nvSpPr>
        <p:spPr>
          <a:xfrm>
            <a:off x="1191637" y="1544631"/>
            <a:ext cx="7028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eto"/>
              </a:rPr>
              <a:t>Design Patterns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825570A-37EF-F3AF-DE44-0EE522F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87" y="2484653"/>
            <a:ext cx="80058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Strategy Pattern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Defines a family of algorithms, encapsulates each, and makes them interchangeable.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Implementation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	- Create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PaymentStrategy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’ interface.</a:t>
            </a: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	- Integrate strategies within payment service.</a:t>
            </a: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	- Use ‘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VNPayService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to"/>
              </a:rPr>
              <a:t>’ to retrieve appropriate payment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to"/>
            </a:endParaRPr>
          </a:p>
        </p:txBody>
      </p:sp>
    </p:spTree>
    <p:extLst>
      <p:ext uri="{BB962C8B-B14F-4D97-AF65-F5344CB8AC3E}">
        <p14:creationId xmlns:p14="http://schemas.microsoft.com/office/powerpoint/2010/main" val="123455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684" y="2810160"/>
            <a:ext cx="2743201" cy="2054801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DEMO</a:t>
            </a:r>
            <a:endParaRPr lang="en-US" sz="5000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2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lang="en-US" sz="6000" b="1" i="0" u="none" strike="noStrike" cap="non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6661" y="1287463"/>
            <a:ext cx="7391400" cy="5205412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Instructor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: 		Dr.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Nguyễn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Thị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Thu Trang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endParaRPr lang="en-US" b="1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Students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: 		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Nguyễn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Hoàng Anh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			Mai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Đức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Nguyễn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Quốc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Anh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			Vũ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Đức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An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			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Nguyễn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Hải</a:t>
            </a:r>
            <a:r>
              <a:rPr lang="en-US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 Anh</a:t>
            </a: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0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Lato" panose="020F0502020204030203" pitchFamily="34" charset="0"/>
              </a:rPr>
              <a:t>4</a:t>
            </a:fld>
            <a:endParaRPr>
              <a:latin typeface="Lato" panose="020F0502020204030203" pitchFamily="34" charset="0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4850734" y="520255"/>
            <a:ext cx="71040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Lato" panose="020F0502020204030203" pitchFamily="34" charset="0"/>
                <a:ea typeface="Calibri"/>
                <a:cs typeface="Calibri"/>
                <a:sym typeface="Calibri"/>
              </a:rPr>
              <a:t>Contents</a:t>
            </a:r>
            <a:endParaRPr sz="4000" b="1" dirty="0">
              <a:solidFill>
                <a:srgbClr val="000000"/>
              </a:solidFill>
              <a:latin typeface="Lato" panose="020F0502020204030203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4850733" y="2795339"/>
            <a:ext cx="7104051" cy="1185271"/>
            <a:chOff x="4842930" y="1275788"/>
            <a:chExt cx="7104051" cy="1185271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4842930" y="1275788"/>
              <a:ext cx="7104051" cy="523200"/>
              <a:chOff x="6707124" y="1410006"/>
              <a:chExt cx="4873800" cy="523200"/>
            </a:xfrm>
          </p:grpSpPr>
          <p:grpSp>
            <p:nvGrpSpPr>
              <p:cNvPr id="99" name="Google Shape;99;p8"/>
              <p:cNvGrpSpPr/>
              <p:nvPr/>
            </p:nvGrpSpPr>
            <p:grpSpPr>
              <a:xfrm>
                <a:off x="6707124" y="1410006"/>
                <a:ext cx="4873800" cy="0"/>
                <a:chOff x="6707124" y="561442"/>
                <a:chExt cx="4873800" cy="0"/>
              </a:xfrm>
            </p:grpSpPr>
            <p:cxnSp>
              <p:nvCxnSpPr>
                <p:cNvPr id="100" name="Google Shape;100;p8"/>
                <p:cNvCxnSpPr/>
                <p:nvPr/>
              </p:nvCxnSpPr>
              <p:spPr>
                <a:xfrm>
                  <a:off x="6707124" y="561442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101;p8"/>
                <p:cNvCxnSpPr/>
                <p:nvPr/>
              </p:nvCxnSpPr>
              <p:spPr>
                <a:xfrm>
                  <a:off x="6707124" y="561442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2" name="Google Shape;102;p8"/>
              <p:cNvSpPr txBox="1"/>
              <p:nvPr/>
            </p:nvSpPr>
            <p:spPr>
              <a:xfrm>
                <a:off x="6926281" y="1410006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03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7695590" y="1548878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SYSTEM ARCHITECTURE &amp; ARCHITECTURE DESIGN</a:t>
                </a:r>
                <a:endParaRPr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04" name="Google Shape;104;p8"/>
            <p:cNvGrpSpPr/>
            <p:nvPr/>
          </p:nvGrpSpPr>
          <p:grpSpPr>
            <a:xfrm>
              <a:off x="4842930" y="1937859"/>
              <a:ext cx="7104051" cy="523200"/>
              <a:chOff x="6707124" y="887230"/>
              <a:chExt cx="4873800" cy="523200"/>
            </a:xfrm>
          </p:grpSpPr>
          <p:grpSp>
            <p:nvGrpSpPr>
              <p:cNvPr id="105" name="Google Shape;105;p8"/>
              <p:cNvGrpSpPr/>
              <p:nvPr/>
            </p:nvGrpSpPr>
            <p:grpSpPr>
              <a:xfrm>
                <a:off x="6707124" y="887230"/>
                <a:ext cx="4873800" cy="0"/>
                <a:chOff x="6707124" y="38666"/>
                <a:chExt cx="4873800" cy="0"/>
              </a:xfrm>
            </p:grpSpPr>
            <p:cxnSp>
              <p:nvCxnSpPr>
                <p:cNvPr id="106" name="Google Shape;106;p8"/>
                <p:cNvCxnSpPr/>
                <p:nvPr/>
              </p:nvCxnSpPr>
              <p:spPr>
                <a:xfrm>
                  <a:off x="6707124" y="38666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107;p8"/>
                <p:cNvCxnSpPr/>
                <p:nvPr/>
              </p:nvCxnSpPr>
              <p:spPr>
                <a:xfrm>
                  <a:off x="6707124" y="38666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08" name="Google Shape;108;p8"/>
              <p:cNvSpPr txBox="1"/>
              <p:nvPr/>
            </p:nvSpPr>
            <p:spPr>
              <a:xfrm>
                <a:off x="6926281" y="887230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04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7695590" y="1026102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DETAILED DESIGN</a:t>
                </a:r>
                <a:endParaRPr lang="vi-VN" sz="1600" b="1" dirty="0"/>
              </a:p>
            </p:txBody>
          </p:sp>
        </p:grpSp>
      </p:grpSp>
      <p:grpSp>
        <p:nvGrpSpPr>
          <p:cNvPr id="14" name="Google Shape;97;p8">
            <a:extLst>
              <a:ext uri="{FF2B5EF4-FFF2-40B4-BE49-F238E27FC236}">
                <a16:creationId xmlns:a16="http://schemas.microsoft.com/office/drawing/2014/main" id="{6A2DA022-8B52-3ECA-A5BE-6D60819B5FE7}"/>
              </a:ext>
            </a:extLst>
          </p:cNvPr>
          <p:cNvGrpSpPr/>
          <p:nvPr/>
        </p:nvGrpSpPr>
        <p:grpSpPr>
          <a:xfrm>
            <a:off x="4850783" y="1500625"/>
            <a:ext cx="7104051" cy="1185271"/>
            <a:chOff x="4842930" y="1275788"/>
            <a:chExt cx="7104051" cy="1185271"/>
          </a:xfrm>
        </p:grpSpPr>
        <p:grpSp>
          <p:nvGrpSpPr>
            <p:cNvPr id="15" name="Google Shape;98;p8">
              <a:extLst>
                <a:ext uri="{FF2B5EF4-FFF2-40B4-BE49-F238E27FC236}">
                  <a16:creationId xmlns:a16="http://schemas.microsoft.com/office/drawing/2014/main" id="{269137B2-4F2C-8CC1-5688-84A95356DDC9}"/>
                </a:ext>
              </a:extLst>
            </p:cNvPr>
            <p:cNvGrpSpPr/>
            <p:nvPr/>
          </p:nvGrpSpPr>
          <p:grpSpPr>
            <a:xfrm>
              <a:off x="4842930" y="1275788"/>
              <a:ext cx="7104051" cy="523200"/>
              <a:chOff x="6707124" y="1410006"/>
              <a:chExt cx="4873800" cy="523200"/>
            </a:xfrm>
          </p:grpSpPr>
          <p:grpSp>
            <p:nvGrpSpPr>
              <p:cNvPr id="22" name="Google Shape;99;p8">
                <a:extLst>
                  <a:ext uri="{FF2B5EF4-FFF2-40B4-BE49-F238E27FC236}">
                    <a16:creationId xmlns:a16="http://schemas.microsoft.com/office/drawing/2014/main" id="{AE13710C-21DA-36E0-9C01-FE2BFED1A3A8}"/>
                  </a:ext>
                </a:extLst>
              </p:cNvPr>
              <p:cNvGrpSpPr/>
              <p:nvPr/>
            </p:nvGrpSpPr>
            <p:grpSpPr>
              <a:xfrm>
                <a:off x="6707124" y="1410006"/>
                <a:ext cx="4873800" cy="0"/>
                <a:chOff x="6707124" y="561442"/>
                <a:chExt cx="4873800" cy="0"/>
              </a:xfrm>
            </p:grpSpPr>
            <p:cxnSp>
              <p:nvCxnSpPr>
                <p:cNvPr id="25" name="Google Shape;100;p8">
                  <a:extLst>
                    <a:ext uri="{FF2B5EF4-FFF2-40B4-BE49-F238E27FC236}">
                      <a16:creationId xmlns:a16="http://schemas.microsoft.com/office/drawing/2014/main" id="{CAD94972-EE37-0124-16EF-7029B719BC54}"/>
                    </a:ext>
                  </a:extLst>
                </p:cNvPr>
                <p:cNvCxnSpPr/>
                <p:nvPr/>
              </p:nvCxnSpPr>
              <p:spPr>
                <a:xfrm>
                  <a:off x="6707124" y="561442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101;p8">
                  <a:extLst>
                    <a:ext uri="{FF2B5EF4-FFF2-40B4-BE49-F238E27FC236}">
                      <a16:creationId xmlns:a16="http://schemas.microsoft.com/office/drawing/2014/main" id="{3A579A38-34AD-1D87-636F-49F84B4622E8}"/>
                    </a:ext>
                  </a:extLst>
                </p:cNvPr>
                <p:cNvCxnSpPr/>
                <p:nvPr/>
              </p:nvCxnSpPr>
              <p:spPr>
                <a:xfrm>
                  <a:off x="6707124" y="561442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3" name="Google Shape;102;p8">
                <a:extLst>
                  <a:ext uri="{FF2B5EF4-FFF2-40B4-BE49-F238E27FC236}">
                    <a16:creationId xmlns:a16="http://schemas.microsoft.com/office/drawing/2014/main" id="{174E4DFC-8668-6A9F-EDC2-7777C93B4B3C}"/>
                  </a:ext>
                </a:extLst>
              </p:cNvPr>
              <p:cNvSpPr txBox="1"/>
              <p:nvPr/>
            </p:nvSpPr>
            <p:spPr>
              <a:xfrm>
                <a:off x="6926281" y="1410006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01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24" name="Google Shape;103;p8">
                <a:extLst>
                  <a:ext uri="{FF2B5EF4-FFF2-40B4-BE49-F238E27FC236}">
                    <a16:creationId xmlns:a16="http://schemas.microsoft.com/office/drawing/2014/main" id="{924B4F22-F909-1BA1-2787-AA9E42E30A77}"/>
                  </a:ext>
                </a:extLst>
              </p:cNvPr>
              <p:cNvSpPr/>
              <p:nvPr/>
            </p:nvSpPr>
            <p:spPr>
              <a:xfrm>
                <a:off x="7695590" y="1548878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INTRODUCTION</a:t>
                </a:r>
                <a:endParaRPr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6" name="Google Shape;104;p8">
              <a:extLst>
                <a:ext uri="{FF2B5EF4-FFF2-40B4-BE49-F238E27FC236}">
                  <a16:creationId xmlns:a16="http://schemas.microsoft.com/office/drawing/2014/main" id="{F13AD35E-7095-5491-BC6D-F8D77A864F1F}"/>
                </a:ext>
              </a:extLst>
            </p:cNvPr>
            <p:cNvGrpSpPr/>
            <p:nvPr/>
          </p:nvGrpSpPr>
          <p:grpSpPr>
            <a:xfrm>
              <a:off x="4842930" y="1937859"/>
              <a:ext cx="7104051" cy="523200"/>
              <a:chOff x="6707124" y="887230"/>
              <a:chExt cx="4873800" cy="523200"/>
            </a:xfrm>
          </p:grpSpPr>
          <p:grpSp>
            <p:nvGrpSpPr>
              <p:cNvPr id="17" name="Google Shape;105;p8">
                <a:extLst>
                  <a:ext uri="{FF2B5EF4-FFF2-40B4-BE49-F238E27FC236}">
                    <a16:creationId xmlns:a16="http://schemas.microsoft.com/office/drawing/2014/main" id="{D98F9A49-6671-749A-8C9D-8294A786B327}"/>
                  </a:ext>
                </a:extLst>
              </p:cNvPr>
              <p:cNvGrpSpPr/>
              <p:nvPr/>
            </p:nvGrpSpPr>
            <p:grpSpPr>
              <a:xfrm>
                <a:off x="6707124" y="887230"/>
                <a:ext cx="4873800" cy="0"/>
                <a:chOff x="6707124" y="38666"/>
                <a:chExt cx="4873800" cy="0"/>
              </a:xfrm>
            </p:grpSpPr>
            <p:cxnSp>
              <p:nvCxnSpPr>
                <p:cNvPr id="20" name="Google Shape;106;p8">
                  <a:extLst>
                    <a:ext uri="{FF2B5EF4-FFF2-40B4-BE49-F238E27FC236}">
                      <a16:creationId xmlns:a16="http://schemas.microsoft.com/office/drawing/2014/main" id="{2ADBEF34-CB2E-8599-C6B7-4795E4F3FCC3}"/>
                    </a:ext>
                  </a:extLst>
                </p:cNvPr>
                <p:cNvCxnSpPr/>
                <p:nvPr/>
              </p:nvCxnSpPr>
              <p:spPr>
                <a:xfrm>
                  <a:off x="6707124" y="38666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107;p8">
                  <a:extLst>
                    <a:ext uri="{FF2B5EF4-FFF2-40B4-BE49-F238E27FC236}">
                      <a16:creationId xmlns:a16="http://schemas.microsoft.com/office/drawing/2014/main" id="{3EE7DAB7-7289-A9C0-A640-A47F61598D98}"/>
                    </a:ext>
                  </a:extLst>
                </p:cNvPr>
                <p:cNvCxnSpPr/>
                <p:nvPr/>
              </p:nvCxnSpPr>
              <p:spPr>
                <a:xfrm>
                  <a:off x="6707124" y="38666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" name="Google Shape;108;p8">
                <a:extLst>
                  <a:ext uri="{FF2B5EF4-FFF2-40B4-BE49-F238E27FC236}">
                    <a16:creationId xmlns:a16="http://schemas.microsoft.com/office/drawing/2014/main" id="{77DA6567-53ED-62F8-B6E6-9CCB7585B926}"/>
                  </a:ext>
                </a:extLst>
              </p:cNvPr>
              <p:cNvSpPr txBox="1"/>
              <p:nvPr/>
            </p:nvSpPr>
            <p:spPr>
              <a:xfrm>
                <a:off x="6926281" y="887230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02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19" name="Google Shape;109;p8">
                <a:extLst>
                  <a:ext uri="{FF2B5EF4-FFF2-40B4-BE49-F238E27FC236}">
                    <a16:creationId xmlns:a16="http://schemas.microsoft.com/office/drawing/2014/main" id="{A9F41635-BC0B-D9A4-8D91-9C18D9180C23}"/>
                  </a:ext>
                </a:extLst>
              </p:cNvPr>
              <p:cNvSpPr/>
              <p:nvPr/>
            </p:nvSpPr>
            <p:spPr>
              <a:xfrm>
                <a:off x="7695590" y="1026102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TECHNOLOGY &amp; FRAMEWORK</a:t>
                </a:r>
                <a:endParaRPr lang="vi-VN" sz="1600" b="1" dirty="0"/>
              </a:p>
            </p:txBody>
          </p:sp>
        </p:grpSp>
      </p:grpSp>
      <p:grpSp>
        <p:nvGrpSpPr>
          <p:cNvPr id="27" name="Google Shape;97;p8">
            <a:extLst>
              <a:ext uri="{FF2B5EF4-FFF2-40B4-BE49-F238E27FC236}">
                <a16:creationId xmlns:a16="http://schemas.microsoft.com/office/drawing/2014/main" id="{D91313B0-BBFD-E6E9-5947-0FCBA22AD3CA}"/>
              </a:ext>
            </a:extLst>
          </p:cNvPr>
          <p:cNvGrpSpPr/>
          <p:nvPr/>
        </p:nvGrpSpPr>
        <p:grpSpPr>
          <a:xfrm>
            <a:off x="4850733" y="4119100"/>
            <a:ext cx="7104051" cy="1185271"/>
            <a:chOff x="4842930" y="1275788"/>
            <a:chExt cx="7104051" cy="1185271"/>
          </a:xfrm>
        </p:grpSpPr>
        <p:grpSp>
          <p:nvGrpSpPr>
            <p:cNvPr id="28" name="Google Shape;98;p8">
              <a:extLst>
                <a:ext uri="{FF2B5EF4-FFF2-40B4-BE49-F238E27FC236}">
                  <a16:creationId xmlns:a16="http://schemas.microsoft.com/office/drawing/2014/main" id="{67025123-62A8-8802-18D9-9C93461A344F}"/>
                </a:ext>
              </a:extLst>
            </p:cNvPr>
            <p:cNvGrpSpPr/>
            <p:nvPr/>
          </p:nvGrpSpPr>
          <p:grpSpPr>
            <a:xfrm>
              <a:off x="4842930" y="1275788"/>
              <a:ext cx="7104051" cy="523200"/>
              <a:chOff x="6707124" y="1410006"/>
              <a:chExt cx="4873800" cy="523200"/>
            </a:xfrm>
          </p:grpSpPr>
          <p:grpSp>
            <p:nvGrpSpPr>
              <p:cNvPr id="35" name="Google Shape;99;p8">
                <a:extLst>
                  <a:ext uri="{FF2B5EF4-FFF2-40B4-BE49-F238E27FC236}">
                    <a16:creationId xmlns:a16="http://schemas.microsoft.com/office/drawing/2014/main" id="{ACB2D218-0045-7BF1-9C65-018B3F0AE006}"/>
                  </a:ext>
                </a:extLst>
              </p:cNvPr>
              <p:cNvGrpSpPr/>
              <p:nvPr/>
            </p:nvGrpSpPr>
            <p:grpSpPr>
              <a:xfrm>
                <a:off x="6707124" y="1410006"/>
                <a:ext cx="4873800" cy="0"/>
                <a:chOff x="6707124" y="561442"/>
                <a:chExt cx="4873800" cy="0"/>
              </a:xfrm>
            </p:grpSpPr>
            <p:cxnSp>
              <p:nvCxnSpPr>
                <p:cNvPr id="38" name="Google Shape;100;p8">
                  <a:extLst>
                    <a:ext uri="{FF2B5EF4-FFF2-40B4-BE49-F238E27FC236}">
                      <a16:creationId xmlns:a16="http://schemas.microsoft.com/office/drawing/2014/main" id="{BFECAFB5-0A57-8C50-BF53-F675D8B6E8A4}"/>
                    </a:ext>
                  </a:extLst>
                </p:cNvPr>
                <p:cNvCxnSpPr/>
                <p:nvPr/>
              </p:nvCxnSpPr>
              <p:spPr>
                <a:xfrm>
                  <a:off x="6707124" y="561442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101;p8">
                  <a:extLst>
                    <a:ext uri="{FF2B5EF4-FFF2-40B4-BE49-F238E27FC236}">
                      <a16:creationId xmlns:a16="http://schemas.microsoft.com/office/drawing/2014/main" id="{74CAAE5E-ABA2-ABD6-2DB6-BBB60C3C20F7}"/>
                    </a:ext>
                  </a:extLst>
                </p:cNvPr>
                <p:cNvCxnSpPr/>
                <p:nvPr/>
              </p:nvCxnSpPr>
              <p:spPr>
                <a:xfrm>
                  <a:off x="6707124" y="561442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6" name="Google Shape;102;p8">
                <a:extLst>
                  <a:ext uri="{FF2B5EF4-FFF2-40B4-BE49-F238E27FC236}">
                    <a16:creationId xmlns:a16="http://schemas.microsoft.com/office/drawing/2014/main" id="{014E24DE-4346-32AB-9C4C-ADB63145B031}"/>
                  </a:ext>
                </a:extLst>
              </p:cNvPr>
              <p:cNvSpPr txBox="1"/>
              <p:nvPr/>
            </p:nvSpPr>
            <p:spPr>
              <a:xfrm>
                <a:off x="6926281" y="1410006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05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37" name="Google Shape;103;p8">
                <a:extLst>
                  <a:ext uri="{FF2B5EF4-FFF2-40B4-BE49-F238E27FC236}">
                    <a16:creationId xmlns:a16="http://schemas.microsoft.com/office/drawing/2014/main" id="{397548F1-1A5A-36D1-1834-AE1F7ED4DC5F}"/>
                  </a:ext>
                </a:extLst>
              </p:cNvPr>
              <p:cNvSpPr/>
              <p:nvPr/>
            </p:nvSpPr>
            <p:spPr>
              <a:xfrm>
                <a:off x="7695590" y="1548878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DATA MODELING</a:t>
                </a:r>
                <a:endParaRPr dirty="0"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9" name="Google Shape;104;p8">
              <a:extLst>
                <a:ext uri="{FF2B5EF4-FFF2-40B4-BE49-F238E27FC236}">
                  <a16:creationId xmlns:a16="http://schemas.microsoft.com/office/drawing/2014/main" id="{BFD0BC9A-715F-2458-3BB5-60B559B13A68}"/>
                </a:ext>
              </a:extLst>
            </p:cNvPr>
            <p:cNvGrpSpPr/>
            <p:nvPr/>
          </p:nvGrpSpPr>
          <p:grpSpPr>
            <a:xfrm>
              <a:off x="4842930" y="1937859"/>
              <a:ext cx="7104051" cy="523200"/>
              <a:chOff x="6707124" y="887230"/>
              <a:chExt cx="4873800" cy="523200"/>
            </a:xfrm>
          </p:grpSpPr>
          <p:grpSp>
            <p:nvGrpSpPr>
              <p:cNvPr id="30" name="Google Shape;105;p8">
                <a:extLst>
                  <a:ext uri="{FF2B5EF4-FFF2-40B4-BE49-F238E27FC236}">
                    <a16:creationId xmlns:a16="http://schemas.microsoft.com/office/drawing/2014/main" id="{998DB4CE-551E-39EA-C808-759880DAF151}"/>
                  </a:ext>
                </a:extLst>
              </p:cNvPr>
              <p:cNvGrpSpPr/>
              <p:nvPr/>
            </p:nvGrpSpPr>
            <p:grpSpPr>
              <a:xfrm>
                <a:off x="6707124" y="887230"/>
                <a:ext cx="4873800" cy="0"/>
                <a:chOff x="6707124" y="38666"/>
                <a:chExt cx="4873800" cy="0"/>
              </a:xfrm>
            </p:grpSpPr>
            <p:cxnSp>
              <p:nvCxnSpPr>
                <p:cNvPr id="33" name="Google Shape;106;p8">
                  <a:extLst>
                    <a:ext uri="{FF2B5EF4-FFF2-40B4-BE49-F238E27FC236}">
                      <a16:creationId xmlns:a16="http://schemas.microsoft.com/office/drawing/2014/main" id="{314D3106-D31D-3858-6700-5ECCF93A551F}"/>
                    </a:ext>
                  </a:extLst>
                </p:cNvPr>
                <p:cNvCxnSpPr/>
                <p:nvPr/>
              </p:nvCxnSpPr>
              <p:spPr>
                <a:xfrm>
                  <a:off x="6707124" y="38666"/>
                  <a:ext cx="4873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" name="Google Shape;107;p8">
                  <a:extLst>
                    <a:ext uri="{FF2B5EF4-FFF2-40B4-BE49-F238E27FC236}">
                      <a16:creationId xmlns:a16="http://schemas.microsoft.com/office/drawing/2014/main" id="{3DA08BDA-B37E-358F-2EDE-9E5753741ED6}"/>
                    </a:ext>
                  </a:extLst>
                </p:cNvPr>
                <p:cNvCxnSpPr/>
                <p:nvPr/>
              </p:nvCxnSpPr>
              <p:spPr>
                <a:xfrm>
                  <a:off x="6707124" y="38666"/>
                  <a:ext cx="988500" cy="0"/>
                </a:xfrm>
                <a:prstGeom prst="straightConnector1">
                  <a:avLst/>
                </a:prstGeom>
                <a:noFill/>
                <a:ln w="53975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1" name="Google Shape;108;p8">
                <a:extLst>
                  <a:ext uri="{FF2B5EF4-FFF2-40B4-BE49-F238E27FC236}">
                    <a16:creationId xmlns:a16="http://schemas.microsoft.com/office/drawing/2014/main" id="{40B23F11-9E5F-D07D-0319-633923C1C2C1}"/>
                  </a:ext>
                </a:extLst>
              </p:cNvPr>
              <p:cNvSpPr txBox="1"/>
              <p:nvPr/>
            </p:nvSpPr>
            <p:spPr>
              <a:xfrm>
                <a:off x="6926281" y="887230"/>
                <a:ext cx="550200" cy="523200"/>
              </a:xfrm>
              <a:prstGeom prst="rect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latin typeface="Lato" panose="020F0502020204030203" pitchFamily="34" charset="0"/>
                    <a:ea typeface="Calibri"/>
                    <a:cs typeface="Calibri"/>
                    <a:sym typeface="Calibri"/>
                  </a:rPr>
                  <a:t>06</a:t>
                </a: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32" name="Google Shape;109;p8">
                <a:extLst>
                  <a:ext uri="{FF2B5EF4-FFF2-40B4-BE49-F238E27FC236}">
                    <a16:creationId xmlns:a16="http://schemas.microsoft.com/office/drawing/2014/main" id="{944B1044-E164-89B3-C439-CA5AC59EEF95}"/>
                  </a:ext>
                </a:extLst>
              </p:cNvPr>
              <p:cNvSpPr/>
              <p:nvPr/>
            </p:nvSpPr>
            <p:spPr>
              <a:xfrm>
                <a:off x="7695590" y="1026102"/>
                <a:ext cx="3885300" cy="354900"/>
              </a:xfrm>
              <a:prstGeom prst="roundRect">
                <a:avLst>
                  <a:gd name="adj" fmla="val 9439"/>
                </a:avLst>
              </a:prstGeom>
              <a:noFill/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dirty="0">
                    <a:latin typeface="Lato" panose="020F0502020204030203" pitchFamily="34" charset="0"/>
                  </a:rPr>
                  <a:t>DESIGN CONSIDERATIONS</a:t>
                </a:r>
                <a:endParaRPr lang="vi-VN" sz="1600" b="1" dirty="0"/>
              </a:p>
            </p:txBody>
          </p:sp>
        </p:grpSp>
      </p:grpSp>
      <p:grpSp>
        <p:nvGrpSpPr>
          <p:cNvPr id="41" name="Google Shape;98;p8">
            <a:extLst>
              <a:ext uri="{FF2B5EF4-FFF2-40B4-BE49-F238E27FC236}">
                <a16:creationId xmlns:a16="http://schemas.microsoft.com/office/drawing/2014/main" id="{6FBA83BB-B554-9127-90D4-1397065AE4B7}"/>
              </a:ext>
            </a:extLst>
          </p:cNvPr>
          <p:cNvGrpSpPr/>
          <p:nvPr/>
        </p:nvGrpSpPr>
        <p:grpSpPr>
          <a:xfrm>
            <a:off x="4850733" y="5433714"/>
            <a:ext cx="7104051" cy="523200"/>
            <a:chOff x="6707124" y="1410006"/>
            <a:chExt cx="4873800" cy="523200"/>
          </a:xfrm>
        </p:grpSpPr>
        <p:grpSp>
          <p:nvGrpSpPr>
            <p:cNvPr id="48" name="Google Shape;99;p8">
              <a:extLst>
                <a:ext uri="{FF2B5EF4-FFF2-40B4-BE49-F238E27FC236}">
                  <a16:creationId xmlns:a16="http://schemas.microsoft.com/office/drawing/2014/main" id="{809009D4-48AB-C334-C1FB-85046B759CA1}"/>
                </a:ext>
              </a:extLst>
            </p:cNvPr>
            <p:cNvGrpSpPr/>
            <p:nvPr/>
          </p:nvGrpSpPr>
          <p:grpSpPr>
            <a:xfrm>
              <a:off x="6707124" y="1410006"/>
              <a:ext cx="4873800" cy="0"/>
              <a:chOff x="6707124" y="561442"/>
              <a:chExt cx="4873800" cy="0"/>
            </a:xfrm>
          </p:grpSpPr>
          <p:cxnSp>
            <p:nvCxnSpPr>
              <p:cNvPr id="51" name="Google Shape;100;p8">
                <a:extLst>
                  <a:ext uri="{FF2B5EF4-FFF2-40B4-BE49-F238E27FC236}">
                    <a16:creationId xmlns:a16="http://schemas.microsoft.com/office/drawing/2014/main" id="{C4166EFB-FA32-61B7-C239-255D6F9CED8D}"/>
                  </a:ext>
                </a:extLst>
              </p:cNvPr>
              <p:cNvCxnSpPr/>
              <p:nvPr/>
            </p:nvCxnSpPr>
            <p:spPr>
              <a:xfrm>
                <a:off x="6707124" y="561442"/>
                <a:ext cx="4873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" name="Google Shape;101;p8">
                <a:extLst>
                  <a:ext uri="{FF2B5EF4-FFF2-40B4-BE49-F238E27FC236}">
                    <a16:creationId xmlns:a16="http://schemas.microsoft.com/office/drawing/2014/main" id="{7B18066C-D3F0-89BA-7F4A-F00141AE7FE9}"/>
                  </a:ext>
                </a:extLst>
              </p:cNvPr>
              <p:cNvCxnSpPr/>
              <p:nvPr/>
            </p:nvCxnSpPr>
            <p:spPr>
              <a:xfrm>
                <a:off x="6707124" y="561442"/>
                <a:ext cx="988500" cy="0"/>
              </a:xfrm>
              <a:prstGeom prst="straightConnector1">
                <a:avLst/>
              </a:prstGeom>
              <a:noFill/>
              <a:ln w="539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102;p8">
              <a:extLst>
                <a:ext uri="{FF2B5EF4-FFF2-40B4-BE49-F238E27FC236}">
                  <a16:creationId xmlns:a16="http://schemas.microsoft.com/office/drawing/2014/main" id="{310BC6A8-2763-F3E2-5FF1-65E2E4F585BE}"/>
                </a:ext>
              </a:extLst>
            </p:cNvPr>
            <p:cNvSpPr txBox="1"/>
            <p:nvPr/>
          </p:nvSpPr>
          <p:spPr>
            <a:xfrm>
              <a:off x="6926281" y="1410006"/>
              <a:ext cx="550200" cy="523200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000000"/>
                  </a:solidFill>
                  <a:latin typeface="Lato" panose="020F0502020204030203" pitchFamily="34" charset="0"/>
                  <a:ea typeface="Calibri"/>
                  <a:cs typeface="Calibri"/>
                  <a:sym typeface="Calibri"/>
                </a:rPr>
                <a:t>07</a:t>
              </a:r>
              <a:endParaRPr dirty="0">
                <a:latin typeface="Lato" panose="020F0502020204030203" pitchFamily="34" charset="0"/>
              </a:endParaRPr>
            </a:p>
          </p:txBody>
        </p:sp>
        <p:sp>
          <p:nvSpPr>
            <p:cNvPr id="50" name="Google Shape;103;p8">
              <a:extLst>
                <a:ext uri="{FF2B5EF4-FFF2-40B4-BE49-F238E27FC236}">
                  <a16:creationId xmlns:a16="http://schemas.microsoft.com/office/drawing/2014/main" id="{AE1F595F-1C2C-6BC5-10E3-C372FC20544F}"/>
                </a:ext>
              </a:extLst>
            </p:cNvPr>
            <p:cNvSpPr/>
            <p:nvPr/>
          </p:nvSpPr>
          <p:spPr>
            <a:xfrm>
              <a:off x="7695590" y="1548878"/>
              <a:ext cx="3885300" cy="354900"/>
            </a:xfrm>
            <a:prstGeom prst="roundRect">
              <a:avLst>
                <a:gd name="adj" fmla="val 9439"/>
              </a:avLst>
            </a:pr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Lato" panose="020F0502020204030203" pitchFamily="34" charset="0"/>
                </a:rPr>
                <a:t>DEMO</a:t>
              </a:r>
              <a:endParaRPr dirty="0">
                <a:latin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70e5b0cf_1_4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/>
              <a:t>Introduction to AIMS: An Internet Media Store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370e5b0cf_1_4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36" name="Google Shape;136;g25370e5b0cf_1_43"/>
          <p:cNvSpPr txBox="1"/>
          <p:nvPr/>
        </p:nvSpPr>
        <p:spPr>
          <a:xfrm>
            <a:off x="779975" y="2473075"/>
            <a:ext cx="547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05FFC-90E1-4AB7-59DF-58D31584D279}"/>
              </a:ext>
            </a:extLst>
          </p:cNvPr>
          <p:cNvSpPr txBox="1"/>
          <p:nvPr/>
        </p:nvSpPr>
        <p:spPr>
          <a:xfrm>
            <a:off x="573932" y="1404053"/>
            <a:ext cx="75389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</a:rPr>
              <a:t>Objective</a:t>
            </a:r>
          </a:p>
          <a:p>
            <a:endParaRPr lang="en-US" sz="2000" b="1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AIMS provides a robust, user-friendly platform for buying and selling physical media products, ensuring seamless operation and high reliability.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sz="2000" b="1" dirty="0">
                <a:latin typeface="Lato" panose="020F0502020204030203" pitchFamily="34" charset="0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24/7 Operation:</a:t>
            </a:r>
            <a:r>
              <a:rPr lang="en-US" dirty="0">
                <a:latin typeface="Lato" panose="020F0502020204030203" pitchFamily="34" charset="0"/>
              </a:rPr>
              <a:t> Serves up to 1,000 customers and runs for 300 hours continuously.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Product Management:</a:t>
            </a:r>
            <a:r>
              <a:rPr lang="en-US" dirty="0">
                <a:latin typeface="Lato" panose="020F0502020204030203" pitchFamily="34" charset="0"/>
              </a:rPr>
              <a:t> Efficiently add, edit, and delete books, CDs, LP records, and DVDs.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User Management:</a:t>
            </a:r>
            <a:r>
              <a:rPr lang="en-US" dirty="0">
                <a:latin typeface="Lato" panose="020F0502020204030203" pitchFamily="34" charset="0"/>
              </a:rPr>
              <a:t> Administrators manage user accounts, roles,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Customer Experience:</a:t>
            </a:r>
            <a:r>
              <a:rPr lang="en-US" dirty="0">
                <a:latin typeface="Lato" panose="020F0502020204030203" pitchFamily="34" charset="0"/>
              </a:rPr>
              <a:t> Easy product search, viewing, and purchasing with secure </a:t>
            </a:r>
            <a:r>
              <a:rPr lang="en-US" dirty="0" err="1">
                <a:latin typeface="Lato" panose="020F0502020204030203" pitchFamily="34" charset="0"/>
              </a:rPr>
              <a:t>VNPay</a:t>
            </a:r>
            <a:r>
              <a:rPr lang="en-US" dirty="0">
                <a:latin typeface="Lato" panose="020F0502020204030203" pitchFamily="34" charset="0"/>
              </a:rPr>
              <a:t>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Order Management:</a:t>
            </a:r>
            <a:r>
              <a:rPr lang="en-US" dirty="0">
                <a:latin typeface="Lato" panose="020F0502020204030203" pitchFamily="34" charset="0"/>
              </a:rPr>
              <a:t> Smooth order placement, payment, and delivery, including rush delivery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Performance &amp; Reliability:</a:t>
            </a:r>
            <a:r>
              <a:rPr lang="en-US" dirty="0">
                <a:latin typeface="Lato" panose="020F0502020204030203" pitchFamily="34" charset="0"/>
              </a:rPr>
              <a:t> Quick response times and rapid incident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</a:rPr>
              <a:t>Security &amp; Compliance:</a:t>
            </a:r>
            <a:r>
              <a:rPr lang="en-US" dirty="0">
                <a:latin typeface="Lato" panose="020F0502020204030203" pitchFamily="34" charset="0"/>
              </a:rPr>
              <a:t> Strict security measures and pricing regulation compliance.</a:t>
            </a:r>
          </a:p>
          <a:p>
            <a:endParaRPr lang="en-US" dirty="0">
              <a:latin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</a:rPr>
              <a:t>AIMS is a comprehensive and reliable e-commerce solution for media products.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A8168-1D26-27D6-D435-0C51107F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68" y="2473075"/>
            <a:ext cx="3158600" cy="2575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 panose="020F0502020204030203" pitchFamily="34" charset="0"/>
              </a:rPr>
              <a:t>TECHNOLOGY AND FRAMEWORK</a:t>
            </a:r>
            <a:endParaRPr lang="vi-VN" sz="2800" b="1" dirty="0"/>
          </a:p>
        </p:txBody>
      </p:sp>
      <p:sp>
        <p:nvSpPr>
          <p:cNvPr id="154" name="Google Shape;154;p5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396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endParaRPr lang="en-US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endParaRPr lang="en-US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MongoDB</a:t>
            </a:r>
            <a:endParaRPr sz="2000" dirty="0">
              <a:solidFill>
                <a:srgbClr val="666666"/>
              </a:solidFill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-"/>
            </a:pPr>
            <a:r>
              <a:rPr lang="en-US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Java</a:t>
            </a:r>
            <a:endParaRPr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Spring Boot </a:t>
            </a:r>
            <a:endParaRPr sz="2000"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-"/>
            </a:pPr>
            <a:r>
              <a:rPr lang="en-US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ReactJS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-"/>
            </a:pPr>
            <a:r>
              <a:rPr lang="en-US" dirty="0">
                <a:latin typeface="Lato" panose="020F0502020204030203" pitchFamily="34" charset="0"/>
                <a:ea typeface="Arial"/>
                <a:cs typeface="Arial"/>
                <a:sym typeface="Arial"/>
              </a:rPr>
              <a:t>….</a:t>
            </a:r>
            <a:endParaRPr dirty="0">
              <a:latin typeface="Lato" panose="020F050202020403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Lato" panose="020F0502020204030203" pitchFamily="34" charset="0"/>
              </a:rPr>
              <a:t>6</a:t>
            </a:fld>
            <a:endParaRPr>
              <a:latin typeface="Lato" panose="020F050202020403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C4EF91-EF94-9062-795E-A4FD66D0B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9" t="12909" r="24949" b="11870"/>
          <a:stretch/>
        </p:blipFill>
        <p:spPr bwMode="auto">
          <a:xfrm>
            <a:off x="9156511" y="3697857"/>
            <a:ext cx="2117941" cy="20881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AE6A98FC-5200-1017-183A-774C3065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004" y="13776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pring boot framework và những kiến thức cơ bản nhất">
            <a:extLst>
              <a:ext uri="{FF2B5EF4-FFF2-40B4-BE49-F238E27FC236}">
                <a16:creationId xmlns:a16="http://schemas.microsoft.com/office/drawing/2014/main" id="{C7DEFAA7-6BA8-20ED-2F19-5603720F0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15"/>
          <a:stretch/>
        </p:blipFill>
        <p:spPr bwMode="auto">
          <a:xfrm>
            <a:off x="5682016" y="1688917"/>
            <a:ext cx="3130585" cy="22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ava là gì? Mô tả công việc của lập trình viên Java!">
            <a:extLst>
              <a:ext uri="{FF2B5EF4-FFF2-40B4-BE49-F238E27FC236}">
                <a16:creationId xmlns:a16="http://schemas.microsoft.com/office/drawing/2014/main" id="{6A318AE4-2F0F-93E4-4A80-038DA4B6C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5587" r="16817" b="9810"/>
          <a:stretch/>
        </p:blipFill>
        <p:spPr bwMode="auto">
          <a:xfrm>
            <a:off x="5792262" y="3429000"/>
            <a:ext cx="2396046" cy="23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7585C-3419-8A76-0DD6-D894E560A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6FC6-9156-625A-2DEA-CAAC57C1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569885"/>
            <a:ext cx="5185900" cy="3718230"/>
          </a:xfrm>
        </p:spPr>
        <p:txBody>
          <a:bodyPr/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SYSTEM ARCHITECTURE &amp;</a:t>
            </a:r>
            <a:b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</a:br>
            <a:r>
              <a:rPr lang="en-US" sz="5000" b="1" dirty="0">
                <a:solidFill>
                  <a:srgbClr val="C00000"/>
                </a:solidFill>
                <a:latin typeface="Lato" panose="020F0502020204030203" pitchFamily="34" charset="0"/>
                <a:sym typeface="Lato"/>
              </a:rPr>
              <a:t>ARCHITECTURE DESIGN</a:t>
            </a:r>
            <a:endParaRPr lang="en-US" sz="5000" dirty="0">
              <a:solidFill>
                <a:srgbClr val="C00000"/>
              </a:solidFill>
              <a:latin typeface="Lato" panose="020F0502020204030203" pitchFamily="34" charset="0"/>
              <a:sym typeface="Lato"/>
            </a:endParaRPr>
          </a:p>
          <a:p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80E1E-EA83-38D5-5951-113218AE50A0}"/>
              </a:ext>
            </a:extLst>
          </p:cNvPr>
          <p:cNvSpPr txBox="1"/>
          <p:nvPr/>
        </p:nvSpPr>
        <p:spPr>
          <a:xfrm>
            <a:off x="1400782" y="1375300"/>
            <a:ext cx="350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cs typeface="Times New Roman" panose="02020603050405020304" pitchFamily="18" charset="0"/>
              </a:rPr>
              <a:t>Architecture Patterns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DE412-3071-2756-B93F-5546FD7E0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t="5536" r="3320" b="4509"/>
          <a:stretch/>
        </p:blipFill>
        <p:spPr>
          <a:xfrm>
            <a:off x="2516222" y="1775410"/>
            <a:ext cx="7645940" cy="37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0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67EDA-A3CA-24DB-4512-89B54185D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898C9-A40D-AD4B-2662-E06F035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System Architecture and Architecture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FC2F1-42DF-C972-5B6C-C2E41BBB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83" y="1385492"/>
            <a:ext cx="5496128" cy="4836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5F5AC-DFF9-B651-E461-8E9BBD43C1F8}"/>
              </a:ext>
            </a:extLst>
          </p:cNvPr>
          <p:cNvSpPr txBox="1"/>
          <p:nvPr/>
        </p:nvSpPr>
        <p:spPr>
          <a:xfrm>
            <a:off x="1741251" y="2921168"/>
            <a:ext cx="2529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Lato" panose="020F0502020204030203" pitchFamily="34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53447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732</Words>
  <Application>Microsoft Office PowerPoint</Application>
  <PresentationFormat>Widescreen</PresentationFormat>
  <Paragraphs>155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Lato</vt:lpstr>
      <vt:lpstr>Calibri</vt:lpstr>
      <vt:lpstr>Arial</vt:lpstr>
      <vt:lpstr>Leto</vt:lpstr>
      <vt:lpstr>Office Theme</vt:lpstr>
      <vt:lpstr>PowerPoint Presentation</vt:lpstr>
      <vt:lpstr>PowerPoint Presentation</vt:lpstr>
      <vt:lpstr>PowerPoint Presentation</vt:lpstr>
      <vt:lpstr>PowerPoint Presentation</vt:lpstr>
      <vt:lpstr>Introduction to AIMS: An Internet Media Store</vt:lpstr>
      <vt:lpstr>TECHNOLOGY AND FRAMEWORK</vt:lpstr>
      <vt:lpstr>PowerPoint Presentation</vt:lpstr>
      <vt:lpstr>System Architecture and Architecture Design</vt:lpstr>
      <vt:lpstr>System Architecture and Architecture Design</vt:lpstr>
      <vt:lpstr>System Architecture and Architecture Design</vt:lpstr>
      <vt:lpstr>System Architecture and Architecture Design</vt:lpstr>
      <vt:lpstr>System Architecture and Architecture Design</vt:lpstr>
      <vt:lpstr>System Architecture and Architecture Design</vt:lpstr>
      <vt:lpstr>PowerPoint Presentation</vt:lpstr>
      <vt:lpstr>Detailed Design</vt:lpstr>
      <vt:lpstr>Detailed Design</vt:lpstr>
      <vt:lpstr>Detailed Design</vt:lpstr>
      <vt:lpstr>PowerPoint Presentation</vt:lpstr>
      <vt:lpstr>Data Modeling</vt:lpstr>
      <vt:lpstr>Data Modeling</vt:lpstr>
      <vt:lpstr>PowerPoint Presentation</vt:lpstr>
      <vt:lpstr>Design Considerations </vt:lpstr>
      <vt:lpstr>Design Considerations </vt:lpstr>
      <vt:lpstr>Design Considerations </vt:lpstr>
      <vt:lpstr>Design Considerations </vt:lpstr>
      <vt:lpstr>Design Considerations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QUOC ANH 20194726</cp:lastModifiedBy>
  <cp:revision>9</cp:revision>
  <dcterms:created xsi:type="dcterms:W3CDTF">2021-05-28T04:32:29Z</dcterms:created>
  <dcterms:modified xsi:type="dcterms:W3CDTF">2024-06-22T16:26:35Z</dcterms:modified>
</cp:coreProperties>
</file>