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2" r:id="rId12"/>
    <p:sldId id="273" r:id="rId13"/>
    <p:sldId id="271" r:id="rId14"/>
    <p:sldId id="257" r:id="rId15"/>
    <p:sldId id="258" r:id="rId16"/>
    <p:sldId id="259" r:id="rId17"/>
    <p:sldId id="260" r:id="rId18"/>
    <p:sldId id="261" r:id="rId19"/>
  </p:sldIdLst>
  <p:sldSz cx="12192000" cy="6858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Wingdings 2" panose="05020102010507070707" pitchFamily="18" charset="2"/>
      <p:regular r:id="rId24"/>
    </p:embeddedFont>
    <p:embeddedFont>
      <p:font typeface="源流明體 SB" panose="02020600000000000000" pitchFamily="18" charset="-120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F76502-2E29-4E49-AFFF-1A5FF0B6300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13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78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1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32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5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72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8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55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35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6502-2E29-4E49-AFFF-1A5FF0B6300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5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9F76502-2E29-4E49-AFFF-1A5FF0B6300A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5D9A8A-7747-47D7-964C-A3B16E11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4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00C73-5C5C-4724-BC14-C35F436A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/>
              <a:t>Class 5</a:t>
            </a:r>
            <a:br>
              <a:rPr lang="en-US" altLang="zh-TW" sz="6600"/>
            </a:br>
            <a:r>
              <a:rPr lang="en-US" altLang="zh-TW" sz="6600"/>
              <a:t>list, tuple, set, dict </a:t>
            </a:r>
            <a:r>
              <a:rPr lang="zh-TW" altLang="en-US" sz="6600"/>
              <a:t>與</a:t>
            </a:r>
            <a:br>
              <a:rPr lang="en-US" altLang="zh-TW" sz="6600"/>
            </a:br>
            <a:r>
              <a:rPr lang="en-US" altLang="zh-TW" sz="6600"/>
              <a:t>for,</a:t>
            </a:r>
            <a:r>
              <a:rPr lang="zh-TW" altLang="en-US" sz="6600"/>
              <a:t> </a:t>
            </a:r>
            <a:r>
              <a:rPr lang="en-US" altLang="zh-TW" sz="6600"/>
              <a:t>while</a:t>
            </a:r>
            <a:r>
              <a:rPr lang="zh-TW" altLang="en-US" sz="6600"/>
              <a:t> 迴圈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8FA52B-70DE-4558-8220-2B1DF2DED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游宗穎</a:t>
            </a:r>
          </a:p>
        </p:txBody>
      </p:sp>
    </p:spTree>
    <p:extLst>
      <p:ext uri="{BB962C8B-B14F-4D97-AF65-F5344CB8AC3E}">
        <p14:creationId xmlns:p14="http://schemas.microsoft.com/office/powerpoint/2010/main" val="148874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08A69-E213-4762-840D-BB3190CC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迴圈執行指定次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D4DF3-9C6B-4EE2-A25D-EDA7A000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8935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i in </a:t>
            </a:r>
            <a:r>
              <a:rPr lang="en-US" altLang="zh-TW" sz="2800">
                <a:solidFill>
                  <a:srgbClr val="0070C0"/>
                </a:solidFill>
              </a:rPr>
              <a:t>range(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>
                <a:solidFill>
                  <a:srgbClr val="0070C0"/>
                </a:solidFill>
              </a:rPr>
              <a:t>)</a:t>
            </a:r>
            <a:r>
              <a:rPr lang="en-US" altLang="zh-TW" sz="2800"/>
              <a:t> </a:t>
            </a:r>
            <a:r>
              <a:rPr lang="zh-TW" altLang="en-US" sz="2800"/>
              <a:t>→ 迴圈執行 </a:t>
            </a:r>
            <a:r>
              <a:rPr lang="en-US" altLang="zh-TW" sz="2800">
                <a:solidFill>
                  <a:srgbClr val="FF0000"/>
                </a:solidFill>
              </a:rPr>
              <a:t>n</a:t>
            </a:r>
            <a:r>
              <a:rPr lang="en-US" altLang="zh-TW" sz="2800"/>
              <a:t> </a:t>
            </a:r>
            <a:r>
              <a:rPr lang="zh-TW" altLang="en-US" sz="2800"/>
              <a:t>次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 = </a:t>
            </a:r>
            <a:r>
              <a:rPr lang="en-US" altLang="zh-TW" sz="2800">
                <a:solidFill>
                  <a:srgbClr val="FF0000"/>
                </a:solidFill>
              </a:rPr>
              <a:t>"apple"</a:t>
            </a:r>
          </a:p>
          <a:p>
            <a:pPr marL="0" indent="0">
              <a:buNone/>
            </a:pPr>
            <a:r>
              <a:rPr lang="en-US" altLang="zh-TW" sz="2800"/>
              <a:t>for i in </a:t>
            </a:r>
            <a:r>
              <a:rPr lang="en-US" altLang="zh-TW" sz="2800">
                <a:solidFill>
                  <a:srgbClr val="0070C0"/>
                </a:solidFill>
              </a:rPr>
              <a:t>range(</a:t>
            </a:r>
            <a:r>
              <a:rPr lang="en-US" altLang="zh-TW" sz="2800">
                <a:solidFill>
                  <a:srgbClr val="FF0000"/>
                </a:solidFill>
              </a:rPr>
              <a:t>len(s)</a:t>
            </a:r>
            <a:r>
              <a:rPr lang="en-US" altLang="zh-TW" sz="2800">
                <a:solidFill>
                  <a:srgbClr val="0070C0"/>
                </a:solidFill>
              </a:rPr>
              <a:t>)</a:t>
            </a:r>
            <a:r>
              <a:rPr lang="en-US" altLang="zh-TW" sz="2800">
                <a:solidFill>
                  <a:srgbClr val="FF0000"/>
                </a:solidFill>
              </a:rPr>
              <a:t> </a:t>
            </a:r>
            <a:r>
              <a:rPr lang="zh-TW" altLang="en-US" sz="2800"/>
              <a:t>→ 迴圈執行 </a:t>
            </a:r>
            <a:r>
              <a:rPr lang="en-US" altLang="zh-TW" sz="2800">
                <a:solidFill>
                  <a:srgbClr val="FF0000"/>
                </a:solidFill>
              </a:rPr>
              <a:t>s </a:t>
            </a:r>
            <a:r>
              <a:rPr lang="zh-TW" altLang="en-US" sz="2800">
                <a:solidFill>
                  <a:srgbClr val="FF0000"/>
                </a:solidFill>
              </a:rPr>
              <a:t>的長度</a:t>
            </a:r>
            <a:r>
              <a:rPr lang="zh-TW" altLang="en-US" sz="280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422950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08A69-E213-4762-840D-BB3190CC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D4DF3-9C6B-4EE2-A25D-EDA7A000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8935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s = "quan"</a:t>
            </a:r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0070C0"/>
                </a:solidFill>
              </a:rPr>
              <a:t>s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</a:t>
            </a:r>
            <a:r>
              <a:rPr lang="en-US" altLang="zh-TW" sz="2800">
                <a:solidFill>
                  <a:srgbClr val="FF0000"/>
                </a:solidFill>
              </a:rPr>
              <a:t>ch</a:t>
            </a:r>
            <a:r>
              <a:rPr lang="en-US" altLang="zh-TW" sz="2800"/>
              <a:t>, end= "")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 in range(</a:t>
            </a:r>
            <a:r>
              <a:rPr lang="en-US" altLang="zh-TW" sz="2800">
                <a:solidFill>
                  <a:srgbClr val="0070C0"/>
                </a:solidFill>
              </a:rPr>
              <a:t>len(s)</a:t>
            </a:r>
            <a:r>
              <a:rPr lang="en-US" altLang="zh-TW" sz="2800"/>
              <a:t>):</a:t>
            </a:r>
          </a:p>
          <a:p>
            <a:pPr marL="0" indent="0">
              <a:buNone/>
            </a:pPr>
            <a:r>
              <a:rPr lang="en-US" altLang="zh-TW" sz="2800"/>
              <a:t>	print(</a:t>
            </a:r>
            <a:r>
              <a:rPr lang="en-US" altLang="zh-TW" sz="2800">
                <a:solidFill>
                  <a:srgbClr val="0070C0"/>
                </a:solidFill>
              </a:rPr>
              <a:t>s[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>
                <a:solidFill>
                  <a:srgbClr val="0070C0"/>
                </a:solidFill>
              </a:rPr>
              <a:t>]</a:t>
            </a:r>
            <a:r>
              <a:rPr lang="en-US" altLang="zh-TW" sz="2800"/>
              <a:t>, end= "")</a:t>
            </a:r>
          </a:p>
        </p:txBody>
      </p:sp>
    </p:spTree>
    <p:extLst>
      <p:ext uri="{BB962C8B-B14F-4D97-AF65-F5344CB8AC3E}">
        <p14:creationId xmlns:p14="http://schemas.microsoft.com/office/powerpoint/2010/main" val="121022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08A69-E213-4762-840D-BB3190CC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D4DF3-9C6B-4EE2-A25D-EDA7A000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8935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pt-BR" altLang="zh-TW" sz="2800"/>
              <a:t>lst = [</a:t>
            </a:r>
            <a:r>
              <a:rPr lang="en-US" altLang="zh-TW" sz="2800"/>
              <a:t>'</a:t>
            </a:r>
            <a:r>
              <a:rPr lang="pt-BR" altLang="zh-TW" sz="2800"/>
              <a:t>q</a:t>
            </a:r>
            <a:r>
              <a:rPr lang="en-US" altLang="zh-TW" sz="2800"/>
              <a:t>'</a:t>
            </a:r>
            <a:r>
              <a:rPr lang="pt-BR" altLang="zh-TW" sz="2800"/>
              <a:t>, </a:t>
            </a:r>
            <a:r>
              <a:rPr lang="en-US" altLang="zh-TW" sz="2800"/>
              <a:t>'</a:t>
            </a:r>
            <a:r>
              <a:rPr lang="pt-BR" altLang="zh-TW" sz="2800"/>
              <a:t>u</a:t>
            </a:r>
            <a:r>
              <a:rPr lang="en-US" altLang="zh-TW" sz="2800"/>
              <a:t>'</a:t>
            </a:r>
            <a:r>
              <a:rPr lang="pt-BR" altLang="zh-TW" sz="2800"/>
              <a:t>, </a:t>
            </a:r>
            <a:r>
              <a:rPr lang="en-US" altLang="zh-TW" sz="2800"/>
              <a:t>'</a:t>
            </a:r>
            <a:r>
              <a:rPr lang="pt-BR" altLang="zh-TW" sz="2800"/>
              <a:t>a</a:t>
            </a:r>
            <a:r>
              <a:rPr lang="en-US" altLang="zh-TW" sz="2800"/>
              <a:t>'</a:t>
            </a:r>
            <a:r>
              <a:rPr lang="pt-BR" altLang="zh-TW" sz="2800"/>
              <a:t>, </a:t>
            </a:r>
            <a:r>
              <a:rPr lang="en-US" altLang="zh-TW" sz="2800"/>
              <a:t>'</a:t>
            </a:r>
            <a:r>
              <a:rPr lang="pt-BR" altLang="zh-TW" sz="2800"/>
              <a:t>n</a:t>
            </a:r>
            <a:r>
              <a:rPr lang="en-US" altLang="zh-TW" sz="2800"/>
              <a:t>'</a:t>
            </a:r>
            <a:r>
              <a:rPr lang="pt-BR" altLang="zh-TW" sz="2800"/>
              <a:t>]</a:t>
            </a:r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 in range(</a:t>
            </a:r>
            <a:r>
              <a:rPr lang="en-US" altLang="zh-TW" sz="2800">
                <a:solidFill>
                  <a:srgbClr val="0070C0"/>
                </a:solidFill>
              </a:rPr>
              <a:t>len(</a:t>
            </a:r>
            <a:r>
              <a:rPr lang="pt-BR" altLang="zh-TW" sz="2800">
                <a:solidFill>
                  <a:srgbClr val="0070C0"/>
                </a:solidFill>
              </a:rPr>
              <a:t>lst</a:t>
            </a:r>
            <a:r>
              <a:rPr lang="en-US" altLang="zh-TW" sz="2800">
                <a:solidFill>
                  <a:srgbClr val="0070C0"/>
                </a:solidFill>
              </a:rPr>
              <a:t>)</a:t>
            </a:r>
            <a:r>
              <a:rPr lang="en-US" altLang="zh-TW" sz="2800"/>
              <a:t>):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0070C0"/>
                </a:solidFill>
              </a:rPr>
              <a:t>	lst[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>
                <a:solidFill>
                  <a:srgbClr val="0070C0"/>
                </a:solidFill>
              </a:rPr>
              <a:t>]</a:t>
            </a:r>
            <a:r>
              <a:rPr lang="en-US" altLang="zh-TW" sz="2800"/>
              <a:t> = chr(ord(</a:t>
            </a:r>
            <a:r>
              <a:rPr lang="en-US" altLang="zh-TW" sz="2800">
                <a:solidFill>
                  <a:srgbClr val="0070C0"/>
                </a:solidFill>
              </a:rPr>
              <a:t>lst[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>
                <a:solidFill>
                  <a:srgbClr val="0070C0"/>
                </a:solidFill>
              </a:rPr>
              <a:t>]</a:t>
            </a:r>
            <a:r>
              <a:rPr lang="en-US" altLang="zh-TW" sz="2800"/>
              <a:t>) - 32)</a:t>
            </a:r>
          </a:p>
          <a:p>
            <a:pPr marL="0" indent="0">
              <a:buNone/>
            </a:pPr>
            <a:r>
              <a:rPr lang="en-US" altLang="zh-TW" sz="2800"/>
              <a:t>lst </a:t>
            </a:r>
            <a:r>
              <a:rPr lang="zh-TW" altLang="en-US" sz="2800"/>
              <a:t>→ </a:t>
            </a:r>
            <a:r>
              <a:rPr lang="en-US" altLang="zh-TW" sz="2800"/>
              <a:t>['Q', 'U', 'A', 'N']</a:t>
            </a:r>
          </a:p>
        </p:txBody>
      </p:sp>
    </p:spTree>
    <p:extLst>
      <p:ext uri="{BB962C8B-B14F-4D97-AF65-F5344CB8AC3E}">
        <p14:creationId xmlns:p14="http://schemas.microsoft.com/office/powerpoint/2010/main" val="276635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76C46-2B7D-4DD8-B1D3-AA527922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 </a:t>
            </a:r>
            <a:r>
              <a:rPr lang="zh-TW" altLang="en-US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F62BF-E52F-4E31-AB66-936D86D6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while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condition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statements</a:t>
            </a:r>
            <a:endParaRPr lang="zh-TW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0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2622A-FBCF-4607-A99C-EEFA84A5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容器 </a:t>
            </a:r>
            <a:r>
              <a:rPr lang="en-US" altLang="zh-TW"/>
              <a:t>- </a:t>
            </a:r>
            <a:r>
              <a:rPr lang="zh-TW" altLang="en-US"/>
              <a:t>可迭代物件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0AEC9E1-1F2F-4695-AEA4-F629C6421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525972"/>
              </p:ext>
            </p:extLst>
          </p:nvPr>
        </p:nvGraphicFramePr>
        <p:xfrm>
          <a:off x="1261872" y="2499756"/>
          <a:ext cx="821213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671">
                  <a:extLst>
                    <a:ext uri="{9D8B030D-6E8A-4147-A177-3AD203B41FA5}">
                      <a16:colId xmlns:a16="http://schemas.microsoft.com/office/drawing/2014/main" val="881928438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400578575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078695155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0972085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101474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類型名稱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意義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變動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6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str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字串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4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list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串列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07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tuple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元組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1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set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94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/>
                        <a:t>dict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字典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X</a:t>
                      </a:r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/>
                        <a:t>O(key)</a:t>
                      </a:r>
                      <a:endParaRPr lang="zh-TW" alt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796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51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B096A-02DC-480B-8DCB-FB5B6173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元組 </a:t>
            </a:r>
            <a:r>
              <a:rPr lang="en-US" altLang="zh-TW"/>
              <a:t>tuple</a:t>
            </a:r>
            <a:r>
              <a:rPr lang="zh-TW" altLang="en-US"/>
              <a:t>（無法修改的 </a:t>
            </a:r>
            <a:r>
              <a:rPr lang="en-US" altLang="zh-TW"/>
              <a:t>list</a:t>
            </a:r>
            <a:r>
              <a:rPr lang="zh-TW" altLang="en-US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EDDC2-E502-4969-92F6-C704DA9F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tup</a:t>
            </a:r>
            <a:r>
              <a:rPr lang="zh-TW" altLang="en-US" sz="2800"/>
              <a:t> </a:t>
            </a:r>
            <a:r>
              <a:rPr lang="en-US" altLang="zh-TW" sz="2800"/>
              <a:t>=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FF0000"/>
                </a:solidFill>
              </a:rPr>
              <a:t>(</a:t>
            </a:r>
            <a:r>
              <a:rPr lang="en-US" altLang="zh-TW" sz="2800"/>
              <a:t>2, 3, True</a:t>
            </a:r>
            <a:r>
              <a:rPr lang="en-US" altLang="zh-TW" sz="28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tup[0] </a:t>
            </a:r>
            <a:r>
              <a:rPr lang="zh-TW" altLang="en-US" sz="2800"/>
              <a:t>→ </a:t>
            </a:r>
            <a:r>
              <a:rPr lang="en-US" altLang="zh-TW" sz="2800"/>
              <a:t>2</a:t>
            </a:r>
          </a:p>
          <a:p>
            <a:pPr marL="0" indent="0">
              <a:buNone/>
            </a:pPr>
            <a:r>
              <a:rPr lang="en-US" altLang="zh-TW" sz="2800"/>
              <a:t>tup[1:3] </a:t>
            </a:r>
            <a:r>
              <a:rPr lang="zh-TW" altLang="en-US" sz="2800"/>
              <a:t>→ </a:t>
            </a:r>
            <a:r>
              <a:rPr lang="en-US" altLang="zh-TW" sz="2800">
                <a:solidFill>
                  <a:srgbClr val="FF0000"/>
                </a:solidFill>
              </a:rPr>
              <a:t>(</a:t>
            </a:r>
            <a:r>
              <a:rPr lang="en-US" altLang="zh-TW" sz="2800"/>
              <a:t>3, True</a:t>
            </a:r>
            <a:r>
              <a:rPr lang="en-US" altLang="zh-TW" sz="28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tup[0] = 0 </a:t>
            </a:r>
            <a:r>
              <a:rPr lang="zh-TW" altLang="en-US" sz="2800"/>
              <a:t>→ </a:t>
            </a:r>
            <a:r>
              <a:rPr lang="en-US" altLang="zh-TW" sz="2800"/>
              <a:t>Error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# tuple </a:t>
            </a:r>
            <a:r>
              <a:rPr lang="zh-TW" altLang="en-US" sz="2800">
                <a:solidFill>
                  <a:schemeClr val="bg1">
                    <a:lumMod val="65000"/>
                  </a:schemeClr>
                </a:solidFill>
              </a:rPr>
              <a:t>的元素無法修改</a:t>
            </a:r>
          </a:p>
        </p:txBody>
      </p:sp>
    </p:spTree>
    <p:extLst>
      <p:ext uri="{BB962C8B-B14F-4D97-AF65-F5344CB8AC3E}">
        <p14:creationId xmlns:p14="http://schemas.microsoft.com/office/powerpoint/2010/main" val="406642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73237-D0E5-49CD-83B6-EBCE778B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tuple </a:t>
            </a:r>
            <a:r>
              <a:rPr lang="zh-TW" altLang="en-US"/>
              <a:t>與 </a:t>
            </a:r>
            <a:r>
              <a:rPr lang="en-US" altLang="zh-TW"/>
              <a:t>list </a:t>
            </a:r>
            <a:r>
              <a:rPr lang="zh-TW" altLang="en-US"/>
              <a:t>互換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069AC-4534-43A9-8AC1-84C0024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list(</a:t>
            </a:r>
            <a:r>
              <a:rPr lang="en-US" altLang="zh-TW" sz="2800"/>
              <a:t>(1, 2, 3)</a:t>
            </a:r>
            <a:r>
              <a:rPr lang="en-US" altLang="zh-TW" sz="28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[1, 2, 3]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tuple(</a:t>
            </a:r>
            <a:r>
              <a:rPr lang="en-US" altLang="zh-TW" sz="2800"/>
              <a:t>[1, 2, 3]</a:t>
            </a:r>
            <a:r>
              <a:rPr lang="en-US" altLang="zh-TW" sz="28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zh-TW" altLang="en-US" sz="2800"/>
              <a:t>→ </a:t>
            </a:r>
            <a:r>
              <a:rPr lang="en-US" altLang="zh-TW" sz="2800"/>
              <a:t>(1, 2, 3)</a:t>
            </a:r>
          </a:p>
        </p:txBody>
      </p:sp>
    </p:spTree>
    <p:extLst>
      <p:ext uri="{BB962C8B-B14F-4D97-AF65-F5344CB8AC3E}">
        <p14:creationId xmlns:p14="http://schemas.microsoft.com/office/powerpoint/2010/main" val="271499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73237-D0E5-49CD-83B6-EBCE778B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枚舉 </a:t>
            </a:r>
            <a:r>
              <a:rPr lang="en-US" altLang="zh-TW"/>
              <a:t>enumerate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069AC-4534-43A9-8AC1-84C0024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1041751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it-IT" altLang="zh-TW" sz="2400"/>
              <a:t>enumerate(list)</a:t>
            </a:r>
            <a:endParaRPr lang="en-US" altLang="zh-TW" sz="2400"/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it-IT" altLang="zh-TW" sz="2400"/>
              <a:t>list(enumerate([</a:t>
            </a:r>
            <a:r>
              <a:rPr lang="it-IT" altLang="zh-TW" sz="2400">
                <a:solidFill>
                  <a:srgbClr val="0070C0"/>
                </a:solidFill>
              </a:rPr>
              <a:t>"chino"</a:t>
            </a:r>
            <a:r>
              <a:rPr lang="it-IT" altLang="zh-TW" sz="2400"/>
              <a:t>, </a:t>
            </a:r>
            <a:r>
              <a:rPr lang="it-IT" altLang="zh-TW" sz="2400">
                <a:solidFill>
                  <a:srgbClr val="FF66CC"/>
                </a:solidFill>
              </a:rPr>
              <a:t>"takagi"</a:t>
            </a:r>
            <a:r>
              <a:rPr lang="it-IT" altLang="zh-TW" sz="2400"/>
              <a:t>, </a:t>
            </a:r>
            <a:r>
              <a:rPr lang="it-IT" altLang="zh-TW" sz="2400">
                <a:solidFill>
                  <a:srgbClr val="FF0000"/>
                </a:solidFill>
              </a:rPr>
              <a:t>"megumin"</a:t>
            </a:r>
            <a:r>
              <a:rPr lang="it-IT" altLang="zh-TW" sz="2400"/>
              <a:t>]))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→ </a:t>
            </a:r>
            <a:r>
              <a:rPr lang="en-US" altLang="zh-TW" sz="2400"/>
              <a:t>[</a:t>
            </a:r>
            <a:r>
              <a:rPr lang="en-US" altLang="zh-TW" sz="2400">
                <a:solidFill>
                  <a:srgbClr val="0070C0"/>
                </a:solidFill>
              </a:rPr>
              <a:t>(0, </a:t>
            </a:r>
            <a:r>
              <a:rPr lang="it-IT" altLang="zh-TW" sz="2400">
                <a:solidFill>
                  <a:srgbClr val="0070C0"/>
                </a:solidFill>
              </a:rPr>
              <a:t>"chino"</a:t>
            </a:r>
            <a:r>
              <a:rPr lang="en-US" altLang="zh-TW" sz="2400">
                <a:solidFill>
                  <a:srgbClr val="0070C0"/>
                </a:solidFill>
              </a:rPr>
              <a:t>)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66CC"/>
                </a:solidFill>
              </a:rPr>
              <a:t>(1, </a:t>
            </a:r>
            <a:r>
              <a:rPr lang="it-IT" altLang="zh-TW" sz="2400">
                <a:solidFill>
                  <a:srgbClr val="FF66CC"/>
                </a:solidFill>
              </a:rPr>
              <a:t>"takagi"</a:t>
            </a:r>
            <a:r>
              <a:rPr lang="en-US" altLang="zh-TW" sz="2400">
                <a:solidFill>
                  <a:srgbClr val="FF66CC"/>
                </a:solidFill>
              </a:rPr>
              <a:t>)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FF0000"/>
                </a:solidFill>
              </a:rPr>
              <a:t>(2, </a:t>
            </a:r>
            <a:r>
              <a:rPr lang="it-IT" altLang="zh-TW" sz="2400">
                <a:solidFill>
                  <a:srgbClr val="FF0000"/>
                </a:solidFill>
              </a:rPr>
              <a:t>"megumin"</a:t>
            </a:r>
            <a:r>
              <a:rPr lang="en-US" altLang="zh-TW" sz="2400">
                <a:solidFill>
                  <a:srgbClr val="FF0000"/>
                </a:solidFill>
              </a:rPr>
              <a:t>)</a:t>
            </a:r>
            <a:r>
              <a:rPr lang="en-US" altLang="zh-TW" sz="2400"/>
              <a:t>]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it-IT" altLang="zh-TW" sz="2400"/>
              <a:t>list(enumerate(["chino", "takagi", "megumin"], </a:t>
            </a:r>
            <a:r>
              <a:rPr lang="it-IT" altLang="zh-TW" sz="2400">
                <a:solidFill>
                  <a:srgbClr val="0070C0"/>
                </a:solidFill>
              </a:rPr>
              <a:t>start= 3</a:t>
            </a:r>
            <a:r>
              <a:rPr lang="it-IT" altLang="zh-TW" sz="2400"/>
              <a:t>))</a:t>
            </a: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→ </a:t>
            </a:r>
            <a:r>
              <a:rPr lang="en-US" altLang="zh-TW" sz="2400"/>
              <a:t>[(</a:t>
            </a:r>
            <a:r>
              <a:rPr lang="en-US" altLang="zh-TW" sz="2400">
                <a:solidFill>
                  <a:srgbClr val="0070C0"/>
                </a:solidFill>
              </a:rPr>
              <a:t>3</a:t>
            </a:r>
            <a:r>
              <a:rPr lang="en-US" altLang="zh-TW" sz="2400"/>
              <a:t>, </a:t>
            </a:r>
            <a:r>
              <a:rPr lang="it-IT" altLang="zh-TW" sz="2400"/>
              <a:t>"chino"</a:t>
            </a:r>
            <a:r>
              <a:rPr lang="en-US" altLang="zh-TW" sz="2400"/>
              <a:t>), (</a:t>
            </a:r>
            <a:r>
              <a:rPr lang="en-US" altLang="zh-TW" sz="2400">
                <a:solidFill>
                  <a:srgbClr val="0070C0"/>
                </a:solidFill>
              </a:rPr>
              <a:t>4</a:t>
            </a:r>
            <a:r>
              <a:rPr lang="en-US" altLang="zh-TW" sz="2400"/>
              <a:t>, </a:t>
            </a:r>
            <a:r>
              <a:rPr lang="it-IT" altLang="zh-TW" sz="2400"/>
              <a:t>"takagi"</a:t>
            </a:r>
            <a:r>
              <a:rPr lang="en-US" altLang="zh-TW" sz="2400"/>
              <a:t>), (</a:t>
            </a:r>
            <a:r>
              <a:rPr lang="en-US" altLang="zh-TW" sz="2400">
                <a:solidFill>
                  <a:srgbClr val="0070C0"/>
                </a:solidFill>
              </a:rPr>
              <a:t>5</a:t>
            </a:r>
            <a:r>
              <a:rPr lang="en-US" altLang="zh-TW" sz="2400"/>
              <a:t>, </a:t>
            </a:r>
            <a:r>
              <a:rPr lang="it-IT" altLang="zh-TW" sz="2400"/>
              <a:t>"megumin"</a:t>
            </a:r>
            <a:r>
              <a:rPr lang="en-US" altLang="zh-TW" sz="240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17717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73237-D0E5-49CD-83B6-EBCE778B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打包 </a:t>
            </a:r>
            <a:r>
              <a:rPr lang="en-US" altLang="zh-TW"/>
              <a:t>zip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069AC-4534-43A9-8AC1-84C0024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zip(list, list, list, ……)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list(zip([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70C0"/>
                </a:solidFill>
              </a:rPr>
              <a:t>2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zh-TW" sz="2400"/>
              <a:t>], [</a:t>
            </a:r>
            <a:r>
              <a:rPr lang="en-US" altLang="zh-TW" sz="2400">
                <a:solidFill>
                  <a:srgbClr val="FF0000"/>
                </a:solidFill>
              </a:rPr>
              <a:t>'a'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70C0"/>
                </a:solidFill>
              </a:rPr>
              <a:t>'b'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chemeClr val="bg1">
                    <a:lumMod val="65000"/>
                  </a:schemeClr>
                </a:solidFill>
              </a:rPr>
              <a:t>'c'</a:t>
            </a:r>
            <a:r>
              <a:rPr lang="en-US" altLang="zh-TW" sz="2400"/>
              <a:t>], [</a:t>
            </a:r>
            <a:r>
              <a:rPr lang="en-US" altLang="zh-TW" sz="2400">
                <a:solidFill>
                  <a:srgbClr val="FF0000"/>
                </a:solidFill>
              </a:rPr>
              <a:t>0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70C0"/>
                </a:solidFill>
              </a:rPr>
              <a:t>-1</a:t>
            </a:r>
            <a:r>
              <a:rPr lang="en-US" altLang="zh-TW" sz="2400"/>
              <a:t>]))</a:t>
            </a:r>
          </a:p>
          <a:p>
            <a:pPr marL="0" indent="0">
              <a:buNone/>
            </a:pPr>
            <a:r>
              <a:rPr lang="en-US" altLang="zh-TW" sz="2400"/>
              <a:t>	</a:t>
            </a:r>
            <a:r>
              <a:rPr lang="zh-TW" altLang="en-US" sz="2400"/>
              <a:t>→ </a:t>
            </a:r>
            <a:r>
              <a:rPr lang="en-US" altLang="zh-TW" sz="2400"/>
              <a:t>[</a:t>
            </a:r>
            <a:r>
              <a:rPr lang="en-US" altLang="zh-TW" sz="2400">
                <a:solidFill>
                  <a:srgbClr val="FF0000"/>
                </a:solidFill>
              </a:rPr>
              <a:t>(1, 'a', 0)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70C0"/>
                </a:solidFill>
              </a:rPr>
              <a:t>(2, 'b', -1)</a:t>
            </a:r>
            <a:r>
              <a:rPr lang="en-US" altLang="zh-TW" sz="24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5284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FAB7D-7E0D-4B72-BE11-3CE11137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for, while </a:t>
            </a:r>
            <a:r>
              <a:rPr lang="zh-TW" altLang="en-US"/>
              <a:t>迴圈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B7770-2094-428E-A704-A7F34584F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81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variable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iterable object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statements</a:t>
            </a:r>
            <a:endParaRPr lang="zh-TW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6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variable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list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statements</a:t>
            </a:r>
            <a:endParaRPr lang="zh-TW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6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迴圈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variable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range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chemeClr val="bg1">
                    <a:lumMod val="65000"/>
                  </a:schemeClr>
                </a:solidFill>
              </a:rPr>
              <a:t>statements</a:t>
            </a:r>
            <a:endParaRPr lang="zh-TW" altLang="en-US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range </a:t>
            </a:r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range(n) </a:t>
            </a:r>
            <a:r>
              <a:rPr lang="zh-TW" altLang="en-US" sz="2800"/>
              <a:t>→ 從 </a:t>
            </a:r>
            <a:r>
              <a:rPr lang="en-US" altLang="zh-TW" sz="2800"/>
              <a:t>0 </a:t>
            </a:r>
            <a:r>
              <a:rPr lang="zh-TW" altLang="en-US" sz="2800"/>
              <a:t>到 </a:t>
            </a:r>
            <a:r>
              <a:rPr lang="en-US" altLang="zh-TW" sz="2800"/>
              <a:t>n-1</a:t>
            </a:r>
          </a:p>
          <a:p>
            <a:pPr marL="0" indent="0">
              <a:buNone/>
            </a:pPr>
            <a:r>
              <a:rPr lang="en-US" altLang="zh-TW" sz="2800"/>
              <a:t>range(m, n) </a:t>
            </a:r>
            <a:r>
              <a:rPr lang="zh-TW" altLang="en-US" sz="2800"/>
              <a:t>→ 從 </a:t>
            </a:r>
            <a:r>
              <a:rPr lang="en-US" altLang="zh-TW" sz="2800"/>
              <a:t>m </a:t>
            </a:r>
            <a:r>
              <a:rPr lang="zh-TW" altLang="en-US" sz="2800"/>
              <a:t>到 </a:t>
            </a:r>
            <a:r>
              <a:rPr lang="en-US" altLang="zh-TW" sz="2800"/>
              <a:t>n-1</a:t>
            </a:r>
          </a:p>
          <a:p>
            <a:pPr marL="0" indent="0">
              <a:buNone/>
            </a:pPr>
            <a:r>
              <a:rPr lang="en-US" altLang="zh-TW" sz="2800"/>
              <a:t>range(m, n, inc) </a:t>
            </a:r>
            <a:r>
              <a:rPr lang="zh-TW" altLang="en-US" sz="2800"/>
              <a:t>→ 從 </a:t>
            </a:r>
            <a:r>
              <a:rPr lang="en-US" altLang="zh-TW" sz="2800"/>
              <a:t>m </a:t>
            </a:r>
            <a:r>
              <a:rPr lang="zh-TW" altLang="en-US" sz="2800"/>
              <a:t>到小於 </a:t>
            </a:r>
            <a:r>
              <a:rPr lang="en-US" altLang="zh-TW" sz="2800"/>
              <a:t>n</a:t>
            </a:r>
            <a:r>
              <a:rPr lang="zh-TW" altLang="en-US" sz="2800"/>
              <a:t>，公差為 </a:t>
            </a:r>
            <a:r>
              <a:rPr lang="en-US" altLang="zh-TW" sz="2800"/>
              <a:t>inc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list(range(4)) </a:t>
            </a:r>
            <a:r>
              <a:rPr lang="zh-TW" altLang="en-US" sz="2800"/>
              <a:t>→ </a:t>
            </a:r>
            <a:r>
              <a:rPr lang="en-US" altLang="zh-TW" sz="2800"/>
              <a:t>[0, 1, 2, 3]</a:t>
            </a:r>
          </a:p>
          <a:p>
            <a:pPr marL="0" indent="0">
              <a:buNone/>
            </a:pPr>
            <a:r>
              <a:rPr lang="en-US" altLang="zh-TW" sz="2800"/>
              <a:t>list(range(2, 8, 2)) </a:t>
            </a:r>
            <a:r>
              <a:rPr lang="zh-TW" altLang="en-US" sz="2800"/>
              <a:t>→ </a:t>
            </a:r>
            <a:r>
              <a:rPr lang="en-US" altLang="zh-TW" sz="2800"/>
              <a:t>[2, 4, 6, 8]</a:t>
            </a:r>
          </a:p>
        </p:txBody>
      </p:sp>
    </p:spTree>
    <p:extLst>
      <p:ext uri="{BB962C8B-B14F-4D97-AF65-F5344CB8AC3E}">
        <p14:creationId xmlns:p14="http://schemas.microsoft.com/office/powerpoint/2010/main" val="388031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 </a:t>
            </a:r>
            <a:r>
              <a:rPr lang="en-US" altLang="zh-TW"/>
              <a:t>range </a:t>
            </a:r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range(5)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, end= " ")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0 1 2 3 4 </a:t>
            </a:r>
          </a:p>
        </p:txBody>
      </p:sp>
    </p:spTree>
    <p:extLst>
      <p:ext uri="{BB962C8B-B14F-4D97-AF65-F5344CB8AC3E}">
        <p14:creationId xmlns:p14="http://schemas.microsoft.com/office/powerpoint/2010/main" val="79679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C376-083B-4613-95F8-9E6DDB59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 </a:t>
            </a:r>
            <a:r>
              <a:rPr lang="en-US" altLang="zh-TW"/>
              <a:t>range </a:t>
            </a:r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C985C-3491-4100-B754-110F0A98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 in </a:t>
            </a:r>
            <a:r>
              <a:rPr lang="en-US" altLang="zh-TW" sz="2800">
                <a:solidFill>
                  <a:srgbClr val="FF0000"/>
                </a:solidFill>
              </a:rPr>
              <a:t>range(5)</a:t>
            </a:r>
            <a:r>
              <a:rPr lang="en-US" altLang="zh-TW" sz="2800"/>
              <a:t>:</a:t>
            </a:r>
          </a:p>
          <a:p>
            <a:pPr marL="0" indent="0">
              <a:buNone/>
            </a:pPr>
            <a:r>
              <a:rPr lang="en-US" altLang="zh-TW" sz="2800"/>
              <a:t>	print(</a:t>
            </a:r>
            <a:r>
              <a:rPr lang="en-US" altLang="zh-TW" sz="2800">
                <a:solidFill>
                  <a:srgbClr val="FF0000"/>
                </a:solidFill>
              </a:rPr>
              <a:t>i</a:t>
            </a:r>
            <a:r>
              <a:rPr lang="en-US" altLang="zh-TW" sz="2800"/>
              <a:t>, end= " ")</a:t>
            </a:r>
          </a:p>
          <a:p>
            <a:pPr marL="0" indent="0">
              <a:buNone/>
            </a:pPr>
            <a:r>
              <a:rPr lang="en-US" altLang="zh-TW" sz="2800"/>
              <a:t>	</a:t>
            </a:r>
            <a:r>
              <a:rPr lang="en-US" altLang="zh-TW" sz="2800">
                <a:solidFill>
                  <a:srgbClr val="0070C0"/>
                </a:solidFill>
              </a:rPr>
              <a:t>i += 1</a:t>
            </a:r>
            <a:endParaRPr lang="en-US" altLang="zh-TW" sz="2800"/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0 1 2 3 4 </a:t>
            </a:r>
          </a:p>
        </p:txBody>
      </p:sp>
    </p:spTree>
    <p:extLst>
      <p:ext uri="{BB962C8B-B14F-4D97-AF65-F5344CB8AC3E}">
        <p14:creationId xmlns:p14="http://schemas.microsoft.com/office/powerpoint/2010/main" val="106621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08A69-E213-4762-840D-BB3190CC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</a:t>
            </a:r>
            <a:r>
              <a:rPr lang="zh-TW" altLang="en-US"/>
              <a:t>迭代的變數在迴圈外可使用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D4DF3-9C6B-4EE2-A25D-EDA7A000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8935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for i in range(5):</a:t>
            </a:r>
          </a:p>
          <a:p>
            <a:pPr marL="0" indent="0">
              <a:buNone/>
            </a:pPr>
            <a:r>
              <a:rPr lang="en-US" altLang="zh-TW" sz="2800"/>
              <a:t>	print(i, end= " ")</a:t>
            </a:r>
          </a:p>
          <a:p>
            <a:pPr marL="0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print(i)</a:t>
            </a:r>
          </a:p>
          <a:p>
            <a:pPr marL="0" indent="0">
              <a:buNone/>
            </a:pPr>
            <a:endParaRPr lang="en-US" altLang="zh-TW" sz="2800"/>
          </a:p>
          <a:p>
            <a:pPr marL="0" indent="0">
              <a:buNone/>
            </a:pPr>
            <a:r>
              <a:rPr lang="zh-TW" altLang="en-US" sz="2800"/>
              <a:t>輸出：</a:t>
            </a:r>
            <a:endParaRPr lang="en-US" altLang="zh-TW" sz="2800"/>
          </a:p>
          <a:p>
            <a:pPr marL="0" indent="0">
              <a:buNone/>
            </a:pPr>
            <a:r>
              <a:rPr lang="en-US" altLang="zh-TW" sz="2800"/>
              <a:t>0 1 2 3 4 </a:t>
            </a:r>
            <a:r>
              <a:rPr lang="en-US" altLang="zh-TW" sz="2800">
                <a:solidFill>
                  <a:srgbClr val="FF0000"/>
                </a:solidFill>
              </a:rPr>
              <a:t>4 </a:t>
            </a:r>
          </a:p>
        </p:txBody>
      </p:sp>
    </p:spTree>
    <p:extLst>
      <p:ext uri="{BB962C8B-B14F-4D97-AF65-F5344CB8AC3E}">
        <p14:creationId xmlns:p14="http://schemas.microsoft.com/office/powerpoint/2010/main" val="2419717363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4">
      <a:majorFont>
        <a:latin typeface="源流明體 SB"/>
        <a:ea typeface="源流明體 SB"/>
        <a:cs typeface=""/>
      </a:majorFont>
      <a:minorFont>
        <a:latin typeface="Consolas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375</TotalTime>
  <Words>626</Words>
  <Application>Microsoft Office PowerPoint</Application>
  <PresentationFormat>寬螢幕</PresentationFormat>
  <Paragraphs>132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Wingdings 2</vt:lpstr>
      <vt:lpstr>源流明體 SB</vt:lpstr>
      <vt:lpstr>Arial</vt:lpstr>
      <vt:lpstr>Consolas</vt:lpstr>
      <vt:lpstr>視圖</vt:lpstr>
      <vt:lpstr>Class 5 list, tuple, set, dict 與 for, while 迴圈</vt:lpstr>
      <vt:lpstr>for, while 迴圈</vt:lpstr>
      <vt:lpstr>for 迴圈</vt:lpstr>
      <vt:lpstr>for 迴圈</vt:lpstr>
      <vt:lpstr>for 迴圈</vt:lpstr>
      <vt:lpstr>range 物件</vt:lpstr>
      <vt:lpstr>for 迭代 range 物件</vt:lpstr>
      <vt:lpstr>for 迭代 range 物件</vt:lpstr>
      <vt:lpstr>for 迭代的變數在迴圈外可使用</vt:lpstr>
      <vt:lpstr>for 迴圈執行指定次</vt:lpstr>
      <vt:lpstr>for 迭代物件</vt:lpstr>
      <vt:lpstr>for 迭代物件</vt:lpstr>
      <vt:lpstr>while 迴圈</vt:lpstr>
      <vt:lpstr>容器 - 可迭代物件</vt:lpstr>
      <vt:lpstr>元組 tuple（無法修改的 list）</vt:lpstr>
      <vt:lpstr>tuple 與 list 互換</vt:lpstr>
      <vt:lpstr>枚舉 enumerate</vt:lpstr>
      <vt:lpstr>打包 zip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 list, tuple, set, dict 與 for, while 迴圈</dc:title>
  <dc:creator>游宗穎</dc:creator>
  <cp:lastModifiedBy>游宗穎</cp:lastModifiedBy>
  <cp:revision>26</cp:revision>
  <dcterms:created xsi:type="dcterms:W3CDTF">2022-10-11T03:45:08Z</dcterms:created>
  <dcterms:modified xsi:type="dcterms:W3CDTF">2022-10-12T02:58:47Z</dcterms:modified>
</cp:coreProperties>
</file>